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70" r:id="rId3"/>
    <p:sldId id="257" r:id="rId4"/>
    <p:sldId id="258" r:id="rId5"/>
    <p:sldId id="259" r:id="rId6"/>
    <p:sldId id="260" r:id="rId7"/>
    <p:sldId id="272" r:id="rId8"/>
    <p:sldId id="271" r:id="rId9"/>
    <p:sldId id="261" r:id="rId10"/>
    <p:sldId id="274" r:id="rId11"/>
    <p:sldId id="263" r:id="rId12"/>
    <p:sldId id="264" r:id="rId13"/>
    <p:sldId id="275" r:id="rId14"/>
    <p:sldId id="276" r:id="rId15"/>
    <p:sldId id="278" r:id="rId16"/>
    <p:sldId id="277" r:id="rId17"/>
    <p:sldId id="279" r:id="rId18"/>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91" autoAdjust="0"/>
  </p:normalViewPr>
  <p:slideViewPr>
    <p:cSldViewPr>
      <p:cViewPr varScale="1">
        <p:scale>
          <a:sx n="77" d="100"/>
          <a:sy n="77" d="100"/>
        </p:scale>
        <p:origin x="-259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8FBA5871-8C80-4798-B955-4B4BF8D82C21}" type="datetimeFigureOut">
              <a:rPr lang="en-AU" smtClean="0"/>
              <a:t>2/05/2017</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4BF667D0-282F-47F8-BF7F-BE30057790EA}" type="slidenum">
              <a:rPr lang="en-AU" smtClean="0"/>
              <a:t>‹#›</a:t>
            </a:fld>
            <a:endParaRPr lang="en-AU"/>
          </a:p>
        </p:txBody>
      </p:sp>
    </p:spTree>
    <p:extLst>
      <p:ext uri="{BB962C8B-B14F-4D97-AF65-F5344CB8AC3E}">
        <p14:creationId xmlns:p14="http://schemas.microsoft.com/office/powerpoint/2010/main" val="1853585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FF251B7-FC6E-475A-9A20-A8D23BF12579}" type="datetimeFigureOut">
              <a:rPr lang="en-AU" smtClean="0"/>
              <a:t>2/05/2017</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1077E5B-AC3D-4938-BBB3-D61B9BD535BD}" type="slidenum">
              <a:rPr lang="en-AU" smtClean="0"/>
              <a:t>‹#›</a:t>
            </a:fld>
            <a:endParaRPr lang="en-AU"/>
          </a:p>
        </p:txBody>
      </p:sp>
    </p:spTree>
    <p:extLst>
      <p:ext uri="{BB962C8B-B14F-4D97-AF65-F5344CB8AC3E}">
        <p14:creationId xmlns:p14="http://schemas.microsoft.com/office/powerpoint/2010/main" val="322247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The purpose of this PowerPoint  to provide an overview of the processes involved in implementing the new cultural planning model.</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71077E5B-AC3D-4938-BBB3-D61B9BD535BD}" type="slidenum">
              <a:rPr lang="en-AU" smtClean="0"/>
              <a:t>1</a:t>
            </a:fld>
            <a:endParaRPr lang="en-AU"/>
          </a:p>
        </p:txBody>
      </p:sp>
    </p:spTree>
    <p:extLst>
      <p:ext uri="{BB962C8B-B14F-4D97-AF65-F5344CB8AC3E}">
        <p14:creationId xmlns:p14="http://schemas.microsoft.com/office/powerpoint/2010/main" val="177413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Consultation with the Senior Advisor</a:t>
            </a:r>
            <a:r>
              <a:rPr lang="en-AU" baseline="0" dirty="0" smtClean="0"/>
              <a:t> </a:t>
            </a:r>
            <a:r>
              <a:rPr lang="en-AU" dirty="0" smtClean="0"/>
              <a:t>must consider membership of the care team, especially relating to identifying an Aboriginal person confident of being able to provide meaningful input into the care team.</a:t>
            </a:r>
          </a:p>
        </p:txBody>
      </p:sp>
      <p:sp>
        <p:nvSpPr>
          <p:cNvPr id="4" name="Slide Number Placeholder 3"/>
          <p:cNvSpPr>
            <a:spLocks noGrp="1"/>
          </p:cNvSpPr>
          <p:nvPr>
            <p:ph type="sldNum" sz="quarter" idx="10"/>
          </p:nvPr>
        </p:nvSpPr>
        <p:spPr/>
        <p:txBody>
          <a:bodyPr/>
          <a:lstStyle/>
          <a:p>
            <a:fld id="{71077E5B-AC3D-4938-BBB3-D61B9BD535BD}" type="slidenum">
              <a:rPr lang="en-AU" smtClean="0"/>
              <a:t>11</a:t>
            </a:fld>
            <a:endParaRPr lang="en-AU"/>
          </a:p>
        </p:txBody>
      </p:sp>
    </p:spTree>
    <p:extLst>
      <p:ext uri="{BB962C8B-B14F-4D97-AF65-F5344CB8AC3E}">
        <p14:creationId xmlns:p14="http://schemas.microsoft.com/office/powerpoint/2010/main" val="11928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Generally, cultural plans should be reviewed annually (in-line with the case plan if possible). However, there may be individual circumstances where a shorter time frame may be more appropriate, such as where: specific parts of the plan are incomplete despite best efforts and a shorter time frame for review may promote its completion, such as where a genealogy search is required therapeutic interventions are planned that may assist with addressing barriers to cultural connectedness for the child.</a:t>
            </a:r>
          </a:p>
          <a:p>
            <a:pPr lvl="3"/>
            <a:endParaRPr lang="en-AU" sz="1200" kern="1200" dirty="0" smtClean="0">
              <a:solidFill>
                <a:schemeClr val="tx1"/>
              </a:solidFill>
              <a:effectLst/>
              <a:latin typeface="+mn-lt"/>
              <a:ea typeface="+mn-ea"/>
              <a:cs typeface="+mn-cs"/>
            </a:endParaRPr>
          </a:p>
          <a:p>
            <a:pPr lvl="3"/>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1077E5B-AC3D-4938-BBB3-D61B9BD535BD}" type="slidenum">
              <a:rPr lang="en-AU" smtClean="0"/>
              <a:t>12</a:t>
            </a:fld>
            <a:endParaRPr lang="en-AU"/>
          </a:p>
        </p:txBody>
      </p:sp>
    </p:spTree>
    <p:extLst>
      <p:ext uri="{BB962C8B-B14F-4D97-AF65-F5344CB8AC3E}">
        <p14:creationId xmlns:p14="http://schemas.microsoft.com/office/powerpoint/2010/main" val="91053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077E5B-AC3D-4938-BBB3-D61B9BD535BD}" type="slidenum">
              <a:rPr lang="en-AU" smtClean="0"/>
              <a:t>13</a:t>
            </a:fld>
            <a:endParaRPr lang="en-AU"/>
          </a:p>
        </p:txBody>
      </p:sp>
    </p:spTree>
    <p:extLst>
      <p:ext uri="{BB962C8B-B14F-4D97-AF65-F5344CB8AC3E}">
        <p14:creationId xmlns:p14="http://schemas.microsoft.com/office/powerpoint/2010/main" val="209486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077E5B-AC3D-4938-BBB3-D61B9BD535BD}" type="slidenum">
              <a:rPr lang="en-AU" smtClean="0"/>
              <a:t>16</a:t>
            </a:fld>
            <a:endParaRPr lang="en-AU"/>
          </a:p>
        </p:txBody>
      </p:sp>
    </p:spTree>
    <p:extLst>
      <p:ext uri="{BB962C8B-B14F-4D97-AF65-F5344CB8AC3E}">
        <p14:creationId xmlns:p14="http://schemas.microsoft.com/office/powerpoint/2010/main" val="3374845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077E5B-AC3D-4938-BBB3-D61B9BD535BD}" type="slidenum">
              <a:rPr lang="en-AU" smtClean="0"/>
              <a:t>17</a:t>
            </a:fld>
            <a:endParaRPr lang="en-AU"/>
          </a:p>
        </p:txBody>
      </p:sp>
    </p:spTree>
    <p:extLst>
      <p:ext uri="{BB962C8B-B14F-4D97-AF65-F5344CB8AC3E}">
        <p14:creationId xmlns:p14="http://schemas.microsoft.com/office/powerpoint/2010/main" val="185265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Prior to the amendments, cultural plans were only required for Aboriginal children subject to guardianship to Secretary or long term Guardianship to Secretary orders.</a:t>
            </a:r>
          </a:p>
          <a:p>
            <a:endParaRPr lang="en-AU" dirty="0"/>
          </a:p>
        </p:txBody>
      </p:sp>
      <p:sp>
        <p:nvSpPr>
          <p:cNvPr id="4" name="Slide Number Placeholder 3"/>
          <p:cNvSpPr>
            <a:spLocks noGrp="1"/>
          </p:cNvSpPr>
          <p:nvPr>
            <p:ph type="sldNum" sz="quarter" idx="10"/>
          </p:nvPr>
        </p:nvSpPr>
        <p:spPr/>
        <p:txBody>
          <a:bodyPr/>
          <a:lstStyle/>
          <a:p>
            <a:fld id="{71077E5B-AC3D-4938-BBB3-D61B9BD535BD}" type="slidenum">
              <a:rPr lang="en-AU" smtClean="0"/>
              <a:t>3</a:t>
            </a:fld>
            <a:endParaRPr lang="en-AU"/>
          </a:p>
        </p:txBody>
      </p:sp>
    </p:spTree>
    <p:extLst>
      <p:ext uri="{BB962C8B-B14F-4D97-AF65-F5344CB8AC3E}">
        <p14:creationId xmlns:p14="http://schemas.microsoft.com/office/powerpoint/2010/main" val="304896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VACCA</a:t>
            </a:r>
            <a:r>
              <a:rPr lang="en-AU" baseline="0" dirty="0" smtClean="0"/>
              <a:t> has been funded to manage the statewide co-ordinator and portal. </a:t>
            </a:r>
          </a:p>
          <a:p>
            <a:r>
              <a:rPr lang="en-AU" baseline="0" dirty="0" smtClean="0"/>
              <a:t>The portal should be in operation later this year.</a:t>
            </a:r>
          </a:p>
        </p:txBody>
      </p:sp>
      <p:sp>
        <p:nvSpPr>
          <p:cNvPr id="4" name="Slide Number Placeholder 3"/>
          <p:cNvSpPr>
            <a:spLocks noGrp="1"/>
          </p:cNvSpPr>
          <p:nvPr>
            <p:ph type="sldNum" sz="quarter" idx="10"/>
          </p:nvPr>
        </p:nvSpPr>
        <p:spPr/>
        <p:txBody>
          <a:bodyPr/>
          <a:lstStyle/>
          <a:p>
            <a:fld id="{71077E5B-AC3D-4938-BBB3-D61B9BD535BD}" type="slidenum">
              <a:rPr lang="en-AU" smtClean="0"/>
              <a:t>4</a:t>
            </a:fld>
            <a:endParaRPr lang="en-AU"/>
          </a:p>
        </p:txBody>
      </p:sp>
    </p:spTree>
    <p:extLst>
      <p:ext uri="{BB962C8B-B14F-4D97-AF65-F5344CB8AC3E}">
        <p14:creationId xmlns:p14="http://schemas.microsoft.com/office/powerpoint/2010/main" val="18891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077E5B-AC3D-4938-BBB3-D61B9BD535BD}" type="slidenum">
              <a:rPr lang="en-AU" smtClean="0"/>
              <a:t>5</a:t>
            </a:fld>
            <a:endParaRPr lang="en-AU"/>
          </a:p>
        </p:txBody>
      </p:sp>
    </p:spTree>
    <p:extLst>
      <p:ext uri="{BB962C8B-B14F-4D97-AF65-F5344CB8AC3E}">
        <p14:creationId xmlns:p14="http://schemas.microsoft.com/office/powerpoint/2010/main" val="349601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077E5B-AC3D-4938-BBB3-D61B9BD535BD}" type="slidenum">
              <a:rPr lang="en-AU" smtClean="0"/>
              <a:t>6</a:t>
            </a:fld>
            <a:endParaRPr lang="en-AU"/>
          </a:p>
        </p:txBody>
      </p:sp>
    </p:spTree>
    <p:extLst>
      <p:ext uri="{BB962C8B-B14F-4D97-AF65-F5344CB8AC3E}">
        <p14:creationId xmlns:p14="http://schemas.microsoft.com/office/powerpoint/2010/main" val="67014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077E5B-AC3D-4938-BBB3-D61B9BD535BD}" type="slidenum">
              <a:rPr lang="en-AU" smtClean="0"/>
              <a:t>7</a:t>
            </a:fld>
            <a:endParaRPr lang="en-AU"/>
          </a:p>
        </p:txBody>
      </p:sp>
    </p:spTree>
    <p:extLst>
      <p:ext uri="{BB962C8B-B14F-4D97-AF65-F5344CB8AC3E}">
        <p14:creationId xmlns:p14="http://schemas.microsoft.com/office/powerpoint/2010/main" val="3059539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*As part of the consultation with the Senior Advisor – Aboriginal Cultural Planning, discuss:</a:t>
            </a:r>
          </a:p>
          <a:p>
            <a:pPr marL="171450" indent="-171450">
              <a:buFont typeface="Arial" panose="020B0604020202020204" pitchFamily="34" charset="0"/>
              <a:buChar char="•"/>
            </a:pPr>
            <a:r>
              <a:rPr lang="en-AU" dirty="0" smtClean="0"/>
              <a:t>the composition of the care team, including identifying Aboriginal people who are or could be part of the care team</a:t>
            </a:r>
          </a:p>
          <a:p>
            <a:pPr marL="171450" indent="-171450">
              <a:buFont typeface="Arial" panose="020B0604020202020204" pitchFamily="34" charset="0"/>
              <a:buChar char="•"/>
            </a:pPr>
            <a:r>
              <a:rPr lang="en-AU" dirty="0" smtClean="0"/>
              <a:t>information about the child’s and their family’s understanding of and connection to their Aboriginal community. </a:t>
            </a:r>
            <a:br>
              <a:rPr lang="en-AU" dirty="0" smtClean="0"/>
            </a:br>
            <a:endParaRPr lang="en-AU" dirty="0" smtClean="0"/>
          </a:p>
          <a:p>
            <a:pPr marL="0" indent="0">
              <a:buFont typeface="Arial" panose="020B0604020202020204" pitchFamily="34" charset="0"/>
              <a:buNone/>
            </a:pPr>
            <a:r>
              <a:rPr lang="en-AU" dirty="0" smtClean="0"/>
              <a:t>The Senior Advisor – Aboriginal Cultural Planning will determine if they need to be part of the care team developing the cultural plan, or if they will provide consultation as required. The Senior Advisor – Aboriginal Cultural Planning should be part of the care team if there is no other Aboriginal input into the care team.</a:t>
            </a:r>
          </a:p>
          <a:p>
            <a:pPr mar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*The tracker template should be</a:t>
            </a:r>
            <a:r>
              <a:rPr lang="en-AU" baseline="0" dirty="0" smtClean="0"/>
              <a:t> </a:t>
            </a:r>
            <a:r>
              <a:rPr lang="en-AU" b="0" baseline="0" dirty="0" smtClean="0"/>
              <a:t>used </a:t>
            </a:r>
            <a:r>
              <a:rPr lang="en-AU" sz="1200" b="0" kern="1200" dirty="0" smtClean="0">
                <a:solidFill>
                  <a:schemeClr val="tx1"/>
                </a:solidFill>
                <a:effectLst/>
                <a:latin typeface="+mn-lt"/>
                <a:ea typeface="+mn-ea"/>
                <a:cs typeface="+mn-cs"/>
              </a:rPr>
              <a:t>in supervision to track the development of the cultural plan.</a:t>
            </a:r>
            <a:r>
              <a:rPr lang="en-AU" b="0" dirty="0" smtClean="0"/>
              <a:t> </a:t>
            </a:r>
          </a:p>
        </p:txBody>
      </p:sp>
      <p:sp>
        <p:nvSpPr>
          <p:cNvPr id="4" name="Slide Number Placeholder 3"/>
          <p:cNvSpPr>
            <a:spLocks noGrp="1"/>
          </p:cNvSpPr>
          <p:nvPr>
            <p:ph type="sldNum" sz="quarter" idx="10"/>
          </p:nvPr>
        </p:nvSpPr>
        <p:spPr/>
        <p:txBody>
          <a:bodyPr/>
          <a:lstStyle/>
          <a:p>
            <a:fld id="{71077E5B-AC3D-4938-BBB3-D61B9BD535BD}" type="slidenum">
              <a:rPr lang="en-AU" smtClean="0"/>
              <a:t>8</a:t>
            </a:fld>
            <a:endParaRPr lang="en-AU"/>
          </a:p>
        </p:txBody>
      </p:sp>
    </p:spTree>
    <p:extLst>
      <p:ext uri="{BB962C8B-B14F-4D97-AF65-F5344CB8AC3E}">
        <p14:creationId xmlns:p14="http://schemas.microsoft.com/office/powerpoint/2010/main" val="112799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smtClean="0"/>
              <a:t>Genograms</a:t>
            </a:r>
          </a:p>
          <a:p>
            <a:r>
              <a:rPr lang="en-AU" dirty="0" smtClean="0"/>
              <a:t>Where it is not possible to develop a</a:t>
            </a:r>
            <a:r>
              <a:rPr lang="en-AU" baseline="0" dirty="0" smtClean="0"/>
              <a:t> genogram to at least three generations</a:t>
            </a:r>
            <a:r>
              <a:rPr lang="en-AU" dirty="0" smtClean="0"/>
              <a:t>, document on CRIS the genogram to the extent known and why a genogram has not been created to at least three generations.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t>Providing</a:t>
            </a:r>
            <a:r>
              <a:rPr lang="en-AU" b="1" u="sng" baseline="0" dirty="0" smtClean="0"/>
              <a:t> a copy of the plan to the child</a:t>
            </a:r>
            <a:endParaRPr lang="en-AU"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For older children, these items can be given directly to the child. For younger children, these items should be given to the new carer or parent, with an explanation of their significance.</a:t>
            </a:r>
            <a:endParaRPr lang="en-AU" dirty="0" smtClean="0"/>
          </a:p>
          <a:p>
            <a:pPr lvl="0"/>
            <a:r>
              <a:rPr lang="en-AU" sz="3800" dirty="0" smtClean="0"/>
              <a:t>During implementation, maintain records in CRIS regarding:</a:t>
            </a:r>
          </a:p>
          <a:p>
            <a:pPr lvl="2"/>
            <a:r>
              <a:rPr lang="en-AU" sz="3800" dirty="0" smtClean="0"/>
              <a:t>cultural collection </a:t>
            </a:r>
          </a:p>
          <a:p>
            <a:pPr lvl="2"/>
            <a:r>
              <a:rPr lang="en-AU" sz="3800" dirty="0" smtClean="0"/>
              <a:t>cultural activities – socialisation and direct cultural connection</a:t>
            </a:r>
          </a:p>
          <a:p>
            <a:r>
              <a:rPr lang="en-AU" sz="1200" dirty="0" smtClean="0"/>
              <a:t>When the child changes placement or leaves out-of-home care, ensure any items or records significant to the child’s cultural journey, as well as a copy of the child’s most recent cultural plan, go with the child</a:t>
            </a:r>
            <a:endParaRPr lang="en-AU" dirty="0"/>
          </a:p>
        </p:txBody>
      </p:sp>
      <p:sp>
        <p:nvSpPr>
          <p:cNvPr id="4" name="Slide Number Placeholder 3"/>
          <p:cNvSpPr>
            <a:spLocks noGrp="1"/>
          </p:cNvSpPr>
          <p:nvPr>
            <p:ph type="sldNum" sz="quarter" idx="10"/>
          </p:nvPr>
        </p:nvSpPr>
        <p:spPr/>
        <p:txBody>
          <a:bodyPr/>
          <a:lstStyle/>
          <a:p>
            <a:fld id="{71077E5B-AC3D-4938-BBB3-D61B9BD535BD}" type="slidenum">
              <a:rPr lang="en-AU" smtClean="0"/>
              <a:t>9</a:t>
            </a:fld>
            <a:endParaRPr lang="en-AU"/>
          </a:p>
        </p:txBody>
      </p:sp>
    </p:spTree>
    <p:extLst>
      <p:ext uri="{BB962C8B-B14F-4D97-AF65-F5344CB8AC3E}">
        <p14:creationId xmlns:p14="http://schemas.microsoft.com/office/powerpoint/2010/main" val="84823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16 week timeline is the maximum period in which a cultural plan should e completed.  Attempts should be made</a:t>
            </a:r>
            <a:r>
              <a:rPr lang="en-AU" baseline="0" dirty="0" smtClean="0"/>
              <a:t> to complete the plan before this time.</a:t>
            </a:r>
            <a:endParaRPr lang="en-AU" dirty="0"/>
          </a:p>
        </p:txBody>
      </p:sp>
      <p:sp>
        <p:nvSpPr>
          <p:cNvPr id="4" name="Slide Number Placeholder 3"/>
          <p:cNvSpPr>
            <a:spLocks noGrp="1"/>
          </p:cNvSpPr>
          <p:nvPr>
            <p:ph type="sldNum" sz="quarter" idx="10"/>
          </p:nvPr>
        </p:nvSpPr>
        <p:spPr/>
        <p:txBody>
          <a:bodyPr/>
          <a:lstStyle/>
          <a:p>
            <a:fld id="{71077E5B-AC3D-4938-BBB3-D61B9BD535BD}" type="slidenum">
              <a:rPr lang="en-AU" smtClean="0"/>
              <a:t>10</a:t>
            </a:fld>
            <a:endParaRPr lang="en-AU"/>
          </a:p>
        </p:txBody>
      </p:sp>
    </p:spTree>
    <p:extLst>
      <p:ext uri="{BB962C8B-B14F-4D97-AF65-F5344CB8AC3E}">
        <p14:creationId xmlns:p14="http://schemas.microsoft.com/office/powerpoint/2010/main" val="405683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EEC0E3-C5AA-4649-923A-5D4D1BDB36CB}" type="datetimeFigureOut">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708BEB-4B6A-41BA-9415-095B2B9227B0}"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EC0E3-C5AA-4649-923A-5D4D1BDB36CB}" type="datetimeFigureOut">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708BEB-4B6A-41BA-9415-095B2B9227B0}"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EC0E3-C5AA-4649-923A-5D4D1BDB36CB}" type="datetimeFigureOut">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708BEB-4B6A-41BA-9415-095B2B9227B0}"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EC0E3-C5AA-4649-923A-5D4D1BDB36CB}" type="datetimeFigureOut">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708BEB-4B6A-41BA-9415-095B2B9227B0}"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EC0E3-C5AA-4649-923A-5D4D1BDB36CB}" type="datetimeFigureOut">
              <a:rPr lang="en-AU" smtClean="0"/>
              <a:t>2/05/2017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1708BEB-4B6A-41BA-9415-095B2B9227B0}"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EEC0E3-C5AA-4649-923A-5D4D1BDB36CB}" type="datetimeFigureOut">
              <a:rPr lang="en-AU" smtClean="0"/>
              <a:t>2/05/2017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708BEB-4B6A-41BA-9415-095B2B9227B0}"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EC0E3-C5AA-4649-923A-5D4D1BDB36CB}" type="datetimeFigureOut">
              <a:rPr lang="en-AU" smtClean="0"/>
              <a:t>2/05/2017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1708BEB-4B6A-41BA-9415-095B2B9227B0}"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EC0E3-C5AA-4649-923A-5D4D1BDB36CB}" type="datetimeFigureOut">
              <a:rPr lang="en-AU" smtClean="0"/>
              <a:t>2/05/2017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1708BEB-4B6A-41BA-9415-095B2B9227B0}"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EC0E3-C5AA-4649-923A-5D4D1BDB36CB}" type="datetimeFigureOut">
              <a:rPr lang="en-AU" smtClean="0"/>
              <a:t>2/05/2017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1708BEB-4B6A-41BA-9415-095B2B9227B0}"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EC0E3-C5AA-4649-923A-5D4D1BDB36CB}" type="datetimeFigureOut">
              <a:rPr lang="en-AU" smtClean="0"/>
              <a:t>2/05/2017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1708BEB-4B6A-41BA-9415-095B2B9227B0}" type="slidenum">
              <a:rPr lang="en-AU" smtClean="0"/>
              <a:t>‹#›</a:t>
            </a:fld>
            <a:endParaRPr lang="en-AU"/>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2EEC0E3-C5AA-4649-923A-5D4D1BDB36CB}" type="datetimeFigureOut">
              <a:rPr lang="en-AU" smtClean="0"/>
              <a:t>2/05/2017</a:t>
            </a:fld>
            <a:endParaRPr lang="en-AU"/>
          </a:p>
        </p:txBody>
      </p:sp>
      <p:sp>
        <p:nvSpPr>
          <p:cNvPr id="9" name="Slide Number Placeholder 8"/>
          <p:cNvSpPr>
            <a:spLocks noGrp="1"/>
          </p:cNvSpPr>
          <p:nvPr>
            <p:ph type="sldNum" sz="quarter" idx="11"/>
          </p:nvPr>
        </p:nvSpPr>
        <p:spPr/>
        <p:txBody>
          <a:bodyPr/>
          <a:lstStyle/>
          <a:p>
            <a:fld id="{21708BEB-4B6A-41BA-9415-095B2B9227B0}"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1708BEB-4B6A-41BA-9415-095B2B9227B0}" type="slidenum">
              <a:rPr lang="en-AU" smtClean="0"/>
              <a:t>‹#›</a:t>
            </a:fld>
            <a:endParaRPr lang="en-A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A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2EEC0E3-C5AA-4649-923A-5D4D1BDB36CB}" type="datetimeFigureOut">
              <a:rPr lang="en-AU" smtClean="0"/>
              <a:t>2/05/2017</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97152"/>
            <a:ext cx="7543800" cy="1656184"/>
          </a:xfrm>
        </p:spPr>
        <p:txBody>
          <a:bodyPr/>
          <a:lstStyle/>
          <a:p>
            <a:pPr algn="ctr"/>
            <a:r>
              <a:rPr lang="en-AU" sz="8800" dirty="0" smtClean="0">
                <a:solidFill>
                  <a:srgbClr val="C00000"/>
                </a:solidFill>
              </a:rPr>
              <a:t/>
            </a:r>
            <a:br>
              <a:rPr lang="en-AU" sz="8800" dirty="0" smtClean="0">
                <a:solidFill>
                  <a:srgbClr val="C00000"/>
                </a:solidFill>
              </a:rPr>
            </a:br>
            <a:r>
              <a:rPr lang="en-AU" sz="8800" dirty="0">
                <a:solidFill>
                  <a:srgbClr val="C00000"/>
                </a:solidFill>
              </a:rPr>
              <a:t/>
            </a:r>
            <a:br>
              <a:rPr lang="en-AU" sz="8800" dirty="0">
                <a:solidFill>
                  <a:srgbClr val="C00000"/>
                </a:solidFill>
              </a:rPr>
            </a:br>
            <a:r>
              <a:rPr lang="en-AU" sz="8800" dirty="0" smtClean="0">
                <a:solidFill>
                  <a:srgbClr val="C00000"/>
                </a:solidFill>
              </a:rPr>
              <a:t/>
            </a:r>
            <a:br>
              <a:rPr lang="en-AU" sz="8800" dirty="0" smtClean="0">
                <a:solidFill>
                  <a:srgbClr val="C00000"/>
                </a:solidFill>
              </a:rPr>
            </a:br>
            <a:r>
              <a:rPr lang="en-AU" sz="8800" dirty="0">
                <a:solidFill>
                  <a:srgbClr val="C00000"/>
                </a:solidFill>
              </a:rPr>
              <a:t/>
            </a:r>
            <a:br>
              <a:rPr lang="en-AU" sz="8800" dirty="0">
                <a:solidFill>
                  <a:srgbClr val="C00000"/>
                </a:solidFill>
              </a:rPr>
            </a:br>
            <a:r>
              <a:rPr lang="en-AU" sz="8800" dirty="0" smtClean="0">
                <a:solidFill>
                  <a:srgbClr val="C00000"/>
                </a:solidFill>
              </a:rPr>
              <a:t/>
            </a:r>
            <a:br>
              <a:rPr lang="en-AU" sz="8800" dirty="0" smtClean="0">
                <a:solidFill>
                  <a:srgbClr val="C00000"/>
                </a:solidFill>
              </a:rPr>
            </a:br>
            <a:r>
              <a:rPr lang="en-AU" sz="8000" dirty="0" smtClean="0">
                <a:solidFill>
                  <a:srgbClr val="C00000"/>
                </a:solidFill>
              </a:rPr>
              <a:t>Cultural planning</a:t>
            </a:r>
            <a:br>
              <a:rPr lang="en-AU" sz="8000" dirty="0" smtClean="0">
                <a:solidFill>
                  <a:srgbClr val="C00000"/>
                </a:solidFill>
              </a:rPr>
            </a:br>
            <a:r>
              <a:rPr lang="en-AU" sz="3600" dirty="0" smtClean="0">
                <a:solidFill>
                  <a:srgbClr val="C00000"/>
                </a:solidFill>
              </a:rPr>
              <a:t>The new model</a:t>
            </a:r>
            <a:endParaRPr lang="en-AU" sz="3600" dirty="0">
              <a:solidFill>
                <a:srgbClr val="C00000"/>
              </a:solidFill>
            </a:endParaRPr>
          </a:p>
        </p:txBody>
      </p:sp>
      <p:sp>
        <p:nvSpPr>
          <p:cNvPr id="3" name="Subtitle 2"/>
          <p:cNvSpPr>
            <a:spLocks noGrp="1"/>
          </p:cNvSpPr>
          <p:nvPr>
            <p:ph type="subTitle" idx="1"/>
          </p:nvPr>
        </p:nvSpPr>
        <p:spPr/>
        <p:txBody>
          <a:bodyPr/>
          <a:lstStyle/>
          <a:p>
            <a:endParaRPr lang="en-AU" dirty="0" smtClean="0"/>
          </a:p>
          <a:p>
            <a:endParaRPr lang="en-AU"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29988"/>
            <a:ext cx="3210652" cy="4552008"/>
          </a:xfrm>
          <a:prstGeom prst="rect">
            <a:avLst/>
          </a:prstGeom>
        </p:spPr>
      </p:pic>
    </p:spTree>
    <p:extLst>
      <p:ext uri="{BB962C8B-B14F-4D97-AF65-F5344CB8AC3E}">
        <p14:creationId xmlns:p14="http://schemas.microsoft.com/office/powerpoint/2010/main" val="4001429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smtClean="0"/>
              <a:t>Care team tasks</a:t>
            </a:r>
            <a:endParaRPr lang="en-AU"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3794760"/>
              </p:ext>
            </p:extLst>
          </p:nvPr>
        </p:nvGraphicFramePr>
        <p:xfrm>
          <a:off x="179388" y="1484785"/>
          <a:ext cx="8137028" cy="4031571"/>
        </p:xfrm>
        <a:graphic>
          <a:graphicData uri="http://schemas.openxmlformats.org/drawingml/2006/table">
            <a:tbl>
              <a:tblPr bandRow="1">
                <a:tableStyleId>{5C22544A-7EE6-4342-B048-85BDC9FD1C3A}</a:tableStyleId>
              </a:tblPr>
              <a:tblGrid>
                <a:gridCol w="2189861"/>
                <a:gridCol w="5947167"/>
              </a:tblGrid>
              <a:tr h="818806">
                <a:tc>
                  <a:txBody>
                    <a:bodyPr/>
                    <a:lstStyle/>
                    <a:p>
                      <a:pPr>
                        <a:lnSpc>
                          <a:spcPct val="100000"/>
                        </a:lnSpc>
                        <a:spcAft>
                          <a:spcPts val="600"/>
                        </a:spcAft>
                      </a:pPr>
                      <a:r>
                        <a:rPr lang="en-AU" sz="1600" b="1" dirty="0">
                          <a:effectLst/>
                        </a:rPr>
                        <a:t>Convene a care team meeting</a:t>
                      </a:r>
                      <a:endParaRPr lang="en-AU" sz="1600" b="1" dirty="0">
                        <a:effectLst/>
                        <a:latin typeface="Arial"/>
                        <a:ea typeface="Times New Roman"/>
                        <a:cs typeface="Times New Roman"/>
                      </a:endParaRPr>
                    </a:p>
                  </a:txBody>
                  <a:tcPr marL="61380" marR="61380" marT="0" marB="0"/>
                </a:tc>
                <a:tc>
                  <a:txBody>
                    <a:bodyPr/>
                    <a:lstStyle/>
                    <a:p>
                      <a:pPr marL="285750" indent="-285750" algn="l" defTabSz="914400" rtl="0" eaLnBrk="1" latinLnBrk="0" hangingPunct="1">
                        <a:lnSpc>
                          <a:spcPct val="100000"/>
                        </a:lnSpc>
                        <a:spcAft>
                          <a:spcPts val="600"/>
                        </a:spcAft>
                        <a:buFont typeface="Arial" panose="020B0604020202020204" pitchFamily="34" charset="0"/>
                        <a:buChar char="•"/>
                      </a:pPr>
                      <a:r>
                        <a:rPr lang="en-AU" sz="1500" kern="1200" dirty="0">
                          <a:solidFill>
                            <a:schemeClr val="dk1"/>
                          </a:solidFill>
                          <a:effectLst/>
                          <a:latin typeface="+mn-lt"/>
                          <a:ea typeface="+mn-ea"/>
                          <a:cs typeface="+mn-cs"/>
                        </a:rPr>
                        <a:t>The care team leader must convene a care team meeting  as soon as </a:t>
                      </a:r>
                      <a:r>
                        <a:rPr lang="en-AU" sz="1500" kern="1200" dirty="0" smtClean="0">
                          <a:solidFill>
                            <a:schemeClr val="dk1"/>
                          </a:solidFill>
                          <a:effectLst/>
                          <a:latin typeface="+mn-lt"/>
                          <a:ea typeface="+mn-ea"/>
                          <a:cs typeface="+mn-cs"/>
                        </a:rPr>
                        <a:t>                               practical</a:t>
                      </a:r>
                      <a:r>
                        <a:rPr lang="en-AU" sz="1500" kern="1200" dirty="0">
                          <a:solidFill>
                            <a:schemeClr val="dk1"/>
                          </a:solidFill>
                          <a:effectLst/>
                          <a:latin typeface="+mn-lt"/>
                          <a:ea typeface="+mn-ea"/>
                          <a:cs typeface="+mn-cs"/>
                        </a:rPr>
                        <a:t>, and within two </a:t>
                      </a:r>
                      <a:r>
                        <a:rPr lang="en-AU" sz="1500" kern="1200" dirty="0" smtClean="0">
                          <a:solidFill>
                            <a:schemeClr val="dk1"/>
                          </a:solidFill>
                          <a:effectLst/>
                          <a:latin typeface="+mn-lt"/>
                          <a:ea typeface="+mn-ea"/>
                          <a:cs typeface="+mn-cs"/>
                        </a:rPr>
                        <a:t>weeks</a:t>
                      </a:r>
                      <a:r>
                        <a:rPr lang="en-AU" sz="1500" kern="1200" baseline="0" dirty="0" smtClean="0">
                          <a:solidFill>
                            <a:schemeClr val="dk1"/>
                          </a:solidFill>
                          <a:effectLst/>
                          <a:latin typeface="+mn-lt"/>
                          <a:ea typeface="+mn-ea"/>
                          <a:cs typeface="+mn-cs"/>
                        </a:rPr>
                        <a:t> of</a:t>
                      </a:r>
                      <a:r>
                        <a:rPr lang="en-AU" sz="1500" kern="1200" dirty="0" smtClean="0">
                          <a:solidFill>
                            <a:schemeClr val="dk1"/>
                          </a:solidFill>
                          <a:effectLst/>
                          <a:latin typeface="+mn-lt"/>
                          <a:ea typeface="+mn-ea"/>
                          <a:cs typeface="+mn-cs"/>
                        </a:rPr>
                        <a:t> </a:t>
                      </a:r>
                      <a:r>
                        <a:rPr lang="en-AU" sz="1500" kern="1200" dirty="0">
                          <a:solidFill>
                            <a:schemeClr val="dk1"/>
                          </a:solidFill>
                          <a:effectLst/>
                          <a:latin typeface="+mn-lt"/>
                          <a:ea typeface="+mn-ea"/>
                          <a:cs typeface="+mn-cs"/>
                        </a:rPr>
                        <a:t>the child </a:t>
                      </a:r>
                      <a:r>
                        <a:rPr lang="en-AU" sz="1500" kern="1200" dirty="0" smtClean="0">
                          <a:solidFill>
                            <a:schemeClr val="dk1"/>
                          </a:solidFill>
                          <a:effectLst/>
                          <a:latin typeface="+mn-lt"/>
                          <a:ea typeface="+mn-ea"/>
                          <a:cs typeface="+mn-cs"/>
                        </a:rPr>
                        <a:t>entering out-of-home     care</a:t>
                      </a:r>
                      <a:r>
                        <a:rPr lang="en-AU" sz="1500" kern="1200" dirty="0">
                          <a:solidFill>
                            <a:schemeClr val="dk1"/>
                          </a:solidFill>
                          <a:effectLst/>
                          <a:latin typeface="+mn-lt"/>
                          <a:ea typeface="+mn-ea"/>
                          <a:cs typeface="+mn-cs"/>
                        </a:rPr>
                        <a:t>, to commence </a:t>
                      </a:r>
                      <a:r>
                        <a:rPr lang="en-AU" sz="1500" kern="1200" dirty="0" smtClean="0">
                          <a:solidFill>
                            <a:schemeClr val="dk1"/>
                          </a:solidFill>
                          <a:effectLst/>
                          <a:latin typeface="+mn-lt"/>
                          <a:ea typeface="+mn-ea"/>
                          <a:cs typeface="+mn-cs"/>
                        </a:rPr>
                        <a:t>development of the cultural </a:t>
                      </a:r>
                      <a:r>
                        <a:rPr lang="en-AU" sz="1500" kern="1200" dirty="0">
                          <a:solidFill>
                            <a:schemeClr val="dk1"/>
                          </a:solidFill>
                          <a:effectLst/>
                          <a:latin typeface="+mn-lt"/>
                          <a:ea typeface="+mn-ea"/>
                          <a:cs typeface="+mn-cs"/>
                        </a:rPr>
                        <a:t>plan</a:t>
                      </a:r>
                      <a:r>
                        <a:rPr lang="en-AU" sz="1500" kern="1200" dirty="0" smtClean="0">
                          <a:solidFill>
                            <a:schemeClr val="dk1"/>
                          </a:solidFill>
                          <a:effectLst/>
                          <a:latin typeface="+mn-lt"/>
                          <a:ea typeface="+mn-ea"/>
                          <a:cs typeface="+mn-cs"/>
                        </a:rPr>
                        <a:t>.</a:t>
                      </a:r>
                      <a:endParaRPr lang="en-AU" sz="1500" kern="1200" dirty="0">
                        <a:solidFill>
                          <a:schemeClr val="dk1"/>
                        </a:solidFill>
                        <a:effectLst/>
                        <a:latin typeface="+mn-lt"/>
                        <a:ea typeface="+mn-ea"/>
                        <a:cs typeface="+mn-cs"/>
                      </a:endParaRPr>
                    </a:p>
                  </a:txBody>
                  <a:tcPr marL="61380" marR="61380" marT="0" marB="0"/>
                </a:tc>
              </a:tr>
              <a:tr h="741563">
                <a:tc>
                  <a:txBody>
                    <a:bodyPr/>
                    <a:lstStyle/>
                    <a:p>
                      <a:pPr>
                        <a:lnSpc>
                          <a:spcPct val="100000"/>
                        </a:lnSpc>
                        <a:spcAft>
                          <a:spcPts val="600"/>
                        </a:spcAft>
                      </a:pPr>
                      <a:r>
                        <a:rPr lang="en-AU" sz="1600" b="1" kern="1200" dirty="0">
                          <a:effectLst/>
                        </a:rPr>
                        <a:t>Engage with the child</a:t>
                      </a:r>
                      <a:endParaRPr lang="en-AU" sz="1600" b="1" dirty="0">
                        <a:effectLst/>
                        <a:latin typeface="Arial"/>
                        <a:ea typeface="Times New Roman"/>
                        <a:cs typeface="Times New Roman"/>
                      </a:endParaRPr>
                    </a:p>
                  </a:txBody>
                  <a:tcPr marL="61380" marR="61380" marT="0" marB="0"/>
                </a:tc>
                <a:tc>
                  <a:txBody>
                    <a:bodyPr/>
                    <a:lstStyle/>
                    <a:p>
                      <a:pPr marL="285750" indent="-285750">
                        <a:lnSpc>
                          <a:spcPct val="100000"/>
                        </a:lnSpc>
                        <a:spcAft>
                          <a:spcPts val="600"/>
                        </a:spcAft>
                        <a:buFont typeface="Arial" panose="020B0604020202020204" pitchFamily="34" charset="0"/>
                        <a:buChar char="•"/>
                      </a:pPr>
                      <a:r>
                        <a:rPr lang="en-AU" sz="1500" kern="1200" dirty="0">
                          <a:solidFill>
                            <a:schemeClr val="dk1"/>
                          </a:solidFill>
                          <a:effectLst/>
                          <a:latin typeface="+mn-lt"/>
                          <a:ea typeface="+mn-ea"/>
                          <a:cs typeface="+mn-cs"/>
                        </a:rPr>
                        <a:t>Consider</a:t>
                      </a:r>
                      <a:r>
                        <a:rPr lang="en-AU" sz="1500" kern="1200" dirty="0">
                          <a:effectLst/>
                        </a:rPr>
                        <a:t> what the child wants and what they need to </a:t>
                      </a:r>
                      <a:r>
                        <a:rPr lang="en-AU" sz="1500" kern="1200" dirty="0" smtClean="0">
                          <a:effectLst/>
                        </a:rPr>
                        <a:t>encourage/support </a:t>
                      </a:r>
                      <a:r>
                        <a:rPr lang="en-AU" sz="1500" kern="1200" dirty="0">
                          <a:effectLst/>
                        </a:rPr>
                        <a:t>their connection to their Aboriginal community and culture. </a:t>
                      </a:r>
                      <a:endParaRPr lang="en-AU" sz="1500" dirty="0">
                        <a:effectLst/>
                        <a:latin typeface="Arial"/>
                        <a:ea typeface="Times New Roman"/>
                        <a:cs typeface="Times New Roman"/>
                      </a:endParaRPr>
                    </a:p>
                  </a:txBody>
                  <a:tcPr marL="61380" marR="61380" marT="0" marB="0"/>
                </a:tc>
              </a:tr>
              <a:tr h="900822">
                <a:tc>
                  <a:txBody>
                    <a:bodyPr/>
                    <a:lstStyle/>
                    <a:p>
                      <a:pPr>
                        <a:lnSpc>
                          <a:spcPct val="100000"/>
                        </a:lnSpc>
                        <a:spcAft>
                          <a:spcPts val="600"/>
                        </a:spcAft>
                      </a:pPr>
                      <a:r>
                        <a:rPr lang="en-AU" sz="1600" b="1" kern="1200" dirty="0">
                          <a:effectLst/>
                        </a:rPr>
                        <a:t>Engage with the child’s family</a:t>
                      </a:r>
                      <a:endParaRPr lang="en-AU" sz="1600" b="1" dirty="0">
                        <a:effectLst/>
                        <a:latin typeface="Arial"/>
                        <a:ea typeface="Times New Roman"/>
                        <a:cs typeface="Times New Roman"/>
                      </a:endParaRPr>
                    </a:p>
                  </a:txBody>
                  <a:tcPr marL="61380" marR="61380" marT="0" marB="0"/>
                </a:tc>
                <a:tc>
                  <a:txBody>
                    <a:bodyPr/>
                    <a:lstStyle/>
                    <a:p>
                      <a:pPr marL="285750" indent="-285750">
                        <a:lnSpc>
                          <a:spcPct val="100000"/>
                        </a:lnSpc>
                        <a:spcAft>
                          <a:spcPts val="600"/>
                        </a:spcAft>
                        <a:buFont typeface="Arial" panose="020B0604020202020204" pitchFamily="34" charset="0"/>
                        <a:buChar char="•"/>
                      </a:pPr>
                      <a:r>
                        <a:rPr lang="en-AU" sz="1500" dirty="0">
                          <a:effectLst/>
                        </a:rPr>
                        <a:t>Engage with the child’s family, especially their Aboriginal family, to ascertain the family’s views and wishes on how to strengthen and maintain the child’s connection to their Aboriginal community and culture.</a:t>
                      </a:r>
                      <a:endParaRPr lang="en-AU" sz="1500" dirty="0">
                        <a:effectLst/>
                        <a:latin typeface="Arial"/>
                        <a:ea typeface="Times New Roman"/>
                        <a:cs typeface="Times New Roman"/>
                      </a:endParaRPr>
                    </a:p>
                  </a:txBody>
                  <a:tcPr marL="61380" marR="61380" marT="0" marB="0"/>
                </a:tc>
              </a:tr>
              <a:tr h="685701">
                <a:tc>
                  <a:txBody>
                    <a:bodyPr/>
                    <a:lstStyle/>
                    <a:p>
                      <a:pPr>
                        <a:lnSpc>
                          <a:spcPct val="100000"/>
                        </a:lnSpc>
                        <a:spcAft>
                          <a:spcPts val="600"/>
                        </a:spcAft>
                      </a:pPr>
                      <a:r>
                        <a:rPr lang="en-AU" sz="1600" b="1" kern="1200" dirty="0">
                          <a:effectLst/>
                        </a:rPr>
                        <a:t>Develop the cultural plan</a:t>
                      </a:r>
                      <a:endParaRPr lang="en-AU" sz="1600" b="1" dirty="0">
                        <a:effectLst/>
                        <a:latin typeface="Arial"/>
                        <a:ea typeface="Times New Roman"/>
                        <a:cs typeface="Times New Roman"/>
                      </a:endParaRPr>
                    </a:p>
                  </a:txBody>
                  <a:tcPr marL="61380" marR="61380" marT="0" marB="0"/>
                </a:tc>
                <a:tc>
                  <a:txBody>
                    <a:bodyPr/>
                    <a:lstStyle/>
                    <a:p>
                      <a:pPr marL="285750" indent="-285750">
                        <a:lnSpc>
                          <a:spcPct val="100000"/>
                        </a:lnSpc>
                        <a:spcAft>
                          <a:spcPts val="600"/>
                        </a:spcAft>
                        <a:buFont typeface="Arial" panose="020B0604020202020204" pitchFamily="34" charset="0"/>
                        <a:buChar char="•"/>
                      </a:pPr>
                      <a:r>
                        <a:rPr lang="en-AU" sz="1500" dirty="0">
                          <a:effectLst/>
                        </a:rPr>
                        <a:t>Work in a collaborative way to </a:t>
                      </a:r>
                      <a:r>
                        <a:rPr lang="en-AU" sz="1500" dirty="0" smtClean="0">
                          <a:effectLst/>
                        </a:rPr>
                        <a:t>develop</a:t>
                      </a:r>
                      <a:r>
                        <a:rPr lang="en-AU" sz="1500" baseline="0" dirty="0" smtClean="0">
                          <a:effectLst/>
                        </a:rPr>
                        <a:t> the </a:t>
                      </a:r>
                      <a:r>
                        <a:rPr lang="en-AU" sz="1500" dirty="0" smtClean="0">
                          <a:effectLst/>
                        </a:rPr>
                        <a:t>cultural </a:t>
                      </a:r>
                      <a:r>
                        <a:rPr lang="en-AU" sz="1500" dirty="0">
                          <a:effectLst/>
                        </a:rPr>
                        <a:t>plan </a:t>
                      </a:r>
                      <a:r>
                        <a:rPr lang="en-AU" sz="1500" dirty="0" smtClean="0">
                          <a:effectLst/>
                        </a:rPr>
                        <a:t>ensuring it  aligns </a:t>
                      </a:r>
                      <a:r>
                        <a:rPr lang="en-AU" sz="1500" dirty="0">
                          <a:effectLst/>
                        </a:rPr>
                        <a:t>to the </a:t>
                      </a:r>
                      <a:r>
                        <a:rPr lang="en-AU" sz="1500" dirty="0" smtClean="0">
                          <a:effectLst/>
                        </a:rPr>
                        <a:t>child’s case plan. </a:t>
                      </a:r>
                      <a:endParaRPr lang="en-AU" sz="1500" dirty="0">
                        <a:effectLst/>
                        <a:latin typeface="Arial"/>
                        <a:ea typeface="Times New Roman"/>
                        <a:cs typeface="Times New Roman"/>
                      </a:endParaRPr>
                    </a:p>
                  </a:txBody>
                  <a:tcPr marL="61380" marR="61380" marT="0" marB="0"/>
                </a:tc>
              </a:tr>
              <a:tr h="563350">
                <a:tc>
                  <a:txBody>
                    <a:bodyPr/>
                    <a:lstStyle/>
                    <a:p>
                      <a:pPr marL="0" indent="0">
                        <a:lnSpc>
                          <a:spcPct val="100000"/>
                        </a:lnSpc>
                        <a:spcAft>
                          <a:spcPts val="600"/>
                        </a:spcAft>
                      </a:pPr>
                      <a:r>
                        <a:rPr lang="en-AU" sz="1600" b="1" dirty="0">
                          <a:effectLst/>
                        </a:rPr>
                        <a:t>Implement the </a:t>
                      </a:r>
                      <a:r>
                        <a:rPr lang="en-AU" sz="1600" b="1" dirty="0" smtClean="0">
                          <a:effectLst/>
                        </a:rPr>
                        <a:t>plan</a:t>
                      </a:r>
                      <a:endParaRPr lang="en-AU" sz="1600" b="1" dirty="0">
                        <a:effectLst/>
                      </a:endParaRPr>
                    </a:p>
                    <a:p>
                      <a:pPr>
                        <a:lnSpc>
                          <a:spcPct val="100000"/>
                        </a:lnSpc>
                        <a:spcAft>
                          <a:spcPts val="600"/>
                        </a:spcAft>
                      </a:pPr>
                      <a:r>
                        <a:rPr lang="en-AU" sz="1600" b="1" dirty="0">
                          <a:effectLst/>
                        </a:rPr>
                        <a:t> </a:t>
                      </a:r>
                      <a:endParaRPr lang="en-AU" sz="1600" b="1" dirty="0">
                        <a:effectLst/>
                        <a:latin typeface="Arial"/>
                        <a:ea typeface="Times New Roman"/>
                        <a:cs typeface="Times New Roman"/>
                      </a:endParaRPr>
                    </a:p>
                  </a:txBody>
                  <a:tcPr marL="61380" marR="61380" marT="0" marB="0"/>
                </a:tc>
                <a:tc>
                  <a:txBody>
                    <a:bodyPr/>
                    <a:lstStyle/>
                    <a:p>
                      <a:pPr marL="285750" indent="-285750">
                        <a:lnSpc>
                          <a:spcPct val="100000"/>
                        </a:lnSpc>
                        <a:spcAft>
                          <a:spcPts val="600"/>
                        </a:spcAft>
                        <a:buFont typeface="Arial" panose="020B0604020202020204" pitchFamily="34" charset="0"/>
                        <a:buChar char="•"/>
                      </a:pPr>
                      <a:r>
                        <a:rPr lang="en-AU" sz="1500" dirty="0">
                          <a:effectLst/>
                        </a:rPr>
                        <a:t>The care team is responsible for ensuring the identified goals and tasks set out in the cultural plan are implemented.</a:t>
                      </a:r>
                      <a:endParaRPr lang="en-AU" sz="1500" dirty="0">
                        <a:effectLst/>
                        <a:latin typeface="Arial"/>
                        <a:ea typeface="Times New Roman"/>
                        <a:cs typeface="Times New Roman"/>
                      </a:endParaRPr>
                    </a:p>
                  </a:txBody>
                  <a:tcPr marL="61380" marR="61380" marT="0" marB="0"/>
                </a:tc>
              </a:tr>
              <a:tr h="307221">
                <a:tc>
                  <a:txBody>
                    <a:bodyPr/>
                    <a:lstStyle/>
                    <a:p>
                      <a:pPr>
                        <a:lnSpc>
                          <a:spcPct val="100000"/>
                        </a:lnSpc>
                        <a:spcAft>
                          <a:spcPts val="600"/>
                        </a:spcAft>
                      </a:pPr>
                      <a:r>
                        <a:rPr lang="en-AU" sz="1600" b="1" dirty="0">
                          <a:effectLst/>
                        </a:rPr>
                        <a:t>Record keeping </a:t>
                      </a:r>
                      <a:endParaRPr lang="en-AU" sz="1600" b="1" dirty="0">
                        <a:effectLst/>
                        <a:latin typeface="Arial"/>
                        <a:ea typeface="Times New Roman"/>
                        <a:cs typeface="Times New Roman"/>
                      </a:endParaRPr>
                    </a:p>
                  </a:txBody>
                  <a:tcPr marL="61380" marR="61380" marT="0" marB="0"/>
                </a:tc>
                <a:tc>
                  <a:txBody>
                    <a:bodyPr/>
                    <a:lstStyle/>
                    <a:p>
                      <a:pPr marL="285750" indent="-285750">
                        <a:lnSpc>
                          <a:spcPct val="100000"/>
                        </a:lnSpc>
                        <a:spcAft>
                          <a:spcPts val="600"/>
                        </a:spcAft>
                        <a:buFont typeface="Arial" panose="020B0604020202020204" pitchFamily="34" charset="0"/>
                        <a:buChar char="•"/>
                      </a:pPr>
                      <a:r>
                        <a:rPr lang="en-AU" sz="1500" dirty="0">
                          <a:effectLst/>
                        </a:rPr>
                        <a:t>Keep record of cultural activities using the cultural activities log.</a:t>
                      </a:r>
                      <a:endParaRPr lang="en-AU" sz="1500" dirty="0">
                        <a:effectLst/>
                        <a:latin typeface="Arial"/>
                        <a:ea typeface="Times New Roman"/>
                        <a:cs typeface="Times New Roman"/>
                      </a:endParaRPr>
                    </a:p>
                  </a:txBody>
                  <a:tcPr marL="61380" marR="61380" marT="0" marB="0"/>
                </a:tc>
              </a:tr>
            </a:tbl>
          </a:graphicData>
        </a:graphic>
      </p:graphicFrame>
      <p:sp>
        <p:nvSpPr>
          <p:cNvPr id="5" name="Rectangle 1"/>
          <p:cNvSpPr>
            <a:spLocks noChangeArrowheads="1"/>
          </p:cNvSpPr>
          <p:nvPr/>
        </p:nvSpPr>
        <p:spPr bwMode="auto">
          <a:xfrm>
            <a:off x="179388" y="1893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05102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a:t>Senior </a:t>
            </a:r>
            <a:r>
              <a:rPr lang="en-AU" sz="3600" dirty="0" smtClean="0"/>
              <a:t>advisor - Aboriginal </a:t>
            </a:r>
            <a:r>
              <a:rPr lang="en-AU" sz="3600" dirty="0"/>
              <a:t>c</a:t>
            </a:r>
            <a:r>
              <a:rPr lang="en-AU" sz="3600" dirty="0" smtClean="0"/>
              <a:t>ultural </a:t>
            </a:r>
            <a:r>
              <a:rPr lang="en-AU" sz="3600" dirty="0"/>
              <a:t>p</a:t>
            </a:r>
            <a:r>
              <a:rPr lang="en-AU" sz="3600" dirty="0" smtClean="0"/>
              <a:t>lanning - </a:t>
            </a:r>
            <a:r>
              <a:rPr lang="en-AU" sz="3600" dirty="0"/>
              <a:t>tasks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5552647"/>
              </p:ext>
            </p:extLst>
          </p:nvPr>
        </p:nvGraphicFramePr>
        <p:xfrm>
          <a:off x="250824" y="1600200"/>
          <a:ext cx="7921575" cy="4846320"/>
        </p:xfrm>
        <a:graphic>
          <a:graphicData uri="http://schemas.openxmlformats.org/drawingml/2006/table">
            <a:tbl>
              <a:tblPr bandRow="1">
                <a:tableStyleId>{5C22544A-7EE6-4342-B048-85BDC9FD1C3A}</a:tableStyleId>
              </a:tblPr>
              <a:tblGrid>
                <a:gridCol w="3208526"/>
                <a:gridCol w="4713049"/>
              </a:tblGrid>
              <a:tr h="370840">
                <a:tc>
                  <a:txBody>
                    <a:bodyPr/>
                    <a:lstStyle/>
                    <a:p>
                      <a:pPr lvl="0"/>
                      <a:r>
                        <a:rPr lang="en-GB" sz="1600" b="1" dirty="0" smtClean="0"/>
                        <a:t>Be part of each care team where there is no other Aboriginal person in the care team</a:t>
                      </a:r>
                      <a:r>
                        <a:rPr lang="en-GB" sz="1600" b="1" baseline="0" dirty="0" smtClean="0"/>
                        <a:t> or support is required</a:t>
                      </a:r>
                      <a:endParaRPr lang="en-AU" sz="16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t>Consult with the case manager no later than 3 business days after being notified that an Aboriginal child has entered out-of-home care.</a:t>
                      </a:r>
                    </a:p>
                    <a:p>
                      <a:pPr marL="285750" indent="-285750">
                        <a:buFont typeface="Arial" panose="020B0604020202020204" pitchFamily="34" charset="0"/>
                        <a:buChar char="•"/>
                      </a:pPr>
                      <a:endParaRPr lang="en-AU" sz="14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smtClean="0"/>
                        <a:t>Contribute</a:t>
                      </a:r>
                      <a:r>
                        <a:rPr lang="en-GB" sz="1600" b="1" baseline="0" dirty="0" smtClean="0"/>
                        <a:t> to care team 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baseline="0" dirty="0" smtClean="0"/>
                        <a:t> </a:t>
                      </a:r>
                      <a:endParaRPr lang="en-AU" sz="16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tx1"/>
                          </a:solidFill>
                          <a:effectLst/>
                          <a:latin typeface="+mn-lt"/>
                          <a:ea typeface="+mn-ea"/>
                          <a:cs typeface="+mn-cs"/>
                        </a:rPr>
                        <a:t>Advise the care team leader in writing if you will provide consultation and support only, rather than being part of the care team, including the rationale for this decision, and advising how you will assist.</a:t>
                      </a:r>
                      <a:endParaRPr lang="en-AU" sz="1400" dirty="0"/>
                    </a:p>
                  </a:txBody>
                  <a:tcPr/>
                </a:tc>
              </a:tr>
              <a:tr h="370840">
                <a:tc>
                  <a:txBody>
                    <a:bodyPr/>
                    <a:lstStyle/>
                    <a:p>
                      <a:r>
                        <a:rPr lang="en-GB" sz="1600" b="1" kern="1200" dirty="0" smtClean="0">
                          <a:solidFill>
                            <a:schemeClr val="tx1"/>
                          </a:solidFill>
                          <a:effectLst/>
                          <a:latin typeface="+mn-lt"/>
                          <a:ea typeface="+mn-ea"/>
                          <a:cs typeface="+mn-cs"/>
                        </a:rPr>
                        <a:t>Actively participate in drafting and reviewing cultural plans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t>Help prepare the first cultural plan for an Aboriginal child, giving priority to cases where potential barriers to cultural planning or particular vulnerabilities have been identified. </a:t>
                      </a:r>
                      <a:endParaRPr lang="en-AU" sz="1400" dirty="0"/>
                    </a:p>
                  </a:txBody>
                  <a:tcPr/>
                </a:tc>
              </a:tr>
              <a:tr h="370840">
                <a:tc>
                  <a:txBody>
                    <a:bodyPr/>
                    <a:lstStyle/>
                    <a:p>
                      <a:r>
                        <a:rPr lang="en-AU" sz="1600" b="1" dirty="0" smtClean="0"/>
                        <a:t>Be part of care teams developing or reviewing a plan where:</a:t>
                      </a:r>
                    </a:p>
                    <a:p>
                      <a:endParaRPr lang="en-AU" sz="1600" b="1" dirty="0"/>
                    </a:p>
                  </a:txBody>
                  <a:tcPr/>
                </a:tc>
                <a:tc>
                  <a:txBody>
                    <a:bodyPr/>
                    <a:lstStyle/>
                    <a:p>
                      <a:pPr marL="285750" indent="-285750">
                        <a:buFont typeface="Arial" panose="020B0604020202020204" pitchFamily="34" charset="0"/>
                        <a:buChar char="•"/>
                      </a:pPr>
                      <a:r>
                        <a:rPr lang="en-AU" sz="1400" dirty="0" smtClean="0"/>
                        <a:t>there is no Aboriginal person in the care team</a:t>
                      </a:r>
                    </a:p>
                    <a:p>
                      <a:pPr marL="285750" indent="-285750">
                        <a:buFont typeface="Arial" panose="020B0604020202020204" pitchFamily="34" charset="0"/>
                        <a:buChar char="•"/>
                      </a:pPr>
                      <a:r>
                        <a:rPr lang="en-AU" sz="1400" dirty="0" smtClean="0"/>
                        <a:t>there has been minimal or no progress on the goals and tasks of the cultural plan, or</a:t>
                      </a:r>
                    </a:p>
                    <a:p>
                      <a:pPr marL="285750" indent="-285750">
                        <a:buFont typeface="Arial" panose="020B0604020202020204" pitchFamily="34" charset="0"/>
                        <a:buChar char="•"/>
                      </a:pPr>
                      <a:r>
                        <a:rPr lang="en-AU" sz="1400" dirty="0" smtClean="0"/>
                        <a:t>at the request of the CEO</a:t>
                      </a:r>
                      <a:r>
                        <a:rPr lang="en-AU" sz="1400" baseline="0" dirty="0" smtClean="0"/>
                        <a:t> </a:t>
                      </a:r>
                      <a:r>
                        <a:rPr lang="en-AU" sz="1400" dirty="0" smtClean="0"/>
                        <a:t>of the ACCO, or the child’s case planner</a:t>
                      </a:r>
                      <a:endParaRPr lang="en-AU" sz="1400" dirty="0"/>
                    </a:p>
                  </a:txBody>
                  <a:tcPr/>
                </a:tc>
              </a:tr>
              <a:tr h="370840">
                <a:tc>
                  <a:txBody>
                    <a:bodyPr/>
                    <a:lstStyle/>
                    <a:p>
                      <a:r>
                        <a:rPr lang="en-GB" sz="1600" b="1" kern="1200" dirty="0" smtClean="0">
                          <a:solidFill>
                            <a:schemeClr val="tx1"/>
                          </a:solidFill>
                          <a:effectLst/>
                          <a:latin typeface="+mn-lt"/>
                          <a:ea typeface="+mn-ea"/>
                          <a:cs typeface="+mn-cs"/>
                        </a:rPr>
                        <a:t>Provide the final cultural plan to the CEO of your ACCO without delay, for endorsement</a:t>
                      </a:r>
                      <a:endParaRPr lang="en-AU" sz="1600" b="1" dirty="0"/>
                    </a:p>
                  </a:txBody>
                  <a:tcPr/>
                </a:tc>
                <a:tc>
                  <a:txBody>
                    <a:bodyPr/>
                    <a:lstStyle/>
                    <a:p>
                      <a:pPr marL="285750" indent="-285750">
                        <a:buFont typeface="Arial" panose="020B0604020202020204" pitchFamily="34" charset="0"/>
                        <a:buChar char="•"/>
                      </a:pPr>
                      <a:r>
                        <a:rPr lang="en-GB" sz="1400" kern="1200" dirty="0" smtClean="0">
                          <a:solidFill>
                            <a:schemeClr val="tx1"/>
                          </a:solidFill>
                          <a:effectLst/>
                          <a:latin typeface="+mn-lt"/>
                          <a:ea typeface="+mn-ea"/>
                          <a:cs typeface="+mn-cs"/>
                        </a:rPr>
                        <a:t>Where a cultural plan has been returned to the care team by the</a:t>
                      </a:r>
                      <a:r>
                        <a:rPr lang="en-GB" sz="1400" kern="1200" baseline="0" dirty="0" smtClean="0">
                          <a:solidFill>
                            <a:schemeClr val="tx1"/>
                          </a:solidFill>
                          <a:effectLst/>
                          <a:latin typeface="+mn-lt"/>
                          <a:ea typeface="+mn-ea"/>
                          <a:cs typeface="+mn-cs"/>
                        </a:rPr>
                        <a:t> CEO</a:t>
                      </a:r>
                      <a:r>
                        <a:rPr lang="en-GB" sz="1400" kern="1200" dirty="0" smtClean="0">
                          <a:solidFill>
                            <a:schemeClr val="tx1"/>
                          </a:solidFill>
                          <a:effectLst/>
                          <a:latin typeface="+mn-lt"/>
                          <a:ea typeface="+mn-ea"/>
                          <a:cs typeface="+mn-cs"/>
                        </a:rPr>
                        <a:t>, ensure the care team understand any changes or additional elements required, and work with the care team to make these changes as quickly as possible.</a:t>
                      </a:r>
                      <a:endParaRPr lang="en-AU" sz="1400" dirty="0"/>
                    </a:p>
                  </a:txBody>
                  <a:tcPr/>
                </a:tc>
              </a:tr>
            </a:tbl>
          </a:graphicData>
        </a:graphic>
      </p:graphicFrame>
    </p:spTree>
    <p:extLst>
      <p:ext uri="{BB962C8B-B14F-4D97-AF65-F5344CB8AC3E}">
        <p14:creationId xmlns:p14="http://schemas.microsoft.com/office/powerpoint/2010/main" val="2156931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4400" b="1" dirty="0" smtClean="0"/>
              <a:t/>
            </a:r>
            <a:br>
              <a:rPr lang="en-AU" sz="4400" b="1" dirty="0" smtClean="0"/>
            </a:br>
            <a:r>
              <a:rPr lang="en-AU" sz="3600" dirty="0" smtClean="0"/>
              <a:t>ACCO Chief Executive Officer tasks</a:t>
            </a:r>
            <a:r>
              <a:rPr lang="en-AU" sz="4400" dirty="0"/>
              <a:t/>
            </a:r>
            <a:br>
              <a:rPr lang="en-AU" sz="4400" dirty="0"/>
            </a:br>
            <a:endParaRPr lang="en-AU"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0455015"/>
              </p:ext>
            </p:extLst>
          </p:nvPr>
        </p:nvGraphicFramePr>
        <p:xfrm>
          <a:off x="107504" y="1600200"/>
          <a:ext cx="8208912" cy="5324364"/>
        </p:xfrm>
        <a:graphic>
          <a:graphicData uri="http://schemas.openxmlformats.org/drawingml/2006/table">
            <a:tbl>
              <a:tblPr bandRow="1">
                <a:tableStyleId>{5C22544A-7EE6-4342-B048-85BDC9FD1C3A}</a:tableStyleId>
              </a:tblPr>
              <a:tblGrid>
                <a:gridCol w="2810258"/>
                <a:gridCol w="5398654"/>
              </a:tblGrid>
              <a:tr h="1824127">
                <a:tc>
                  <a:txBody>
                    <a:bodyPr/>
                    <a:lstStyle/>
                    <a:p>
                      <a:r>
                        <a:rPr lang="en-AU" sz="1600" b="1" kern="1200" smtClean="0">
                          <a:solidFill>
                            <a:schemeClr val="tx1"/>
                          </a:solidFill>
                          <a:effectLst/>
                          <a:latin typeface="+mn-lt"/>
                          <a:ea typeface="+mn-ea"/>
                          <a:cs typeface="+mn-cs"/>
                        </a:rPr>
                        <a:t>Review and approve the </a:t>
                      </a:r>
                      <a:r>
                        <a:rPr lang="en-AU" sz="1600" b="1" kern="1200" dirty="0" smtClean="0">
                          <a:solidFill>
                            <a:schemeClr val="tx1"/>
                          </a:solidFill>
                          <a:effectLst/>
                          <a:latin typeface="+mn-lt"/>
                          <a:ea typeface="+mn-ea"/>
                          <a:cs typeface="+mn-cs"/>
                        </a:rPr>
                        <a:t>cultural plan </a:t>
                      </a:r>
                      <a:endParaRPr lang="en-AU" sz="1600" b="1" dirty="0"/>
                    </a:p>
                  </a:txBody>
                  <a:tcPr/>
                </a:tc>
                <a:tc>
                  <a:txBody>
                    <a:bodyPr/>
                    <a:lstStyle/>
                    <a:p>
                      <a:pPr lvl="0"/>
                      <a:r>
                        <a:rPr lang="en-AU" sz="1300" kern="1200" dirty="0" smtClean="0">
                          <a:solidFill>
                            <a:schemeClr val="tx1"/>
                          </a:solidFill>
                          <a:effectLst/>
                          <a:latin typeface="+mn-lt"/>
                          <a:ea typeface="+mn-ea"/>
                          <a:cs typeface="+mn-cs"/>
                        </a:rPr>
                        <a:t>Ensure that:</a:t>
                      </a:r>
                    </a:p>
                    <a:p>
                      <a:pPr marL="285750" lvl="0" indent="-285750">
                        <a:buFont typeface="Arial" panose="020B0604020202020204" pitchFamily="34" charset="0"/>
                        <a:buChar char="•"/>
                      </a:pPr>
                      <a:r>
                        <a:rPr lang="en-AU" sz="1300" kern="1200" dirty="0" smtClean="0">
                          <a:solidFill>
                            <a:schemeClr val="tx1"/>
                          </a:solidFill>
                          <a:effectLst/>
                          <a:latin typeface="+mn-lt"/>
                          <a:ea typeface="+mn-ea"/>
                          <a:cs typeface="+mn-cs"/>
                        </a:rPr>
                        <a:t>the information is accurate, to the best of the ACCO’s knowledge</a:t>
                      </a:r>
                    </a:p>
                    <a:p>
                      <a:pPr marL="285750" lvl="0" indent="-285750">
                        <a:buFont typeface="Arial" panose="020B0604020202020204" pitchFamily="34" charset="0"/>
                        <a:buChar char="•"/>
                      </a:pPr>
                      <a:r>
                        <a:rPr lang="en-AU" sz="1300" kern="1200" dirty="0" smtClean="0">
                          <a:solidFill>
                            <a:schemeClr val="tx1"/>
                          </a:solidFill>
                          <a:effectLst/>
                          <a:latin typeface="+mn-lt"/>
                          <a:ea typeface="+mn-ea"/>
                          <a:cs typeface="+mn-cs"/>
                        </a:rPr>
                        <a:t>the genogram is as complete as possible at the time</a:t>
                      </a:r>
                    </a:p>
                    <a:p>
                      <a:pPr marL="285750" lvl="0" indent="-285750">
                        <a:buFont typeface="Arial" panose="020B0604020202020204" pitchFamily="34" charset="0"/>
                        <a:buChar char="•"/>
                      </a:pPr>
                      <a:r>
                        <a:rPr lang="en-AU" sz="1300" kern="1200" dirty="0" smtClean="0">
                          <a:solidFill>
                            <a:schemeClr val="tx1"/>
                          </a:solidFill>
                          <a:effectLst/>
                          <a:latin typeface="+mn-lt"/>
                          <a:ea typeface="+mn-ea"/>
                          <a:cs typeface="+mn-cs"/>
                        </a:rPr>
                        <a:t>cultural information is thorough</a:t>
                      </a:r>
                    </a:p>
                    <a:p>
                      <a:pPr marL="285750" lvl="0" indent="-285750">
                        <a:buFont typeface="Arial" panose="020B0604020202020204" pitchFamily="34" charset="0"/>
                        <a:buChar char="•"/>
                      </a:pPr>
                      <a:r>
                        <a:rPr lang="en-AU" sz="1300" kern="1200" dirty="0" smtClean="0">
                          <a:solidFill>
                            <a:schemeClr val="tx1"/>
                          </a:solidFill>
                          <a:effectLst/>
                          <a:latin typeface="+mn-lt"/>
                          <a:ea typeface="+mn-ea"/>
                          <a:cs typeface="+mn-cs"/>
                        </a:rPr>
                        <a:t>appropriate tasks have been planned to provide the child with the best possible information about their family and cultural connection activities proposed </a:t>
                      </a:r>
                    </a:p>
                    <a:p>
                      <a:pPr marL="285750" lvl="0" indent="-285750">
                        <a:buFont typeface="Arial" panose="020B0604020202020204" pitchFamily="34" charset="0"/>
                        <a:buChar char="•"/>
                      </a:pPr>
                      <a:r>
                        <a:rPr lang="en-AU" sz="1300" kern="1200" dirty="0" smtClean="0">
                          <a:solidFill>
                            <a:schemeClr val="tx1"/>
                          </a:solidFill>
                          <a:effectLst/>
                          <a:latin typeface="+mn-lt"/>
                          <a:ea typeface="+mn-ea"/>
                          <a:cs typeface="+mn-cs"/>
                        </a:rPr>
                        <a:t>provide a real opportunity for cultural connectedness.</a:t>
                      </a:r>
                    </a:p>
                    <a:p>
                      <a:endParaRPr lang="en-AU" sz="1300" dirty="0"/>
                    </a:p>
                  </a:txBody>
                  <a:tcPr/>
                </a:tc>
              </a:tr>
              <a:tr h="961813">
                <a:tc>
                  <a:txBody>
                    <a:bodyPr/>
                    <a:lstStyle/>
                    <a:p>
                      <a:r>
                        <a:rPr lang="en-AU" sz="1600" b="1" kern="1200" dirty="0" smtClean="0">
                          <a:solidFill>
                            <a:schemeClr val="tx1"/>
                          </a:solidFill>
                          <a:effectLst/>
                          <a:latin typeface="+mn-lt"/>
                          <a:ea typeface="+mn-ea"/>
                          <a:cs typeface="+mn-cs"/>
                        </a:rPr>
                        <a:t>If the cultural plan is not ready for signing</a:t>
                      </a:r>
                    </a:p>
                    <a:p>
                      <a:r>
                        <a:rPr lang="en-AU" sz="1600" b="1" kern="1200" dirty="0" smtClean="0">
                          <a:solidFill>
                            <a:schemeClr val="tx1"/>
                          </a:solidFill>
                          <a:effectLst/>
                          <a:latin typeface="+mn-lt"/>
                          <a:ea typeface="+mn-ea"/>
                          <a:cs typeface="+mn-cs"/>
                        </a:rPr>
                        <a:t>(i.e.</a:t>
                      </a:r>
                      <a:r>
                        <a:rPr lang="en-AU" sz="1600" b="1" kern="1200" baseline="0" dirty="0" smtClean="0">
                          <a:solidFill>
                            <a:schemeClr val="tx1"/>
                          </a:solidFill>
                          <a:effectLst/>
                          <a:latin typeface="+mn-lt"/>
                          <a:ea typeface="+mn-ea"/>
                          <a:cs typeface="+mn-cs"/>
                        </a:rPr>
                        <a:t> </a:t>
                      </a:r>
                      <a:r>
                        <a:rPr lang="en-AU" sz="1600" b="1" kern="1200" dirty="0" smtClean="0">
                          <a:solidFill>
                            <a:schemeClr val="tx1"/>
                          </a:solidFill>
                          <a:effectLst/>
                          <a:latin typeface="+mn-lt"/>
                          <a:ea typeface="+mn-ea"/>
                          <a:cs typeface="+mn-cs"/>
                        </a:rPr>
                        <a:t>missing or unavailable information or strategies are inadequate)</a:t>
                      </a:r>
                      <a:endParaRPr lang="en-AU" sz="1600" b="1" dirty="0"/>
                    </a:p>
                  </a:txBody>
                  <a:tcPr/>
                </a:tc>
                <a:tc>
                  <a:txBody>
                    <a:bodyPr/>
                    <a:lstStyle/>
                    <a:p>
                      <a:pPr marL="285750" lvl="0" indent="-285750">
                        <a:buFont typeface="Arial" panose="020B0604020202020204" pitchFamily="34" charset="0"/>
                        <a:buChar char="•"/>
                      </a:pPr>
                      <a:r>
                        <a:rPr lang="en-AU" sz="1300" kern="1200" dirty="0" smtClean="0">
                          <a:solidFill>
                            <a:schemeClr val="tx1"/>
                          </a:solidFill>
                          <a:effectLst/>
                          <a:latin typeface="+mn-lt"/>
                          <a:ea typeface="+mn-ea"/>
                          <a:cs typeface="+mn-cs"/>
                        </a:rPr>
                        <a:t>Return the cultural plan to the care team with specific information explaining what changes or additional elements  are required.</a:t>
                      </a:r>
                    </a:p>
                    <a:p>
                      <a:pPr marL="285750" lvl="0" indent="-285750">
                        <a:buFont typeface="Arial" panose="020B0604020202020204" pitchFamily="34" charset="0"/>
                        <a:buChar char="•"/>
                      </a:pPr>
                      <a:endParaRPr lang="en-AU" sz="13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AU" sz="1300" kern="1200" dirty="0" smtClean="0">
                          <a:solidFill>
                            <a:schemeClr val="tx1"/>
                          </a:solidFill>
                          <a:effectLst/>
                          <a:latin typeface="+mn-lt"/>
                          <a:ea typeface="+mn-ea"/>
                          <a:cs typeface="+mn-cs"/>
                        </a:rPr>
                        <a:t>Set a date for the next review of the cultural plan.</a:t>
                      </a:r>
                    </a:p>
                    <a:p>
                      <a:pPr marL="285750" indent="-285750">
                        <a:buFont typeface="Arial" panose="020B0604020202020204" pitchFamily="34" charset="0"/>
                        <a:buChar char="•"/>
                      </a:pPr>
                      <a:endParaRPr lang="en-AU" sz="1300" dirty="0"/>
                    </a:p>
                  </a:txBody>
                  <a:tcPr/>
                </a:tc>
              </a:tr>
              <a:tr h="746234">
                <a:tc>
                  <a:txBody>
                    <a:bodyPr/>
                    <a:lstStyle/>
                    <a:p>
                      <a:r>
                        <a:rPr lang="en-AU" sz="1600" b="1" kern="1200" dirty="0" smtClean="0">
                          <a:solidFill>
                            <a:schemeClr val="tx1"/>
                          </a:solidFill>
                          <a:effectLst/>
                          <a:latin typeface="+mn-lt"/>
                          <a:ea typeface="+mn-ea"/>
                          <a:cs typeface="+mn-cs"/>
                        </a:rPr>
                        <a:t>Set a date for the next review of the cultural plan. </a:t>
                      </a:r>
                      <a:endParaRPr lang="en-AU" sz="1600" b="1" dirty="0"/>
                    </a:p>
                  </a:txBody>
                  <a:tcPr/>
                </a:tc>
                <a:tc>
                  <a:txBody>
                    <a:bodyPr/>
                    <a:lstStyle/>
                    <a:p>
                      <a:pPr marL="285750" indent="-285750">
                        <a:buFont typeface="Arial" panose="020B0604020202020204" pitchFamily="34" charset="0"/>
                        <a:buChar char="•"/>
                      </a:pPr>
                      <a:r>
                        <a:rPr lang="en-AU" sz="1300" kern="1200" dirty="0" smtClean="0">
                          <a:solidFill>
                            <a:schemeClr val="tx1"/>
                          </a:solidFill>
                          <a:effectLst/>
                          <a:latin typeface="+mn-lt"/>
                          <a:ea typeface="+mn-ea"/>
                          <a:cs typeface="+mn-cs"/>
                        </a:rPr>
                        <a:t>Generally, cultural plans should be reviewed annually (in-line with the case plan if possible). However, there may be individual circumstances where a shorter time frame may be more appropriate.</a:t>
                      </a:r>
                      <a:endParaRPr lang="en-AU" sz="1300" dirty="0"/>
                    </a:p>
                  </a:txBody>
                  <a:tcPr/>
                </a:tc>
              </a:tr>
              <a:tr h="1392970">
                <a:tc>
                  <a:txBody>
                    <a:bodyPr/>
                    <a:lstStyle/>
                    <a:p>
                      <a:r>
                        <a:rPr lang="en-AU" sz="1600" b="1" dirty="0" smtClean="0"/>
                        <a:t>Endorse the plan</a:t>
                      </a:r>
                      <a:endParaRPr lang="en-AU" sz="1600" b="1" dirty="0"/>
                    </a:p>
                  </a:txBody>
                  <a:tcPr/>
                </a:tc>
                <a:tc>
                  <a:txBody>
                    <a:bodyPr/>
                    <a:lstStyle/>
                    <a:p>
                      <a:pPr marL="285750" lvl="0" indent="-285750">
                        <a:buFont typeface="Arial" panose="020B0604020202020204" pitchFamily="34" charset="0"/>
                        <a:buChar char="•"/>
                      </a:pPr>
                      <a:r>
                        <a:rPr lang="en-AU" sz="1300" kern="1200" dirty="0" smtClean="0">
                          <a:solidFill>
                            <a:schemeClr val="tx1"/>
                          </a:solidFill>
                          <a:effectLst/>
                          <a:latin typeface="+mn-lt"/>
                          <a:ea typeface="+mn-ea"/>
                          <a:cs typeface="+mn-cs"/>
                        </a:rPr>
                        <a:t>Once you are satisfied that the cultural plan is appropriate at this point in time, sign the plan and forward  to the child’s case planner </a:t>
                      </a:r>
                      <a:r>
                        <a:rPr lang="en-AU" sz="1300" b="1" kern="1200" dirty="0" smtClean="0">
                          <a:solidFill>
                            <a:schemeClr val="tx1"/>
                          </a:solidFill>
                          <a:effectLst/>
                          <a:latin typeface="+mn-lt"/>
                          <a:ea typeface="+mn-ea"/>
                          <a:cs typeface="+mn-cs"/>
                        </a:rPr>
                        <a:t>within two </a:t>
                      </a:r>
                      <a:r>
                        <a:rPr lang="en-AU" sz="1300" b="0" kern="1200" dirty="0" smtClean="0">
                          <a:solidFill>
                            <a:schemeClr val="tx1"/>
                          </a:solidFill>
                          <a:effectLst/>
                          <a:latin typeface="+mn-lt"/>
                          <a:ea typeface="+mn-ea"/>
                          <a:cs typeface="+mn-cs"/>
                        </a:rPr>
                        <a:t>weeks</a:t>
                      </a:r>
                      <a:r>
                        <a:rPr lang="en-AU" sz="1300" b="0" kern="1200" baseline="0" dirty="0" smtClean="0">
                          <a:solidFill>
                            <a:schemeClr val="tx1"/>
                          </a:solidFill>
                          <a:effectLst/>
                          <a:latin typeface="+mn-lt"/>
                          <a:ea typeface="+mn-ea"/>
                          <a:cs typeface="+mn-cs"/>
                        </a:rPr>
                        <a:t> of receiving the plan for endorsement</a:t>
                      </a:r>
                      <a:r>
                        <a:rPr lang="en-AU" sz="1300" b="1" kern="1200" baseline="0" dirty="0" smtClean="0">
                          <a:solidFill>
                            <a:schemeClr val="tx1"/>
                          </a:solidFill>
                          <a:effectLst/>
                          <a:latin typeface="+mn-lt"/>
                          <a:ea typeface="+mn-ea"/>
                          <a:cs typeface="+mn-cs"/>
                        </a:rPr>
                        <a:t>.</a:t>
                      </a:r>
                      <a:endParaRPr lang="en-AU" sz="1300" dirty="0"/>
                    </a:p>
                  </a:txBody>
                  <a:tcPr/>
                </a:tc>
              </a:tr>
            </a:tbl>
          </a:graphicData>
        </a:graphic>
      </p:graphicFrame>
    </p:spTree>
    <p:extLst>
      <p:ext uri="{BB962C8B-B14F-4D97-AF65-F5344CB8AC3E}">
        <p14:creationId xmlns:p14="http://schemas.microsoft.com/office/powerpoint/2010/main" val="3049021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smtClean="0"/>
              <a:t>Case planner/ Team manager tasks</a:t>
            </a:r>
            <a:endParaRPr lang="en-AU"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7950225"/>
              </p:ext>
            </p:extLst>
          </p:nvPr>
        </p:nvGraphicFramePr>
        <p:xfrm>
          <a:off x="250824" y="1916829"/>
          <a:ext cx="7705551" cy="4346406"/>
        </p:xfrm>
        <a:graphic>
          <a:graphicData uri="http://schemas.openxmlformats.org/drawingml/2006/table">
            <a:tbl>
              <a:tblPr bandRow="1">
                <a:tableStyleId>{5C22544A-7EE6-4342-B048-85BDC9FD1C3A}</a:tableStyleId>
              </a:tblPr>
              <a:tblGrid>
                <a:gridCol w="3014740"/>
                <a:gridCol w="4690811"/>
              </a:tblGrid>
              <a:tr h="1637926">
                <a:tc>
                  <a:txBody>
                    <a:bodyPr/>
                    <a:lstStyle/>
                    <a:p>
                      <a:pPr>
                        <a:lnSpc>
                          <a:spcPct val="100000"/>
                        </a:lnSpc>
                        <a:spcAft>
                          <a:spcPts val="600"/>
                        </a:spcAft>
                      </a:pPr>
                      <a:r>
                        <a:rPr lang="en-AU" sz="1800" b="1" dirty="0">
                          <a:effectLst/>
                        </a:rPr>
                        <a:t>Review the cultural plan signed by </a:t>
                      </a:r>
                      <a:r>
                        <a:rPr lang="en-AU" sz="1800" b="1" dirty="0" smtClean="0">
                          <a:effectLst/>
                        </a:rPr>
                        <a:t>the</a:t>
                      </a:r>
                      <a:r>
                        <a:rPr lang="en-AU" sz="1800" b="1" baseline="0" dirty="0" smtClean="0">
                          <a:effectLst/>
                        </a:rPr>
                        <a:t> ACCO CEO</a:t>
                      </a:r>
                      <a:endParaRPr lang="en-AU" sz="1100" b="1" dirty="0">
                        <a:effectLst/>
                        <a:latin typeface="Arial"/>
                        <a:ea typeface="Times New Roman"/>
                        <a:cs typeface="Times New Roman"/>
                      </a:endParaRPr>
                    </a:p>
                  </a:txBody>
                  <a:tcPr/>
                </a:tc>
                <a:tc>
                  <a:txBody>
                    <a:bodyPr/>
                    <a:lstStyle/>
                    <a:p>
                      <a:pPr marL="218440" indent="10160">
                        <a:lnSpc>
                          <a:spcPct val="100000"/>
                        </a:lnSpc>
                        <a:spcAft>
                          <a:spcPts val="600"/>
                        </a:spcAft>
                      </a:pPr>
                      <a:r>
                        <a:rPr lang="en-GB" sz="1800" dirty="0" smtClean="0">
                          <a:effectLst/>
                        </a:rPr>
                        <a:t>Ensure:</a:t>
                      </a:r>
                      <a:endParaRPr lang="en-AU" sz="1200" dirty="0">
                        <a:effectLst/>
                      </a:endParaRPr>
                    </a:p>
                    <a:p>
                      <a:pPr marL="504190" indent="-285750">
                        <a:lnSpc>
                          <a:spcPct val="100000"/>
                        </a:lnSpc>
                        <a:spcAft>
                          <a:spcPts val="600"/>
                        </a:spcAft>
                        <a:buFont typeface="Arial" panose="020B0604020202020204" pitchFamily="34" charset="0"/>
                        <a:buChar char="•"/>
                      </a:pPr>
                      <a:r>
                        <a:rPr lang="en-AU" sz="1800" dirty="0" smtClean="0">
                          <a:effectLst/>
                        </a:rPr>
                        <a:t>the </a:t>
                      </a:r>
                      <a:r>
                        <a:rPr lang="en-AU" sz="1800" dirty="0">
                          <a:effectLst/>
                        </a:rPr>
                        <a:t>cultural plan is aligned to the case plan</a:t>
                      </a:r>
                      <a:endParaRPr lang="en-AU" sz="1200" dirty="0">
                        <a:effectLst/>
                      </a:endParaRPr>
                    </a:p>
                    <a:p>
                      <a:pPr marL="504190" indent="-285750">
                        <a:lnSpc>
                          <a:spcPct val="100000"/>
                        </a:lnSpc>
                        <a:spcAft>
                          <a:spcPts val="600"/>
                        </a:spcAft>
                        <a:buFont typeface="Arial" panose="020B0604020202020204" pitchFamily="34" charset="0"/>
                        <a:buChar char="•"/>
                      </a:pPr>
                      <a:r>
                        <a:rPr lang="en-AU" sz="1800" dirty="0" smtClean="0">
                          <a:effectLst/>
                        </a:rPr>
                        <a:t>the </a:t>
                      </a:r>
                      <a:r>
                        <a:rPr lang="en-AU" sz="1800" dirty="0">
                          <a:effectLst/>
                        </a:rPr>
                        <a:t>goals and tasks contained in the cultural plan are financially </a:t>
                      </a:r>
                      <a:r>
                        <a:rPr lang="en-AU" sz="1800" dirty="0" smtClean="0">
                          <a:effectLst/>
                        </a:rPr>
                        <a:t>viable</a:t>
                      </a:r>
                      <a:endParaRPr lang="en-AU" sz="1200" dirty="0">
                        <a:effectLst/>
                      </a:endParaRPr>
                    </a:p>
                    <a:p>
                      <a:pPr marL="504190" indent="-285750">
                        <a:lnSpc>
                          <a:spcPct val="100000"/>
                        </a:lnSpc>
                        <a:spcAft>
                          <a:spcPts val="600"/>
                        </a:spcAft>
                        <a:buFont typeface="Arial" panose="020B0604020202020204" pitchFamily="34" charset="0"/>
                        <a:buChar char="•"/>
                      </a:pPr>
                      <a:r>
                        <a:rPr lang="en-AU" sz="1800" dirty="0" smtClean="0">
                          <a:effectLst/>
                        </a:rPr>
                        <a:t>any </a:t>
                      </a:r>
                      <a:r>
                        <a:rPr lang="en-AU" sz="1800" dirty="0">
                          <a:effectLst/>
                        </a:rPr>
                        <a:t>financial commitments are funded.</a:t>
                      </a:r>
                      <a:endParaRPr lang="en-AU" sz="1200" dirty="0">
                        <a:effectLst/>
                        <a:latin typeface="Arial"/>
                        <a:ea typeface="Times New Roman"/>
                      </a:endParaRPr>
                    </a:p>
                  </a:txBody>
                  <a:tcPr/>
                </a:tc>
              </a:tr>
              <a:tr h="435092">
                <a:tc>
                  <a:txBody>
                    <a:bodyPr/>
                    <a:lstStyle/>
                    <a:p>
                      <a:pPr>
                        <a:lnSpc>
                          <a:spcPct val="100000"/>
                        </a:lnSpc>
                        <a:spcAft>
                          <a:spcPts val="600"/>
                        </a:spcAft>
                      </a:pPr>
                      <a:r>
                        <a:rPr lang="en-AU" sz="1800" b="1" dirty="0">
                          <a:effectLst/>
                        </a:rPr>
                        <a:t>Endorse the cultural plan</a:t>
                      </a:r>
                      <a:endParaRPr lang="en-AU" sz="1100" b="1" dirty="0">
                        <a:effectLst/>
                        <a:latin typeface="Arial"/>
                        <a:ea typeface="Times New Roman"/>
                        <a:cs typeface="Times New Roman"/>
                      </a:endParaRPr>
                    </a:p>
                  </a:txBody>
                  <a:tcPr/>
                </a:tc>
                <a:tc>
                  <a:txBody>
                    <a:bodyPr/>
                    <a:lstStyle/>
                    <a:p>
                      <a:pPr marL="218440" indent="10160">
                        <a:lnSpc>
                          <a:spcPct val="100000"/>
                        </a:lnSpc>
                        <a:spcAft>
                          <a:spcPts val="600"/>
                        </a:spcAft>
                      </a:pPr>
                      <a:r>
                        <a:rPr lang="en-AU" sz="1800" dirty="0">
                          <a:effectLst/>
                        </a:rPr>
                        <a:t>When the above conditions have been met</a:t>
                      </a:r>
                      <a:endParaRPr lang="en-AU" sz="1100" dirty="0">
                        <a:effectLst/>
                        <a:latin typeface="Arial"/>
                        <a:ea typeface="Times New Roman"/>
                        <a:cs typeface="Times New Roman"/>
                      </a:endParaRPr>
                    </a:p>
                  </a:txBody>
                  <a:tcPr/>
                </a:tc>
              </a:tr>
              <a:tr h="870182">
                <a:tc>
                  <a:txBody>
                    <a:bodyPr/>
                    <a:lstStyle/>
                    <a:p>
                      <a:pPr>
                        <a:lnSpc>
                          <a:spcPct val="100000"/>
                        </a:lnSpc>
                        <a:spcAft>
                          <a:spcPts val="600"/>
                        </a:spcAft>
                      </a:pPr>
                      <a:r>
                        <a:rPr lang="en-AU" sz="1800" b="1" dirty="0">
                          <a:effectLst/>
                        </a:rPr>
                        <a:t>Negotiate changes if required</a:t>
                      </a:r>
                      <a:endParaRPr lang="en-AU" sz="1100" b="1" dirty="0">
                        <a:effectLst/>
                        <a:latin typeface="Arial"/>
                        <a:ea typeface="Times New Roman"/>
                        <a:cs typeface="Times New Roman"/>
                      </a:endParaRPr>
                    </a:p>
                  </a:txBody>
                  <a:tcPr/>
                </a:tc>
                <a:tc>
                  <a:txBody>
                    <a:bodyPr/>
                    <a:lstStyle/>
                    <a:p>
                      <a:pPr marL="218440" indent="10160">
                        <a:lnSpc>
                          <a:spcPct val="100000"/>
                        </a:lnSpc>
                        <a:spcAft>
                          <a:spcPts val="600"/>
                        </a:spcAft>
                      </a:pPr>
                      <a:r>
                        <a:rPr lang="en-GB" sz="1800" dirty="0">
                          <a:effectLst/>
                        </a:rPr>
                        <a:t>If any change is required consult with the ACCO CEO and care team to negotiate a suitable outcome.</a:t>
                      </a:r>
                      <a:endParaRPr lang="en-AU" sz="1200" dirty="0">
                        <a:effectLst/>
                        <a:latin typeface="Arial"/>
                        <a:ea typeface="Times New Roman"/>
                      </a:endParaRPr>
                    </a:p>
                  </a:txBody>
                  <a:tcPr/>
                </a:tc>
              </a:tr>
              <a:tr h="1305274">
                <a:tc>
                  <a:txBody>
                    <a:bodyPr/>
                    <a:lstStyle/>
                    <a:p>
                      <a:pPr>
                        <a:lnSpc>
                          <a:spcPct val="100000"/>
                        </a:lnSpc>
                        <a:spcAft>
                          <a:spcPts val="600"/>
                        </a:spcAft>
                      </a:pPr>
                      <a:r>
                        <a:rPr lang="en-AU" sz="1800" b="1" dirty="0">
                          <a:effectLst/>
                        </a:rPr>
                        <a:t>Endorse the plan</a:t>
                      </a:r>
                      <a:endParaRPr lang="en-AU" sz="1100" b="1" dirty="0">
                        <a:effectLst/>
                        <a:latin typeface="Arial"/>
                        <a:ea typeface="Times New Roman"/>
                        <a:cs typeface="Times New Roman"/>
                      </a:endParaRPr>
                    </a:p>
                  </a:txBody>
                  <a:tcPr/>
                </a:tc>
                <a:tc>
                  <a:txBody>
                    <a:bodyPr/>
                    <a:lstStyle/>
                    <a:p>
                      <a:pPr marL="218440" indent="10160">
                        <a:lnSpc>
                          <a:spcPct val="100000"/>
                        </a:lnSpc>
                        <a:spcAft>
                          <a:spcPts val="600"/>
                        </a:spcAft>
                      </a:pPr>
                      <a:r>
                        <a:rPr lang="en-GB" sz="1800" dirty="0">
                          <a:effectLst/>
                        </a:rPr>
                        <a:t>Endorse the cultural plan and arrange for a copy to be provided to the child </a:t>
                      </a:r>
                      <a:r>
                        <a:rPr lang="en-GB" sz="1800" b="1" dirty="0">
                          <a:effectLst/>
                        </a:rPr>
                        <a:t>within one week </a:t>
                      </a:r>
                      <a:r>
                        <a:rPr lang="en-GB" sz="1800" dirty="0">
                          <a:effectLst/>
                        </a:rPr>
                        <a:t>of the date of endorsement by the ACCO CEO. </a:t>
                      </a:r>
                      <a:endParaRPr lang="en-AU" sz="1200" dirty="0">
                        <a:effectLst/>
                        <a:latin typeface="Arial"/>
                        <a:ea typeface="Times New Roman"/>
                      </a:endParaRPr>
                    </a:p>
                  </a:txBody>
                  <a:tcPr/>
                </a:tc>
              </a:tr>
            </a:tbl>
          </a:graphicData>
        </a:graphic>
      </p:graphicFrame>
    </p:spTree>
    <p:extLst>
      <p:ext uri="{BB962C8B-B14F-4D97-AF65-F5344CB8AC3E}">
        <p14:creationId xmlns:p14="http://schemas.microsoft.com/office/powerpoint/2010/main" val="1535637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smtClean="0"/>
              <a:t>Timelines</a:t>
            </a:r>
            <a:endParaRPr lang="en-AU" sz="36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1628800"/>
            <a:ext cx="734481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161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smtClean="0"/>
              <a:t>Key performance indicators</a:t>
            </a:r>
            <a:endParaRPr lang="en-AU" sz="3600" dirty="0"/>
          </a:p>
        </p:txBody>
      </p:sp>
      <p:sp>
        <p:nvSpPr>
          <p:cNvPr id="3" name="Content Placeholder 2"/>
          <p:cNvSpPr>
            <a:spLocks noGrp="1"/>
          </p:cNvSpPr>
          <p:nvPr>
            <p:ph idx="1"/>
          </p:nvPr>
        </p:nvSpPr>
        <p:spPr/>
        <p:txBody>
          <a:bodyPr>
            <a:normAutofit/>
          </a:bodyPr>
          <a:lstStyle/>
          <a:p>
            <a:pPr lvl="0"/>
            <a:r>
              <a:rPr lang="en-AU" sz="1800" dirty="0" smtClean="0"/>
              <a:t>Cultural </a:t>
            </a:r>
            <a:r>
              <a:rPr lang="en-AU" sz="1800" dirty="0"/>
              <a:t>plans </a:t>
            </a:r>
            <a:r>
              <a:rPr lang="en-AU" sz="1800" dirty="0" smtClean="0"/>
              <a:t>must be completed </a:t>
            </a:r>
            <a:r>
              <a:rPr lang="en-AU" sz="1800" dirty="0"/>
              <a:t>ready for endorsement within 16 weeks of the child entering out-of-home care. </a:t>
            </a:r>
            <a:endParaRPr lang="en-AU" sz="1800" dirty="0" smtClean="0"/>
          </a:p>
          <a:p>
            <a:pPr lvl="0"/>
            <a:r>
              <a:rPr lang="en-AU" sz="1800" dirty="0" smtClean="0"/>
              <a:t>A </a:t>
            </a:r>
            <a:r>
              <a:rPr lang="en-AU" sz="1800" dirty="0"/>
              <a:t>further three week period is provided to support  endorsement of the plan by the Chief Executive Officer of the ACCO. The cultural plan timelines provide details of the process for the drafting and endorsement of cultural </a:t>
            </a:r>
            <a:r>
              <a:rPr lang="en-AU" sz="1800" dirty="0" smtClean="0"/>
              <a:t>plans.</a:t>
            </a:r>
            <a:endParaRPr lang="en-AU" sz="1800" dirty="0"/>
          </a:p>
          <a:p>
            <a:pPr lvl="0"/>
            <a:r>
              <a:rPr lang="en-AU" sz="1800" dirty="0"/>
              <a:t>Key performance indicators </a:t>
            </a:r>
            <a:r>
              <a:rPr lang="en-AU" sz="1800" dirty="0" smtClean="0"/>
              <a:t>to </a:t>
            </a:r>
            <a:r>
              <a:rPr lang="en-AU" sz="1800" dirty="0"/>
              <a:t>monitor the program </a:t>
            </a:r>
            <a:r>
              <a:rPr lang="en-AU" sz="1800" dirty="0" smtClean="0"/>
              <a:t>objectives:</a:t>
            </a:r>
            <a:endParaRPr lang="en-AU" sz="1800" dirty="0"/>
          </a:p>
          <a:p>
            <a:pPr lvl="2"/>
            <a:r>
              <a:rPr lang="en-AU" b="1" dirty="0"/>
              <a:t>KPI1:  </a:t>
            </a:r>
            <a:r>
              <a:rPr lang="en-AU" dirty="0"/>
              <a:t>Number of </a:t>
            </a:r>
            <a:r>
              <a:rPr lang="en-AU" dirty="0" smtClean="0"/>
              <a:t> endorsed cultural plans where </a:t>
            </a:r>
            <a:r>
              <a:rPr lang="en-AU" dirty="0"/>
              <a:t>the Senior Advisor - Aboriginal Cultural Planning has direct </a:t>
            </a:r>
            <a:r>
              <a:rPr lang="en-AU" dirty="0" smtClean="0"/>
              <a:t>input (direct input could include case consultation, providing information or attending a care team meeting).</a:t>
            </a:r>
            <a:endParaRPr lang="en-AU" dirty="0"/>
          </a:p>
          <a:p>
            <a:pPr lvl="2"/>
            <a:r>
              <a:rPr lang="en-AU" b="1" dirty="0"/>
              <a:t>KP2:  </a:t>
            </a:r>
            <a:r>
              <a:rPr lang="en-AU" dirty="0"/>
              <a:t>Number of endorsed cultural plans uploaded into CRIS as a proportion of the number of cultural plans required.</a:t>
            </a:r>
          </a:p>
          <a:p>
            <a:pPr lvl="2"/>
            <a:r>
              <a:rPr lang="en-AU" b="1" dirty="0"/>
              <a:t>KP3: </a:t>
            </a:r>
            <a:r>
              <a:rPr lang="en-AU" dirty="0"/>
              <a:t>Time taken to give </a:t>
            </a:r>
            <a:r>
              <a:rPr lang="en-AU" dirty="0" smtClean="0"/>
              <a:t>an endorsed </a:t>
            </a:r>
            <a:r>
              <a:rPr lang="en-AU" dirty="0"/>
              <a:t>cultural plan to the child from entry into out-of-home care.</a:t>
            </a:r>
          </a:p>
          <a:p>
            <a:pPr marL="114300" indent="0">
              <a:buNone/>
            </a:pPr>
            <a:endParaRPr lang="en-AU" sz="1800" dirty="0"/>
          </a:p>
          <a:p>
            <a:pPr lvl="1"/>
            <a:endParaRPr lang="en-AU" dirty="0"/>
          </a:p>
        </p:txBody>
      </p:sp>
    </p:spTree>
    <p:extLst>
      <p:ext uri="{BB962C8B-B14F-4D97-AF65-F5344CB8AC3E}">
        <p14:creationId xmlns:p14="http://schemas.microsoft.com/office/powerpoint/2010/main" val="1550984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smtClean="0"/>
              <a:t>Brokerage</a:t>
            </a:r>
            <a:endParaRPr lang="en-AU" sz="3600" dirty="0"/>
          </a:p>
        </p:txBody>
      </p:sp>
      <p:sp>
        <p:nvSpPr>
          <p:cNvPr id="3" name="Content Placeholder 2"/>
          <p:cNvSpPr>
            <a:spLocks noGrp="1"/>
          </p:cNvSpPr>
          <p:nvPr>
            <p:ph idx="1"/>
          </p:nvPr>
        </p:nvSpPr>
        <p:spPr>
          <a:xfrm>
            <a:off x="467544" y="1340768"/>
            <a:ext cx="7620000" cy="5328592"/>
          </a:xfrm>
        </p:spPr>
        <p:txBody>
          <a:bodyPr>
            <a:normAutofit/>
          </a:bodyPr>
          <a:lstStyle/>
          <a:p>
            <a:pPr marL="114300" indent="0">
              <a:spcAft>
                <a:spcPts val="600"/>
              </a:spcAft>
              <a:buNone/>
            </a:pPr>
            <a:r>
              <a:rPr lang="en-AU" sz="1500" dirty="0"/>
              <a:t>Members of the care team and the Senior Advisor Aboriginal Cultural Planning can make recommendations to </a:t>
            </a:r>
            <a:r>
              <a:rPr lang="en-AU" sz="1500" dirty="0" smtClean="0"/>
              <a:t>case </a:t>
            </a:r>
            <a:r>
              <a:rPr lang="en-AU" sz="1500" dirty="0"/>
              <a:t>planners to fund activities, experiences or resources to connect a child to their Aboriginal community and culture.</a:t>
            </a:r>
          </a:p>
          <a:p>
            <a:pPr marL="114300" indent="0">
              <a:buNone/>
            </a:pPr>
            <a:r>
              <a:rPr lang="en-AU" sz="1500" dirty="0" smtClean="0"/>
              <a:t>Such </a:t>
            </a:r>
            <a:r>
              <a:rPr lang="en-AU" sz="1500" dirty="0"/>
              <a:t>activities may include:</a:t>
            </a:r>
          </a:p>
          <a:p>
            <a:pPr marL="114300" indent="0">
              <a:buNone/>
            </a:pPr>
            <a:r>
              <a:rPr lang="en-AU" sz="1500" dirty="0"/>
              <a:t>•	cultural sports</a:t>
            </a:r>
          </a:p>
          <a:p>
            <a:pPr marL="114300" indent="0">
              <a:buNone/>
            </a:pPr>
            <a:r>
              <a:rPr lang="en-AU" sz="1500" dirty="0"/>
              <a:t>•	community events/celebrations</a:t>
            </a:r>
          </a:p>
          <a:p>
            <a:pPr marL="114300" indent="0">
              <a:buNone/>
            </a:pPr>
            <a:r>
              <a:rPr lang="en-AU" sz="1500" dirty="0"/>
              <a:t>•	recreational activities</a:t>
            </a:r>
          </a:p>
          <a:p>
            <a:pPr marL="114300" indent="0">
              <a:buNone/>
            </a:pPr>
            <a:r>
              <a:rPr lang="en-AU" sz="1500" dirty="0"/>
              <a:t>•	activities that support children in maintaining contact with their </a:t>
            </a:r>
            <a:r>
              <a:rPr lang="en-AU" sz="1500" dirty="0" smtClean="0"/>
              <a:t>  family </a:t>
            </a:r>
            <a:r>
              <a:rPr lang="en-AU" sz="1500" dirty="0"/>
              <a:t>and </a:t>
            </a:r>
            <a:r>
              <a:rPr lang="en-AU" sz="1500" dirty="0" smtClean="0"/>
              <a:t>   	community</a:t>
            </a:r>
            <a:endParaRPr lang="en-AU" sz="1500" dirty="0"/>
          </a:p>
          <a:p>
            <a:pPr marL="114300" indent="0">
              <a:buNone/>
            </a:pPr>
            <a:r>
              <a:rPr lang="en-AU" sz="1500" dirty="0"/>
              <a:t>•	access to Aboriginal holiday programs</a:t>
            </a:r>
          </a:p>
          <a:p>
            <a:pPr marL="114300" indent="0">
              <a:buNone/>
            </a:pPr>
            <a:r>
              <a:rPr lang="en-AU" sz="1500" dirty="0"/>
              <a:t>•	learning materials</a:t>
            </a:r>
          </a:p>
          <a:p>
            <a:pPr marL="114300" indent="0">
              <a:buNone/>
            </a:pPr>
            <a:r>
              <a:rPr lang="en-AU" sz="1500" dirty="0"/>
              <a:t>•	healing </a:t>
            </a:r>
            <a:r>
              <a:rPr lang="en-AU" sz="1500" dirty="0" smtClean="0"/>
              <a:t>camps</a:t>
            </a:r>
            <a:endParaRPr lang="en-AU" sz="1500" dirty="0"/>
          </a:p>
          <a:p>
            <a:pPr marL="114300" indent="0">
              <a:buNone/>
            </a:pPr>
            <a:r>
              <a:rPr lang="en-AU" sz="1500" dirty="0" smtClean="0"/>
              <a:t>•</a:t>
            </a:r>
            <a:r>
              <a:rPr lang="en-AU" sz="1500" dirty="0"/>
              <a:t>	</a:t>
            </a:r>
            <a:r>
              <a:rPr lang="en-AU" sz="1500" dirty="0" smtClean="0"/>
              <a:t>access </a:t>
            </a:r>
            <a:r>
              <a:rPr lang="en-AU" sz="1500" dirty="0"/>
              <a:t>to the </a:t>
            </a:r>
            <a:r>
              <a:rPr lang="en-AU" sz="1500" dirty="0" smtClean="0"/>
              <a:t>arts</a:t>
            </a:r>
          </a:p>
          <a:p>
            <a:pPr marL="114300" indent="0">
              <a:buNone/>
            </a:pPr>
            <a:r>
              <a:rPr lang="en-AU" sz="1500" dirty="0"/>
              <a:t>• 	</a:t>
            </a:r>
            <a:r>
              <a:rPr lang="en-AU" sz="1500" dirty="0" smtClean="0"/>
              <a:t>return </a:t>
            </a:r>
            <a:r>
              <a:rPr lang="en-AU" sz="1500" dirty="0"/>
              <a:t>to </a:t>
            </a:r>
            <a:r>
              <a:rPr lang="en-AU" sz="1500" dirty="0" smtClean="0"/>
              <a:t>Country</a:t>
            </a:r>
            <a:endParaRPr lang="en-AU" sz="1500" dirty="0"/>
          </a:p>
          <a:p>
            <a:r>
              <a:rPr lang="en-AU" sz="1500" dirty="0" smtClean="0"/>
              <a:t>Decisions </a:t>
            </a:r>
            <a:r>
              <a:rPr lang="en-AU" sz="1500" dirty="0"/>
              <a:t>regarding the allocation of client brokerage remain with the case planner who is responsible for ensuring the goals and tasks contained in plans are financially viable</a:t>
            </a:r>
            <a:r>
              <a:rPr lang="en-AU" sz="1500" dirty="0" smtClean="0"/>
              <a:t>.</a:t>
            </a:r>
          </a:p>
          <a:p>
            <a:r>
              <a:rPr lang="en-AU" sz="1500" dirty="0" smtClean="0"/>
              <a:t>Additional brokerage is  also available for return to Country, through the </a:t>
            </a:r>
            <a:r>
              <a:rPr lang="en-AU" sz="1500" i="1" dirty="0" smtClean="0"/>
              <a:t>Roadmap </a:t>
            </a:r>
            <a:r>
              <a:rPr lang="en-AU" sz="1500" i="1" dirty="0"/>
              <a:t>for </a:t>
            </a:r>
            <a:r>
              <a:rPr lang="en-AU" sz="1500" i="1" dirty="0" smtClean="0"/>
              <a:t>Reform Out-of-home </a:t>
            </a:r>
            <a:r>
              <a:rPr lang="en-AU" sz="1500" i="1" dirty="0"/>
              <a:t>Care South </a:t>
            </a:r>
            <a:r>
              <a:rPr lang="en-AU" sz="1500" i="1" dirty="0" smtClean="0"/>
              <a:t>Initiative.</a:t>
            </a:r>
          </a:p>
          <a:p>
            <a:pPr marL="114300" indent="0">
              <a:buNone/>
            </a:pPr>
            <a:endParaRPr lang="en-AU" dirty="0"/>
          </a:p>
          <a:p>
            <a:pPr marL="114300" indent="0">
              <a:buNone/>
            </a:pPr>
            <a:endParaRPr lang="en-AU" dirty="0"/>
          </a:p>
          <a:p>
            <a:pPr marL="114300" indent="0">
              <a:buNone/>
            </a:pPr>
            <a:endParaRPr lang="en-AU" dirty="0"/>
          </a:p>
        </p:txBody>
      </p:sp>
    </p:spTree>
    <p:extLst>
      <p:ext uri="{BB962C8B-B14F-4D97-AF65-F5344CB8AC3E}">
        <p14:creationId xmlns:p14="http://schemas.microsoft.com/office/powerpoint/2010/main" val="2033862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smtClean="0"/>
              <a:t>Resources/contacts </a:t>
            </a:r>
            <a:endParaRPr lang="en-AU" sz="3600" dirty="0"/>
          </a:p>
        </p:txBody>
      </p:sp>
      <p:sp>
        <p:nvSpPr>
          <p:cNvPr id="3" name="Content Placeholder 2"/>
          <p:cNvSpPr>
            <a:spLocks noGrp="1"/>
          </p:cNvSpPr>
          <p:nvPr>
            <p:ph idx="1"/>
          </p:nvPr>
        </p:nvSpPr>
        <p:spPr/>
        <p:txBody>
          <a:bodyPr/>
          <a:lstStyle/>
          <a:p>
            <a:pPr marL="114300" indent="0">
              <a:buNone/>
            </a:pPr>
            <a:r>
              <a:rPr lang="en-AU" dirty="0" smtClean="0"/>
              <a:t>Senior Advisor - Aboriginal Cultural Planning practitioners are located in the following ACCOs:</a:t>
            </a:r>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084836306"/>
              </p:ext>
            </p:extLst>
          </p:nvPr>
        </p:nvGraphicFramePr>
        <p:xfrm>
          <a:off x="611560" y="2348880"/>
          <a:ext cx="7435058" cy="4392483"/>
        </p:xfrm>
        <a:graphic>
          <a:graphicData uri="http://schemas.openxmlformats.org/drawingml/2006/table">
            <a:tbl>
              <a:tblPr firstRow="1" firstCol="1" bandRow="1">
                <a:tableStyleId>{5C22544A-7EE6-4342-B048-85BDC9FD1C3A}</a:tableStyleId>
              </a:tblPr>
              <a:tblGrid>
                <a:gridCol w="1332000"/>
                <a:gridCol w="3051529"/>
                <a:gridCol w="3051529"/>
              </a:tblGrid>
              <a:tr h="175699">
                <a:tc>
                  <a:txBody>
                    <a:bodyPr/>
                    <a:lstStyle/>
                    <a:p>
                      <a:pPr algn="just">
                        <a:spcBef>
                          <a:spcPts val="600"/>
                        </a:spcBef>
                        <a:spcAft>
                          <a:spcPts val="0"/>
                        </a:spcAft>
                      </a:pPr>
                      <a:r>
                        <a:rPr lang="en-AU" sz="900" kern="1400" dirty="0">
                          <a:effectLst/>
                          <a:uFill>
                            <a:solidFill>
                              <a:srgbClr val="000000"/>
                            </a:solidFill>
                          </a:uFill>
                        </a:rPr>
                        <a:t>Division</a:t>
                      </a: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Local Area</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Agency</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351400">
                <a:tc rowSpan="5">
                  <a:txBody>
                    <a:bodyPr/>
                    <a:lstStyle/>
                    <a:p>
                      <a:pPr algn="just">
                        <a:spcBef>
                          <a:spcPts val="600"/>
                        </a:spcBef>
                        <a:spcAft>
                          <a:spcPts val="0"/>
                        </a:spcAft>
                      </a:pPr>
                      <a:r>
                        <a:rPr lang="en-AU" sz="900" kern="1400" dirty="0">
                          <a:effectLst/>
                          <a:uFill>
                            <a:solidFill>
                              <a:srgbClr val="000000"/>
                            </a:solidFill>
                          </a:uFill>
                        </a:rPr>
                        <a:t>North</a:t>
                      </a: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dirty="0">
                          <a:effectLst/>
                          <a:uFill>
                            <a:solidFill>
                              <a:srgbClr val="000000"/>
                            </a:solidFill>
                          </a:uFill>
                        </a:rPr>
                        <a:t>Nth East </a:t>
                      </a:r>
                      <a:r>
                        <a:rPr lang="en-AU" sz="900" kern="1400" dirty="0" smtClean="0">
                          <a:effectLst/>
                          <a:uFill>
                            <a:solidFill>
                              <a:srgbClr val="000000"/>
                            </a:solidFill>
                          </a:uFill>
                        </a:rPr>
                        <a:t>Melbourne</a:t>
                      </a: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Victorian Aboriginal Child Care Agency (VACCA)</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Hume / Moreland</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dirty="0">
                          <a:effectLst/>
                          <a:uFill>
                            <a:solidFill>
                              <a:srgbClr val="000000"/>
                            </a:solidFill>
                          </a:uFill>
                        </a:rPr>
                        <a:t>VACCA</a:t>
                      </a: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r>
              <a:tr h="351400">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Loddon</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Bendigo &amp; District Aboriginal Cooperative (BDAC)</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Loddon</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Njernda Aboriginal Corporation</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351400">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Mallee</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Mallee District Aboriginal Services Ltd (MDAS)</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rowSpan="5">
                  <a:txBody>
                    <a:bodyPr/>
                    <a:lstStyle/>
                    <a:p>
                      <a:pPr algn="just">
                        <a:spcBef>
                          <a:spcPts val="600"/>
                        </a:spcBef>
                        <a:spcAft>
                          <a:spcPts val="0"/>
                        </a:spcAft>
                      </a:pPr>
                      <a:r>
                        <a:rPr lang="en-AU" sz="900" kern="1400" dirty="0">
                          <a:effectLst/>
                          <a:uFill>
                            <a:solidFill>
                              <a:srgbClr val="000000"/>
                            </a:solidFill>
                          </a:uFill>
                        </a:rPr>
                        <a:t>South</a:t>
                      </a:r>
                      <a:endParaRPr lang="en-AU" sz="900" kern="1400" dirty="0">
                        <a:solidFill>
                          <a:srgbClr val="000000"/>
                        </a:solidFill>
                        <a:effectLst/>
                        <a:uFill>
                          <a:solidFill>
                            <a:srgbClr val="000000"/>
                          </a:solidFill>
                        </a:uFill>
                        <a:latin typeface="Verdana"/>
                        <a:ea typeface="Arial Unicode MS"/>
                        <a:cs typeface="Verdana"/>
                      </a:endParaRPr>
                    </a:p>
                    <a:p>
                      <a:pPr algn="just">
                        <a:spcBef>
                          <a:spcPts val="600"/>
                        </a:spcBef>
                        <a:spcAft>
                          <a:spcPts val="0"/>
                        </a:spcAft>
                      </a:pPr>
                      <a:r>
                        <a:rPr lang="en-AU" sz="900" kern="1400" dirty="0">
                          <a:effectLst/>
                          <a:uFill>
                            <a:solidFill>
                              <a:srgbClr val="000000"/>
                            </a:solidFill>
                          </a:uFill>
                        </a:rPr>
                        <a:t> </a:t>
                      </a: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Cheltenham</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VACCA</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Frankston</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VACCA</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South Melbourne</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VACCA</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351400">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Outer Gippsland</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dirty="0">
                          <a:effectLst/>
                          <a:uFill>
                            <a:solidFill>
                              <a:srgbClr val="000000"/>
                            </a:solidFill>
                          </a:uFill>
                        </a:rPr>
                        <a:t>Gippsland &amp; East Gippsland Aboriginal Corporation (GEGAC)</a:t>
                      </a: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pPr algn="just">
                        <a:spcBef>
                          <a:spcPts val="600"/>
                        </a:spcBef>
                        <a:spcAft>
                          <a:spcPts val="0"/>
                        </a:spcAft>
                      </a:pP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dirty="0" smtClean="0">
                          <a:effectLst/>
                          <a:uFill>
                            <a:solidFill>
                              <a:srgbClr val="000000"/>
                            </a:solidFill>
                          </a:uFill>
                        </a:rPr>
                        <a:t>Inner </a:t>
                      </a:r>
                      <a:r>
                        <a:rPr lang="en-AU" sz="900" kern="1400" dirty="0">
                          <a:effectLst/>
                          <a:uFill>
                            <a:solidFill>
                              <a:srgbClr val="000000"/>
                            </a:solidFill>
                          </a:uFill>
                        </a:rPr>
                        <a:t>Gippsland</a:t>
                      </a: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Ramahyuck</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rowSpan="4">
                  <a:txBody>
                    <a:bodyPr/>
                    <a:lstStyle/>
                    <a:p>
                      <a:pPr algn="just">
                        <a:spcBef>
                          <a:spcPts val="600"/>
                        </a:spcBef>
                        <a:spcAft>
                          <a:spcPts val="0"/>
                        </a:spcAft>
                      </a:pPr>
                      <a:r>
                        <a:rPr lang="en-AU" sz="900" kern="1400">
                          <a:effectLst/>
                          <a:uFill>
                            <a:solidFill>
                              <a:srgbClr val="000000"/>
                            </a:solidFill>
                          </a:uFill>
                        </a:rPr>
                        <a:t>East</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Inner Eastern Melb</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VACCA</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Outer Eastern Melb</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VACCA</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dirty="0">
                          <a:effectLst/>
                          <a:uFill>
                            <a:solidFill>
                              <a:srgbClr val="000000"/>
                            </a:solidFill>
                          </a:uFill>
                        </a:rPr>
                        <a:t>Goulburn</a:t>
                      </a: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Rumbalara Aboriginal Cooperative</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Ovens Murray</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Mungabareena Aboriginal Cooperative</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rowSpan="6">
                  <a:txBody>
                    <a:bodyPr/>
                    <a:lstStyle/>
                    <a:p>
                      <a:pPr algn="just">
                        <a:spcBef>
                          <a:spcPts val="600"/>
                        </a:spcBef>
                        <a:spcAft>
                          <a:spcPts val="0"/>
                        </a:spcAft>
                      </a:pPr>
                      <a:r>
                        <a:rPr lang="en-AU" sz="900" kern="1400" dirty="0">
                          <a:effectLst/>
                          <a:uFill>
                            <a:solidFill>
                              <a:srgbClr val="000000"/>
                            </a:solidFill>
                          </a:uFill>
                        </a:rPr>
                        <a:t>West</a:t>
                      </a: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Western Melb</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VACCA</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Brimbank Melton</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VACCA</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Barwon</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Wathaurong Aboriginal Cooperative</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Central Highlands</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Ballarat &amp; District Aboriginal Cooperative</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a:effectLst/>
                          <a:uFill>
                            <a:solidFill>
                              <a:srgbClr val="000000"/>
                            </a:solidFill>
                          </a:uFill>
                        </a:rPr>
                        <a:t>Wimmera</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a:effectLst/>
                          <a:uFill>
                            <a:solidFill>
                              <a:srgbClr val="000000"/>
                            </a:solidFill>
                          </a:uFill>
                        </a:rPr>
                        <a:t>Goolum Goolum Aboriginal Cooperative</a:t>
                      </a:r>
                      <a:endParaRPr lang="en-AU" sz="900" kern="1400">
                        <a:solidFill>
                          <a:srgbClr val="000000"/>
                        </a:solidFill>
                        <a:effectLst/>
                        <a:uFill>
                          <a:solidFill>
                            <a:srgbClr val="000000"/>
                          </a:solidFill>
                        </a:uFill>
                        <a:latin typeface="Verdana"/>
                        <a:ea typeface="Arial Unicode MS"/>
                        <a:cs typeface="Verdana"/>
                      </a:endParaRPr>
                    </a:p>
                  </a:txBody>
                  <a:tcPr marL="64678" marR="64678" marT="0" marB="0"/>
                </a:tc>
              </a:tr>
              <a:tr h="175699">
                <a:tc vMerge="1">
                  <a:txBody>
                    <a:bodyPr/>
                    <a:lstStyle/>
                    <a:p>
                      <a:endParaRPr lang="en-AU"/>
                    </a:p>
                  </a:txBody>
                  <a:tcPr/>
                </a:tc>
                <a:tc>
                  <a:txBody>
                    <a:bodyPr/>
                    <a:lstStyle/>
                    <a:p>
                      <a:pPr algn="just">
                        <a:spcBef>
                          <a:spcPts val="600"/>
                        </a:spcBef>
                        <a:spcAft>
                          <a:spcPts val="0"/>
                        </a:spcAft>
                      </a:pPr>
                      <a:r>
                        <a:rPr lang="en-AU" sz="900" kern="1400" dirty="0">
                          <a:effectLst/>
                          <a:uFill>
                            <a:solidFill>
                              <a:srgbClr val="000000"/>
                            </a:solidFill>
                          </a:uFill>
                        </a:rPr>
                        <a:t>South West</a:t>
                      </a: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c>
                  <a:txBody>
                    <a:bodyPr/>
                    <a:lstStyle/>
                    <a:p>
                      <a:pPr algn="just">
                        <a:spcBef>
                          <a:spcPts val="600"/>
                        </a:spcBef>
                        <a:spcAft>
                          <a:spcPts val="0"/>
                        </a:spcAft>
                      </a:pPr>
                      <a:r>
                        <a:rPr lang="en-AU" sz="900" kern="1400" dirty="0" err="1">
                          <a:effectLst/>
                          <a:uFill>
                            <a:solidFill>
                              <a:srgbClr val="000000"/>
                            </a:solidFill>
                          </a:uFill>
                        </a:rPr>
                        <a:t>Gunditjmara</a:t>
                      </a:r>
                      <a:r>
                        <a:rPr lang="en-AU" sz="900" kern="1400" dirty="0">
                          <a:effectLst/>
                          <a:uFill>
                            <a:solidFill>
                              <a:srgbClr val="000000"/>
                            </a:solidFill>
                          </a:uFill>
                        </a:rPr>
                        <a:t> Aboriginal Cooperative</a:t>
                      </a:r>
                      <a:endParaRPr lang="en-AU" sz="900" kern="1400" dirty="0">
                        <a:solidFill>
                          <a:srgbClr val="000000"/>
                        </a:solidFill>
                        <a:effectLst/>
                        <a:uFill>
                          <a:solidFill>
                            <a:srgbClr val="000000"/>
                          </a:solidFill>
                        </a:uFill>
                        <a:latin typeface="Verdana"/>
                        <a:ea typeface="Arial Unicode MS"/>
                        <a:cs typeface="Verdana"/>
                      </a:endParaRPr>
                    </a:p>
                  </a:txBody>
                  <a:tcPr marL="64678" marR="64678" marT="0" marB="0"/>
                </a:tc>
              </a:tr>
            </a:tbl>
          </a:graphicData>
        </a:graphic>
      </p:graphicFrame>
    </p:spTree>
    <p:extLst>
      <p:ext uri="{BB962C8B-B14F-4D97-AF65-F5344CB8AC3E}">
        <p14:creationId xmlns:p14="http://schemas.microsoft.com/office/powerpoint/2010/main" val="1978984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smtClean="0"/>
              <a:t>Introduction</a:t>
            </a:r>
            <a:endParaRPr lang="en-AU" sz="3600" dirty="0"/>
          </a:p>
        </p:txBody>
      </p:sp>
      <p:sp>
        <p:nvSpPr>
          <p:cNvPr id="3" name="Content Placeholder 2"/>
          <p:cNvSpPr>
            <a:spLocks noGrp="1"/>
          </p:cNvSpPr>
          <p:nvPr>
            <p:ph idx="1"/>
          </p:nvPr>
        </p:nvSpPr>
        <p:spPr/>
        <p:txBody>
          <a:bodyPr>
            <a:normAutofit lnSpcReduction="10000"/>
          </a:bodyPr>
          <a:lstStyle/>
          <a:p>
            <a:r>
              <a:rPr lang="en-AU" sz="2400" dirty="0"/>
              <a:t>The CYFA</a:t>
            </a:r>
            <a:r>
              <a:rPr lang="en-AU" sz="2400" i="1" dirty="0"/>
              <a:t> </a:t>
            </a:r>
            <a:r>
              <a:rPr lang="en-AU" sz="2400" dirty="0"/>
              <a:t> establishes cultural support as essential for Aboriginal children in </a:t>
            </a:r>
            <a:r>
              <a:rPr lang="en-AU" sz="2400" dirty="0" smtClean="0"/>
              <a:t>out-of-home (OOHC) </a:t>
            </a:r>
            <a:r>
              <a:rPr lang="en-AU" sz="2400" dirty="0"/>
              <a:t>care to maintain and strengthen their Aboriginal identity, and encourage their connection to their Aboriginal culture and community</a:t>
            </a:r>
            <a:r>
              <a:rPr lang="en-AU" sz="2400" dirty="0" smtClean="0"/>
              <a:t>.</a:t>
            </a:r>
          </a:p>
          <a:p>
            <a:pPr marL="114300" indent="0">
              <a:buNone/>
            </a:pPr>
            <a:endParaRPr lang="en-AU" sz="2400" dirty="0"/>
          </a:p>
          <a:p>
            <a:r>
              <a:rPr lang="en-AU" sz="2400" dirty="0"/>
              <a:t>The  case plan for an Aboriginal child in out-of-home care is required to address the child’s cultural support needs and reflect and be consistent with those needs. It contains significant decisions relating to the child. The child’s cultural plan includes various elements  to </a:t>
            </a:r>
            <a:r>
              <a:rPr lang="en-AU" sz="2400" dirty="0" smtClean="0"/>
              <a:t>promote, maintain and enhance the child’s connection to  their Country and culture </a:t>
            </a:r>
            <a:r>
              <a:rPr lang="en-AU" sz="2400" dirty="0"/>
              <a:t>while they are </a:t>
            </a:r>
            <a:r>
              <a:rPr lang="en-AU" sz="2400" dirty="0" smtClean="0"/>
              <a:t>in OOHC. </a:t>
            </a:r>
            <a:endParaRPr lang="en-AU" sz="2400" dirty="0"/>
          </a:p>
          <a:p>
            <a:endParaRPr lang="en-AU" dirty="0"/>
          </a:p>
        </p:txBody>
      </p:sp>
    </p:spTree>
    <p:extLst>
      <p:ext uri="{BB962C8B-B14F-4D97-AF65-F5344CB8AC3E}">
        <p14:creationId xmlns:p14="http://schemas.microsoft.com/office/powerpoint/2010/main" val="1111708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smtClean="0"/>
              <a:t>Background</a:t>
            </a:r>
            <a:r>
              <a:rPr lang="en-AU" dirty="0" smtClean="0"/>
              <a:t> </a:t>
            </a:r>
            <a:endParaRPr lang="en-AU" dirty="0"/>
          </a:p>
        </p:txBody>
      </p:sp>
      <p:sp>
        <p:nvSpPr>
          <p:cNvPr id="3" name="Content Placeholder 2"/>
          <p:cNvSpPr>
            <a:spLocks noGrp="1"/>
          </p:cNvSpPr>
          <p:nvPr>
            <p:ph idx="1"/>
          </p:nvPr>
        </p:nvSpPr>
        <p:spPr>
          <a:xfrm>
            <a:off x="467544" y="1340768"/>
            <a:ext cx="7620000" cy="4896544"/>
          </a:xfrm>
        </p:spPr>
        <p:txBody>
          <a:bodyPr>
            <a:noAutofit/>
          </a:bodyPr>
          <a:lstStyle/>
          <a:p>
            <a:r>
              <a:rPr lang="en-AU" sz="2000" dirty="0" smtClean="0"/>
              <a:t>In 2015 amendments to the </a:t>
            </a:r>
            <a:r>
              <a:rPr lang="en-AU" sz="2000" i="1" dirty="0" smtClean="0"/>
              <a:t>CYFA </a:t>
            </a:r>
            <a:r>
              <a:rPr lang="en-AU" sz="2000" dirty="0" smtClean="0"/>
              <a:t>were passed to strengthen permanency of care for children.  These amendments included changes to case planning and cultural support planning for Aboriginal children.</a:t>
            </a:r>
          </a:p>
          <a:p>
            <a:pPr marL="114300" indent="0">
              <a:buNone/>
            </a:pPr>
            <a:endParaRPr lang="en-AU" sz="2000" dirty="0" smtClean="0"/>
          </a:p>
          <a:p>
            <a:r>
              <a:rPr lang="en-AU" sz="2000" dirty="0" smtClean="0"/>
              <a:t>In preparing for implementation of the amendments on 1 March 2016 the department </a:t>
            </a:r>
            <a:r>
              <a:rPr lang="en-AU" sz="2000" dirty="0"/>
              <a:t>engaged PricewaterhouseCoopers Indigenous </a:t>
            </a:r>
            <a:r>
              <a:rPr lang="en-AU" sz="2000" dirty="0" smtClean="0"/>
              <a:t>Consultancy, the Commissioner for children and young people, ACCOs and community service organisations to co-design a new model for cultural planning.</a:t>
            </a:r>
          </a:p>
          <a:p>
            <a:endParaRPr lang="en-AU" sz="1800" dirty="0"/>
          </a:p>
        </p:txBody>
      </p:sp>
    </p:spTree>
    <p:extLst>
      <p:ext uri="{BB962C8B-B14F-4D97-AF65-F5344CB8AC3E}">
        <p14:creationId xmlns:p14="http://schemas.microsoft.com/office/powerpoint/2010/main" val="453610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smtClean="0"/>
              <a:t>Background</a:t>
            </a:r>
            <a:endParaRPr lang="en-AU" sz="3600" dirty="0"/>
          </a:p>
        </p:txBody>
      </p:sp>
      <p:sp>
        <p:nvSpPr>
          <p:cNvPr id="3" name="Content Placeholder 2"/>
          <p:cNvSpPr>
            <a:spLocks noGrp="1"/>
          </p:cNvSpPr>
          <p:nvPr>
            <p:ph idx="1"/>
          </p:nvPr>
        </p:nvSpPr>
        <p:spPr>
          <a:xfrm>
            <a:off x="395536" y="1484784"/>
            <a:ext cx="7620000" cy="5040560"/>
          </a:xfrm>
        </p:spPr>
        <p:txBody>
          <a:bodyPr>
            <a:noAutofit/>
          </a:bodyPr>
          <a:lstStyle/>
          <a:p>
            <a:pPr marL="114300" indent="0">
              <a:lnSpc>
                <a:spcPct val="110000"/>
              </a:lnSpc>
              <a:spcBef>
                <a:spcPts val="0"/>
              </a:spcBef>
              <a:buNone/>
            </a:pPr>
            <a:r>
              <a:rPr lang="en-AU" sz="1800" dirty="0" smtClean="0"/>
              <a:t>The  new model was funded in 2016/17, consisted of:</a:t>
            </a:r>
          </a:p>
          <a:p>
            <a:pPr>
              <a:lnSpc>
                <a:spcPct val="110000"/>
              </a:lnSpc>
              <a:spcBef>
                <a:spcPts val="0"/>
              </a:spcBef>
            </a:pPr>
            <a:r>
              <a:rPr lang="en-AU" sz="1800" dirty="0"/>
              <a:t>18 FTE Senior </a:t>
            </a:r>
            <a:r>
              <a:rPr lang="en-AU" sz="1800" dirty="0" smtClean="0"/>
              <a:t>Advisors- </a:t>
            </a:r>
            <a:r>
              <a:rPr lang="en-AU" sz="1800" dirty="0"/>
              <a:t>Aboriginal Cultural </a:t>
            </a:r>
            <a:r>
              <a:rPr lang="en-AU" sz="1800" dirty="0" smtClean="0"/>
              <a:t>Planning working </a:t>
            </a:r>
            <a:r>
              <a:rPr lang="en-AU" sz="1800" dirty="0"/>
              <a:t>within ACCOs to assist in the development, implementation and review of cultural plans</a:t>
            </a:r>
            <a:endParaRPr lang="en-AU" sz="1800" dirty="0" smtClean="0"/>
          </a:p>
          <a:p>
            <a:pPr>
              <a:lnSpc>
                <a:spcPct val="110000"/>
              </a:lnSpc>
              <a:spcBef>
                <a:spcPts val="0"/>
              </a:spcBef>
            </a:pPr>
            <a:r>
              <a:rPr lang="en-AU" sz="1800" dirty="0" smtClean="0"/>
              <a:t>a state-wide co-ordinator</a:t>
            </a:r>
          </a:p>
          <a:p>
            <a:pPr>
              <a:lnSpc>
                <a:spcPct val="110000"/>
              </a:lnSpc>
              <a:spcBef>
                <a:spcPts val="0"/>
              </a:spcBef>
            </a:pPr>
            <a:r>
              <a:rPr lang="en-AU" sz="1800" dirty="0" smtClean="0"/>
              <a:t>the </a:t>
            </a:r>
            <a:r>
              <a:rPr lang="en-AU" sz="1800" dirty="0"/>
              <a:t>development of a cultural online  information portal  </a:t>
            </a:r>
            <a:endParaRPr lang="en-AU" sz="1800" dirty="0" smtClean="0"/>
          </a:p>
          <a:p>
            <a:pPr>
              <a:lnSpc>
                <a:spcPct val="110000"/>
              </a:lnSpc>
              <a:spcBef>
                <a:spcPts val="0"/>
              </a:spcBef>
            </a:pPr>
            <a:r>
              <a:rPr lang="en-AU" sz="1800" dirty="0"/>
              <a:t>a</a:t>
            </a:r>
            <a:r>
              <a:rPr lang="en-AU" sz="1800" dirty="0" smtClean="0"/>
              <a:t> .5 portal administrator</a:t>
            </a:r>
          </a:p>
          <a:p>
            <a:pPr>
              <a:lnSpc>
                <a:spcPct val="110000"/>
              </a:lnSpc>
              <a:spcBef>
                <a:spcPts val="0"/>
              </a:spcBef>
            </a:pPr>
            <a:r>
              <a:rPr lang="en-AU" sz="1800" dirty="0"/>
              <a:t>b</a:t>
            </a:r>
            <a:r>
              <a:rPr lang="en-AU" sz="1800" dirty="0" smtClean="0"/>
              <a:t>rokerage funding</a:t>
            </a:r>
          </a:p>
          <a:p>
            <a:pPr>
              <a:lnSpc>
                <a:spcPct val="110000"/>
              </a:lnSpc>
              <a:spcBef>
                <a:spcPts val="0"/>
              </a:spcBef>
            </a:pPr>
            <a:r>
              <a:rPr lang="en-AU" sz="1800" dirty="0"/>
              <a:t>a</a:t>
            </a:r>
            <a:r>
              <a:rPr lang="en-AU" sz="1800" dirty="0" smtClean="0"/>
              <a:t> new template- which holds information about the child’s:</a:t>
            </a:r>
          </a:p>
          <a:p>
            <a:pPr lvl="2">
              <a:lnSpc>
                <a:spcPct val="110000"/>
              </a:lnSpc>
              <a:spcBef>
                <a:spcPts val="0"/>
              </a:spcBef>
            </a:pPr>
            <a:r>
              <a:rPr lang="en-AU" sz="1400" dirty="0" smtClean="0"/>
              <a:t>Identification</a:t>
            </a:r>
          </a:p>
          <a:p>
            <a:pPr lvl="2">
              <a:lnSpc>
                <a:spcPct val="110000"/>
              </a:lnSpc>
              <a:spcBef>
                <a:spcPts val="0"/>
              </a:spcBef>
            </a:pPr>
            <a:r>
              <a:rPr lang="en-AU" sz="1400" dirty="0" smtClean="0"/>
              <a:t>Cultural heritage</a:t>
            </a:r>
          </a:p>
          <a:p>
            <a:pPr lvl="2">
              <a:lnSpc>
                <a:spcPct val="110000"/>
              </a:lnSpc>
              <a:spcBef>
                <a:spcPts val="0"/>
              </a:spcBef>
            </a:pPr>
            <a:r>
              <a:rPr lang="en-AU" sz="1400" dirty="0" smtClean="0"/>
              <a:t>Strength of their existing cultural connections</a:t>
            </a:r>
          </a:p>
          <a:p>
            <a:pPr lvl="2">
              <a:lnSpc>
                <a:spcPct val="110000"/>
              </a:lnSpc>
              <a:spcBef>
                <a:spcPts val="0"/>
              </a:spcBef>
            </a:pPr>
            <a:r>
              <a:rPr lang="en-AU" sz="1400" dirty="0" smtClean="0"/>
              <a:t>Reflections of their own cultural history</a:t>
            </a:r>
          </a:p>
          <a:p>
            <a:pPr lvl="2">
              <a:lnSpc>
                <a:spcPct val="110000"/>
              </a:lnSpc>
              <a:spcBef>
                <a:spcPts val="0"/>
              </a:spcBef>
            </a:pPr>
            <a:r>
              <a:rPr lang="en-AU" sz="1400" dirty="0" smtClean="0"/>
              <a:t>Cultural aspirations</a:t>
            </a:r>
          </a:p>
          <a:p>
            <a:pPr marL="777240" lvl="2" indent="0">
              <a:lnSpc>
                <a:spcPct val="110000"/>
              </a:lnSpc>
              <a:spcBef>
                <a:spcPts val="0"/>
              </a:spcBef>
              <a:buNone/>
            </a:pPr>
            <a:endParaRPr lang="en-AU" sz="1800" dirty="0"/>
          </a:p>
          <a:p>
            <a:pPr>
              <a:lnSpc>
                <a:spcPct val="110000"/>
              </a:lnSpc>
              <a:spcBef>
                <a:spcPts val="0"/>
              </a:spcBef>
            </a:pPr>
            <a:r>
              <a:rPr lang="en-AU" sz="1800" dirty="0" smtClean="0"/>
              <a:t>The new model assumes that everyone has a role in cultural planning and that Aboriginal people are best placed to provide cultural knowledge  and inform decision making for Aboriginal children.</a:t>
            </a:r>
          </a:p>
        </p:txBody>
      </p:sp>
    </p:spTree>
    <p:extLst>
      <p:ext uri="{BB962C8B-B14F-4D97-AF65-F5344CB8AC3E}">
        <p14:creationId xmlns:p14="http://schemas.microsoft.com/office/powerpoint/2010/main" val="2450042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4000" dirty="0"/>
              <a:t>Principles of the new cultural planning </a:t>
            </a:r>
            <a:r>
              <a:rPr lang="en-AU" sz="4000" dirty="0" smtClean="0"/>
              <a:t>model (1)</a:t>
            </a:r>
            <a:endParaRPr lang="en-AU" sz="4000" dirty="0"/>
          </a:p>
        </p:txBody>
      </p:sp>
      <p:sp>
        <p:nvSpPr>
          <p:cNvPr id="3" name="Content Placeholder 2"/>
          <p:cNvSpPr>
            <a:spLocks noGrp="1"/>
          </p:cNvSpPr>
          <p:nvPr>
            <p:ph idx="1"/>
          </p:nvPr>
        </p:nvSpPr>
        <p:spPr>
          <a:xfrm>
            <a:off x="179512" y="1600200"/>
            <a:ext cx="7897688" cy="5069160"/>
          </a:xfrm>
        </p:spPr>
        <p:txBody>
          <a:bodyPr>
            <a:noAutofit/>
          </a:bodyPr>
          <a:lstStyle/>
          <a:p>
            <a:r>
              <a:rPr lang="en-AU" sz="1600" dirty="0" smtClean="0"/>
              <a:t>It is important that the cultural plan for children in OOHC, no matter the circumstances or permanency objective, is prepared as soon as possible, to maintain and encourage cultural connectedness. </a:t>
            </a:r>
          </a:p>
          <a:p>
            <a:pPr marL="114300" indent="0">
              <a:buNone/>
            </a:pPr>
            <a:endParaRPr lang="en-AU" sz="1600" dirty="0" smtClean="0"/>
          </a:p>
          <a:p>
            <a:r>
              <a:rPr lang="en-AU" sz="1600" dirty="0" smtClean="0"/>
              <a:t>For children who have a tenuous or no connection to their Aboriginal community and culture, providing opportunities to develop cultural connection offers the potential for an additional protective factor in their lives. </a:t>
            </a:r>
          </a:p>
          <a:p>
            <a:pPr marL="114300" indent="0">
              <a:buNone/>
            </a:pPr>
            <a:endParaRPr lang="en-AU" sz="1600" dirty="0" smtClean="0"/>
          </a:p>
          <a:p>
            <a:r>
              <a:rPr lang="en-AU" sz="1600" dirty="0" smtClean="0"/>
              <a:t>Where little is known about the child’s heritage, gathering information can be a goal of the first plan, along with goals and tasks to encourage development of the child’s general Aboriginal identity and connection. </a:t>
            </a:r>
          </a:p>
          <a:p>
            <a:pPr marL="114300" indent="0">
              <a:buNone/>
            </a:pPr>
            <a:endParaRPr lang="en-AU" sz="1600" dirty="0" smtClean="0"/>
          </a:p>
          <a:p>
            <a:r>
              <a:rPr lang="en-AU" sz="1600" dirty="0" smtClean="0"/>
              <a:t>Once further information is gathered, the plan can be reviewed to strengthen direct cultural and community connection.</a:t>
            </a:r>
          </a:p>
          <a:p>
            <a:endParaRPr lang="en-AU" sz="1600" dirty="0" smtClean="0"/>
          </a:p>
          <a:p>
            <a:r>
              <a:rPr lang="en-AU" sz="1600" dirty="0" smtClean="0"/>
              <a:t>Cultural plans will be developed  by the care team with the support and oversight of the Senior </a:t>
            </a:r>
            <a:r>
              <a:rPr lang="en-AU" sz="1600" dirty="0"/>
              <a:t>A</a:t>
            </a:r>
            <a:r>
              <a:rPr lang="en-AU" sz="1600" dirty="0" smtClean="0"/>
              <a:t>dvisors – Aboriginal Cultural </a:t>
            </a:r>
            <a:r>
              <a:rPr lang="en-AU" sz="1600" dirty="0"/>
              <a:t>P</a:t>
            </a:r>
            <a:r>
              <a:rPr lang="en-AU" sz="1600" dirty="0" smtClean="0"/>
              <a:t>lanning and ACSASS.</a:t>
            </a:r>
            <a:endParaRPr lang="en-AU" sz="1600" dirty="0"/>
          </a:p>
        </p:txBody>
      </p:sp>
    </p:spTree>
    <p:extLst>
      <p:ext uri="{BB962C8B-B14F-4D97-AF65-F5344CB8AC3E}">
        <p14:creationId xmlns:p14="http://schemas.microsoft.com/office/powerpoint/2010/main" val="3756213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Principles of the new cultural planning </a:t>
            </a:r>
            <a:r>
              <a:rPr lang="en-AU" dirty="0" smtClean="0"/>
              <a:t>model (2)</a:t>
            </a:r>
            <a:endParaRPr lang="en-AU" dirty="0"/>
          </a:p>
        </p:txBody>
      </p:sp>
      <p:sp>
        <p:nvSpPr>
          <p:cNvPr id="3" name="Content Placeholder 2"/>
          <p:cNvSpPr>
            <a:spLocks noGrp="1"/>
          </p:cNvSpPr>
          <p:nvPr>
            <p:ph idx="1"/>
          </p:nvPr>
        </p:nvSpPr>
        <p:spPr>
          <a:xfrm>
            <a:off x="467544" y="1628800"/>
            <a:ext cx="7620000" cy="4800600"/>
          </a:xfrm>
        </p:spPr>
        <p:txBody>
          <a:bodyPr>
            <a:normAutofit/>
          </a:bodyPr>
          <a:lstStyle/>
          <a:p>
            <a:pPr marL="263525" indent="-263525"/>
            <a:r>
              <a:rPr lang="en-AU" altLang="en-US" sz="2000" dirty="0" smtClean="0">
                <a:solidFill>
                  <a:schemeClr val="tx1"/>
                </a:solidFill>
                <a:ea typeface="ＭＳ Ｐゴシック" pitchFamily="34" charset="-128"/>
                <a:cs typeface="Arial" charset="0"/>
              </a:rPr>
              <a:t>A child’s cultural support needs, and therefore the scope of the cultural plan, varies depending on:</a:t>
            </a:r>
          </a:p>
          <a:p>
            <a:pPr marL="777240" lvl="1" indent="-285750"/>
            <a:r>
              <a:rPr lang="en-AU" altLang="en-US" dirty="0" smtClean="0">
                <a:solidFill>
                  <a:schemeClr val="tx1"/>
                </a:solidFill>
                <a:ea typeface="ＭＳ Ｐゴシック" pitchFamily="34" charset="-128"/>
              </a:rPr>
              <a:t>the length of </a:t>
            </a:r>
            <a:r>
              <a:rPr lang="en-AU" altLang="en-US" dirty="0" smtClean="0">
                <a:ea typeface="ＭＳ Ｐゴシック" pitchFamily="34" charset="-128"/>
              </a:rPr>
              <a:t>time </a:t>
            </a:r>
            <a:r>
              <a:rPr lang="en-AU" altLang="en-US" dirty="0" smtClean="0">
                <a:solidFill>
                  <a:schemeClr val="tx1"/>
                </a:solidFill>
                <a:ea typeface="ＭＳ Ｐゴシック" pitchFamily="34" charset="-128"/>
              </a:rPr>
              <a:t>the child has spent </a:t>
            </a:r>
            <a:r>
              <a:rPr lang="en-AU" altLang="en-US" dirty="0" smtClean="0">
                <a:ea typeface="ＭＳ Ｐゴシック" pitchFamily="34" charset="-128"/>
              </a:rPr>
              <a:t>in out-of-home care</a:t>
            </a:r>
          </a:p>
          <a:p>
            <a:pPr marL="777240" lvl="1" indent="-285750"/>
            <a:r>
              <a:rPr lang="en-AU" altLang="en-US" dirty="0" smtClean="0">
                <a:solidFill>
                  <a:schemeClr val="tx1"/>
                </a:solidFill>
                <a:ea typeface="ＭＳ Ｐゴシック" pitchFamily="34" charset="-128"/>
              </a:rPr>
              <a:t>the length of time the child is expected to remain in out-of-home care</a:t>
            </a:r>
          </a:p>
          <a:p>
            <a:pPr marL="777240" lvl="1" indent="-285750"/>
            <a:r>
              <a:rPr lang="en-AU" altLang="en-US" dirty="0" smtClean="0">
                <a:solidFill>
                  <a:schemeClr val="tx1"/>
                </a:solidFill>
                <a:ea typeface="ＭＳ Ｐゴシック" pitchFamily="34" charset="-128"/>
              </a:rPr>
              <a:t>the </a:t>
            </a:r>
            <a:r>
              <a:rPr lang="en-AU" altLang="en-US" dirty="0" smtClean="0">
                <a:ea typeface="ＭＳ Ｐゴシック" pitchFamily="34" charset="-128"/>
              </a:rPr>
              <a:t>age</a:t>
            </a:r>
            <a:r>
              <a:rPr lang="en-AU" altLang="en-US" dirty="0" smtClean="0">
                <a:solidFill>
                  <a:schemeClr val="tx1"/>
                </a:solidFill>
                <a:ea typeface="ＭＳ Ｐゴシック" pitchFamily="34" charset="-128"/>
              </a:rPr>
              <a:t> of the child</a:t>
            </a:r>
          </a:p>
          <a:p>
            <a:pPr marL="777240" lvl="1" indent="-285750"/>
            <a:r>
              <a:rPr lang="en-AU" altLang="en-US" dirty="0" smtClean="0">
                <a:solidFill>
                  <a:schemeClr val="tx1"/>
                </a:solidFill>
                <a:ea typeface="ＭＳ Ｐゴシック" pitchFamily="34" charset="-128"/>
              </a:rPr>
              <a:t>the extent of the child’s </a:t>
            </a:r>
            <a:r>
              <a:rPr lang="en-AU" altLang="en-US" dirty="0" smtClean="0">
                <a:ea typeface="ＭＳ Ｐゴシック" pitchFamily="34" charset="-128"/>
              </a:rPr>
              <a:t>contact with</a:t>
            </a:r>
            <a:r>
              <a:rPr lang="en-AU" altLang="en-US" dirty="0" smtClean="0">
                <a:solidFill>
                  <a:schemeClr val="tx1"/>
                </a:solidFill>
                <a:ea typeface="ＭＳ Ｐゴシック" pitchFamily="34" charset="-128"/>
              </a:rPr>
              <a:t> their </a:t>
            </a:r>
            <a:r>
              <a:rPr lang="en-AU" altLang="en-US" dirty="0" smtClean="0">
                <a:ea typeface="ＭＳ Ｐゴシック" pitchFamily="34" charset="-128"/>
              </a:rPr>
              <a:t>Aboriginal family </a:t>
            </a:r>
            <a:r>
              <a:rPr lang="en-AU" altLang="en-US" dirty="0" smtClean="0">
                <a:solidFill>
                  <a:schemeClr val="tx1"/>
                </a:solidFill>
                <a:ea typeface="ＭＳ Ｐゴシック" pitchFamily="34" charset="-128"/>
              </a:rPr>
              <a:t>members</a:t>
            </a:r>
          </a:p>
          <a:p>
            <a:pPr marL="777240" lvl="1" indent="-285750"/>
            <a:r>
              <a:rPr lang="en-AU" altLang="en-US" dirty="0" smtClean="0">
                <a:solidFill>
                  <a:schemeClr val="tx1"/>
                </a:solidFill>
                <a:ea typeface="ＭＳ Ｐゴシック" pitchFamily="34" charset="-128"/>
              </a:rPr>
              <a:t>whether the child’s </a:t>
            </a:r>
            <a:r>
              <a:rPr lang="en-AU" altLang="en-US" dirty="0" smtClean="0">
                <a:ea typeface="ＭＳ Ｐゴシック" pitchFamily="34" charset="-128"/>
              </a:rPr>
              <a:t>placement</a:t>
            </a:r>
            <a:r>
              <a:rPr lang="en-AU" altLang="en-US" dirty="0" smtClean="0">
                <a:solidFill>
                  <a:schemeClr val="tx1"/>
                </a:solidFill>
                <a:ea typeface="ＭＳ Ｐゴシック" pitchFamily="34" charset="-128"/>
              </a:rPr>
              <a:t> is within their own Aboriginal community, another  Aboriginal community or with non-Aboriginal carers.</a:t>
            </a:r>
          </a:p>
          <a:p>
            <a:endParaRPr lang="en-AU" sz="1600" dirty="0"/>
          </a:p>
        </p:txBody>
      </p:sp>
    </p:spTree>
    <p:extLst>
      <p:ext uri="{BB962C8B-B14F-4D97-AF65-F5344CB8AC3E}">
        <p14:creationId xmlns:p14="http://schemas.microsoft.com/office/powerpoint/2010/main" val="2733903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4000" dirty="0" smtClean="0"/>
              <a:t>Roles and responsibilities</a:t>
            </a:r>
            <a:br>
              <a:rPr lang="en-AU" sz="4000" dirty="0" smtClean="0"/>
            </a:br>
            <a:r>
              <a:rPr lang="en-AU" sz="2800" dirty="0" smtClean="0"/>
              <a:t>Care team membershi</a:t>
            </a:r>
            <a:r>
              <a:rPr lang="en-AU" sz="2800" dirty="0"/>
              <a:t>p</a:t>
            </a:r>
          </a:p>
        </p:txBody>
      </p:sp>
      <p:sp>
        <p:nvSpPr>
          <p:cNvPr id="3" name="Content Placeholder 2"/>
          <p:cNvSpPr>
            <a:spLocks noGrp="1"/>
          </p:cNvSpPr>
          <p:nvPr>
            <p:ph idx="1"/>
          </p:nvPr>
        </p:nvSpPr>
        <p:spPr>
          <a:xfrm>
            <a:off x="179512" y="1196752"/>
            <a:ext cx="8136904" cy="5400600"/>
          </a:xfrm>
        </p:spPr>
        <p:txBody>
          <a:bodyPr>
            <a:noAutofit/>
          </a:bodyPr>
          <a:lstStyle/>
          <a:p>
            <a:endParaRPr lang="en-AU" sz="1300" dirty="0" smtClean="0"/>
          </a:p>
          <a:p>
            <a:pPr marL="114300" indent="0">
              <a:buNone/>
            </a:pPr>
            <a:r>
              <a:rPr lang="en-AU" sz="1600" dirty="0" smtClean="0"/>
              <a:t>The cultural plan is to be developed by the care team and </a:t>
            </a:r>
            <a:r>
              <a:rPr lang="en-AU" sz="1600" dirty="0" smtClean="0"/>
              <a:t>led </a:t>
            </a:r>
            <a:r>
              <a:rPr lang="en-AU" sz="1600" dirty="0" smtClean="0"/>
              <a:t>by the care team leader.</a:t>
            </a:r>
          </a:p>
          <a:p>
            <a:r>
              <a:rPr lang="en-AU" sz="1300" dirty="0" smtClean="0"/>
              <a:t>The members </a:t>
            </a:r>
            <a:r>
              <a:rPr lang="en-AU" sz="1300" dirty="0"/>
              <a:t>of a care team are the people who need to work together to jointly determine and do the things that parents ordinarily do to provide good care for a specific child in out-of-home care. A care team should always include:</a:t>
            </a:r>
          </a:p>
          <a:p>
            <a:pPr lvl="1"/>
            <a:r>
              <a:rPr lang="en-AU" sz="1100" dirty="0" smtClean="0"/>
              <a:t>the </a:t>
            </a:r>
            <a:r>
              <a:rPr lang="en-AU" sz="1100" dirty="0"/>
              <a:t>child’s CSO based care manager (who leads the care team)</a:t>
            </a:r>
          </a:p>
          <a:p>
            <a:pPr lvl="1"/>
            <a:r>
              <a:rPr lang="en-AU" sz="1100" dirty="0" smtClean="0"/>
              <a:t>the </a:t>
            </a:r>
            <a:r>
              <a:rPr lang="en-AU" sz="1100" dirty="0"/>
              <a:t>child’s case manager</a:t>
            </a:r>
          </a:p>
          <a:p>
            <a:pPr lvl="1"/>
            <a:r>
              <a:rPr lang="en-AU" sz="1100" dirty="0" smtClean="0"/>
              <a:t>the </a:t>
            </a:r>
            <a:r>
              <a:rPr lang="en-AU" sz="1100" dirty="0"/>
              <a:t>child’s primary carer(s)</a:t>
            </a:r>
          </a:p>
          <a:p>
            <a:pPr lvl="1"/>
            <a:r>
              <a:rPr lang="en-AU" sz="1100" dirty="0" smtClean="0"/>
              <a:t>the </a:t>
            </a:r>
            <a:r>
              <a:rPr lang="en-AU" sz="1100" dirty="0"/>
              <a:t>child’s parents (unless there is a very good reason not to include them)</a:t>
            </a:r>
          </a:p>
          <a:p>
            <a:pPr lvl="1"/>
            <a:r>
              <a:rPr lang="en-AU" sz="1100" dirty="0" smtClean="0"/>
              <a:t>any </a:t>
            </a:r>
            <a:r>
              <a:rPr lang="en-AU" sz="1100" dirty="0"/>
              <a:t>other adults who play a significant role in caring for the </a:t>
            </a:r>
            <a:r>
              <a:rPr lang="en-AU" sz="1100" dirty="0" smtClean="0"/>
              <a:t>child including Aboriginal </a:t>
            </a:r>
            <a:r>
              <a:rPr lang="en-AU" sz="1100" dirty="0"/>
              <a:t>community member, grandparent, aunt, respite carer, Take Two practitioner, or disability practitioner</a:t>
            </a:r>
            <a:r>
              <a:rPr lang="en-AU" sz="1100" dirty="0" smtClean="0"/>
              <a:t>.</a:t>
            </a:r>
          </a:p>
          <a:p>
            <a:pPr marL="411480" lvl="1" indent="0">
              <a:buNone/>
            </a:pPr>
            <a:endParaRPr lang="en-AU" sz="1300" dirty="0"/>
          </a:p>
          <a:p>
            <a:r>
              <a:rPr lang="en-AU" sz="1300" dirty="0"/>
              <a:t>The child’s CSO based care manager is identified by the CSO and may be a placement agency case worker, team leader, residential care house supervisor, kinship service worker or the CSO based contracted case </a:t>
            </a:r>
            <a:r>
              <a:rPr lang="en-AU" sz="1300" dirty="0" smtClean="0"/>
              <a:t>manager</a:t>
            </a:r>
            <a:r>
              <a:rPr lang="en-AU" sz="1300" dirty="0"/>
              <a:t>.</a:t>
            </a:r>
            <a:endParaRPr lang="en-AU" sz="1300" dirty="0" smtClean="0"/>
          </a:p>
          <a:p>
            <a:r>
              <a:rPr lang="en-AU" sz="1300" dirty="0" smtClean="0"/>
              <a:t>In relation to residential care, the house supervisor /the staff member responsible for the overall care provided in the residential care household, must be a member of each child or young person's care team in the unit, in addition to the CSO based care manager if that is a different person.</a:t>
            </a:r>
          </a:p>
          <a:p>
            <a:r>
              <a:rPr lang="en-AU" sz="1300" dirty="0" smtClean="0"/>
              <a:t>If </a:t>
            </a:r>
            <a:r>
              <a:rPr lang="en-AU" sz="1300" dirty="0"/>
              <a:t>the child is in a departmental placement or a kinship placement and not receiving kinship support from a CSO, the child protection case manager is also the child’s care manager. The child’s case manager will be the allocated child protection practitioner or the CSO based contracted case manager (who would generally also be the CSO based care manager) or the CSO based case manager (if the child is not a child protection client, as may be the case for a child with a disability</a:t>
            </a:r>
            <a:r>
              <a:rPr lang="en-AU" sz="1300" dirty="0" smtClean="0"/>
              <a:t>).</a:t>
            </a:r>
            <a:endParaRPr lang="en-AU" sz="1300" dirty="0"/>
          </a:p>
        </p:txBody>
      </p:sp>
    </p:spTree>
    <p:extLst>
      <p:ext uri="{BB962C8B-B14F-4D97-AF65-F5344CB8AC3E}">
        <p14:creationId xmlns:p14="http://schemas.microsoft.com/office/powerpoint/2010/main" val="1448628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3600" dirty="0" smtClean="0"/>
              <a:t>Allocated/contracted </a:t>
            </a:r>
            <a:r>
              <a:rPr lang="en-AU" sz="3600" dirty="0"/>
              <a:t>c</a:t>
            </a:r>
            <a:r>
              <a:rPr lang="en-AU" sz="3600" dirty="0" smtClean="0"/>
              <a:t>ase </a:t>
            </a:r>
            <a:r>
              <a:rPr lang="en-AU" sz="3600" dirty="0"/>
              <a:t>practitioner tasks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0429075"/>
              </p:ext>
            </p:extLst>
          </p:nvPr>
        </p:nvGraphicFramePr>
        <p:xfrm>
          <a:off x="467544" y="1340768"/>
          <a:ext cx="7571184" cy="4617720"/>
        </p:xfrm>
        <a:graphic>
          <a:graphicData uri="http://schemas.openxmlformats.org/drawingml/2006/table">
            <a:tbl>
              <a:tblPr bandRow="1">
                <a:tableStyleId>{5C22544A-7EE6-4342-B048-85BDC9FD1C3A}</a:tableStyleId>
              </a:tblPr>
              <a:tblGrid>
                <a:gridCol w="3014121"/>
                <a:gridCol w="4557063"/>
              </a:tblGrid>
              <a:tr h="1224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smtClean="0"/>
                        <a:t>Consult with the Senior Advisor – Aboriginal Cultural Planning*</a:t>
                      </a:r>
                      <a:endParaRPr lang="en-AU" sz="16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b="0" dirty="0" smtClean="0"/>
                        <a:t>Inform the</a:t>
                      </a:r>
                      <a:r>
                        <a:rPr lang="en-AU" sz="1500" b="0" baseline="0" dirty="0" smtClean="0"/>
                        <a:t> Senior Advisor- Aboriginal Cultural Planning </a:t>
                      </a:r>
                      <a:r>
                        <a:rPr lang="en-AU" sz="1500" b="0" dirty="0" smtClean="0"/>
                        <a:t>that an Aboriginal child has entered out-of-home care, and of the need to prepare a cultural plan.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b="0" kern="1200" dirty="0" smtClean="0">
                          <a:solidFill>
                            <a:schemeClr val="dk1"/>
                          </a:solidFill>
                          <a:effectLst/>
                          <a:latin typeface="+mn-lt"/>
                          <a:ea typeface="+mn-ea"/>
                          <a:cs typeface="+mn-cs"/>
                        </a:rPr>
                        <a:t>Use</a:t>
                      </a:r>
                      <a:r>
                        <a:rPr lang="en-AU" sz="1500" b="0" kern="1200" baseline="0" dirty="0" smtClean="0">
                          <a:solidFill>
                            <a:schemeClr val="dk1"/>
                          </a:solidFill>
                          <a:effectLst/>
                          <a:latin typeface="+mn-lt"/>
                          <a:ea typeface="+mn-ea"/>
                          <a:cs typeface="+mn-cs"/>
                        </a:rPr>
                        <a:t> the </a:t>
                      </a:r>
                      <a:r>
                        <a:rPr lang="en-AU" sz="1500" b="0" kern="1200" dirty="0" smtClean="0">
                          <a:solidFill>
                            <a:schemeClr val="dk1"/>
                          </a:solidFill>
                          <a:effectLst/>
                          <a:latin typeface="+mn-lt"/>
                          <a:ea typeface="+mn-ea"/>
                          <a:cs typeface="+mn-cs"/>
                        </a:rPr>
                        <a:t>tracker template to record the development of the cultural plan **</a:t>
                      </a:r>
                      <a:endParaRPr lang="en-AU" sz="1500" b="0" dirty="0" smtClean="0"/>
                    </a:p>
                  </a:txBody>
                  <a:tcPr/>
                </a:tc>
              </a:tr>
              <a:tr h="1275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kern="1200" dirty="0" smtClean="0">
                          <a:solidFill>
                            <a:schemeClr val="dk1"/>
                          </a:solidFill>
                          <a:latin typeface="+mn-lt"/>
                          <a:ea typeface="+mn-ea"/>
                          <a:cs typeface="+mn-cs"/>
                        </a:rPr>
                        <a:t>Convene a care team meeting</a:t>
                      </a:r>
                    </a:p>
                    <a:p>
                      <a:pPr marL="360363" indent="0"/>
                      <a:r>
                        <a:rPr lang="en-AU" sz="1400" b="1" kern="1200" dirty="0" smtClean="0">
                          <a:solidFill>
                            <a:schemeClr val="dk1"/>
                          </a:solidFill>
                          <a:latin typeface="+mn-lt"/>
                          <a:ea typeface="+mn-ea"/>
                          <a:cs typeface="+mn-cs"/>
                        </a:rPr>
                        <a:t>     (Where the placement is not   </a:t>
                      </a:r>
                    </a:p>
                    <a:p>
                      <a:pPr marL="360363" indent="0"/>
                      <a:r>
                        <a:rPr lang="en-AU" sz="1400" b="1" kern="1200" dirty="0" smtClean="0">
                          <a:solidFill>
                            <a:schemeClr val="dk1"/>
                          </a:solidFill>
                          <a:latin typeface="+mn-lt"/>
                          <a:ea typeface="+mn-ea"/>
                          <a:cs typeface="+mn-cs"/>
                        </a:rPr>
                        <a:t>     provided by an ACCO or CSO</a:t>
                      </a:r>
                    </a:p>
                    <a:p>
                      <a:pPr marL="360363" indent="0"/>
                      <a:r>
                        <a:rPr lang="en-AU" sz="1400" b="1" kern="1200" dirty="0" smtClean="0">
                          <a:solidFill>
                            <a:schemeClr val="dk1"/>
                          </a:solidFill>
                          <a:latin typeface="+mn-lt"/>
                          <a:ea typeface="+mn-ea"/>
                          <a:cs typeface="+mn-cs"/>
                        </a:rPr>
                        <a:t>     - typically kinship care)</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baseline="0" dirty="0" smtClean="0"/>
                        <a:t>M</a:t>
                      </a:r>
                      <a:r>
                        <a:rPr lang="en-AU" sz="1500" dirty="0" smtClean="0"/>
                        <a:t>embers may include the Senior Advisor– Aboriginal Cultural Planning  (where appropriate) and ACSASS if they indicate they wish to be  involved.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dirty="0" smtClean="0"/>
                        <a:t>Aim for the strongest possible participation of Aboriginal people</a:t>
                      </a:r>
                      <a:r>
                        <a:rPr lang="en-AU" sz="1500" dirty="0"/>
                        <a:t>.</a:t>
                      </a:r>
                      <a:endParaRPr lang="en-AU" sz="1500" dirty="0" smtClean="0"/>
                    </a:p>
                  </a:txBody>
                  <a:tcPr/>
                </a:tc>
              </a:tr>
              <a:tr h="1510036">
                <a:tc>
                  <a:txBody>
                    <a:bodyPr/>
                    <a:lstStyle/>
                    <a:p>
                      <a:pPr marL="360363" lvl="0" indent="0" algn="l" defTabSz="914400" rtl="0" eaLnBrk="1" latinLnBrk="0" hangingPunct="1"/>
                      <a:r>
                        <a:rPr lang="en-AU" sz="1400" b="1" kern="1200" dirty="0" smtClean="0">
                          <a:solidFill>
                            <a:schemeClr val="dk1"/>
                          </a:solidFill>
                          <a:latin typeface="+mn-lt"/>
                          <a:ea typeface="+mn-ea"/>
                          <a:cs typeface="+mn-cs"/>
                        </a:rPr>
                        <a:t>        (Where an ACCO or CSO is</a:t>
                      </a:r>
                    </a:p>
                    <a:p>
                      <a:pPr marL="360363" lvl="0" indent="0" algn="l" defTabSz="914400" rtl="0" eaLnBrk="1" latinLnBrk="0" hangingPunct="1"/>
                      <a:r>
                        <a:rPr lang="en-AU" sz="1400" b="1" kern="1200" dirty="0" smtClean="0">
                          <a:solidFill>
                            <a:schemeClr val="dk1"/>
                          </a:solidFill>
                          <a:latin typeface="+mn-lt"/>
                          <a:ea typeface="+mn-ea"/>
                          <a:cs typeface="+mn-cs"/>
                        </a:rPr>
                        <a:t>         Providing the </a:t>
                      </a:r>
                      <a:r>
                        <a:rPr lang="en-AU" sz="1400" b="1" kern="1200" dirty="0" smtClean="0">
                          <a:solidFill>
                            <a:schemeClr val="dk1"/>
                          </a:solidFill>
                          <a:latin typeface="+mn-lt"/>
                          <a:ea typeface="+mn-ea"/>
                          <a:cs typeface="+mn-cs"/>
                        </a:rPr>
                        <a:t>placement -</a:t>
                      </a:r>
                      <a:endParaRPr lang="en-AU" sz="1400" b="1" kern="1200" dirty="0" smtClean="0">
                        <a:solidFill>
                          <a:schemeClr val="dk1"/>
                        </a:solidFill>
                        <a:latin typeface="+mn-lt"/>
                        <a:ea typeface="+mn-ea"/>
                        <a:cs typeface="+mn-cs"/>
                      </a:endParaRPr>
                    </a:p>
                    <a:p>
                      <a:pPr marL="360363" lvl="0" indent="0" algn="l" defTabSz="914400" rtl="0" eaLnBrk="1" latinLnBrk="0" hangingPunct="1"/>
                      <a:r>
                        <a:rPr lang="en-AU" sz="1400" b="1" kern="1200" dirty="0" smtClean="0">
                          <a:solidFill>
                            <a:schemeClr val="dk1"/>
                          </a:solidFill>
                          <a:latin typeface="+mn-lt"/>
                          <a:ea typeface="+mn-ea"/>
                          <a:cs typeface="+mn-cs"/>
                        </a:rPr>
                        <a:t>         typically foster or residential</a:t>
                      </a:r>
                    </a:p>
                    <a:p>
                      <a:pPr marL="360363" lvl="0" indent="0" algn="l" defTabSz="914400" rtl="0" eaLnBrk="1" latinLnBrk="0" hangingPunct="1"/>
                      <a:r>
                        <a:rPr lang="en-AU" sz="1400" b="1" kern="1200" dirty="0" smtClean="0">
                          <a:solidFill>
                            <a:schemeClr val="dk1"/>
                          </a:solidFill>
                          <a:latin typeface="+mn-lt"/>
                          <a:ea typeface="+mn-ea"/>
                          <a:cs typeface="+mn-cs"/>
                        </a:rPr>
                        <a:t>         care)</a:t>
                      </a:r>
                    </a:p>
                    <a:p>
                      <a:pPr marL="360363" lvl="0" indent="0" algn="l" defTabSz="914400" rtl="0" eaLnBrk="1" latinLnBrk="0" hangingPunct="1"/>
                      <a:endParaRPr lang="en-AU" sz="1400" b="1" kern="1200" dirty="0" smtClean="0">
                        <a:solidFill>
                          <a:schemeClr val="dk1"/>
                        </a:solidFill>
                        <a:latin typeface="+mn-lt"/>
                        <a:ea typeface="+mn-ea"/>
                        <a:cs typeface="+mn-cs"/>
                      </a:endParaRPr>
                    </a:p>
                    <a:p>
                      <a:pPr marL="360363" lvl="0" indent="0" algn="l" defTabSz="914400" rtl="0" eaLnBrk="1" latinLnBrk="0" hangingPunct="1"/>
                      <a:endParaRPr lang="en-AU" sz="1400" b="1" kern="1200" dirty="0" smtClean="0">
                        <a:solidFill>
                          <a:schemeClr val="dk1"/>
                        </a:solidFill>
                        <a:latin typeface="+mn-lt"/>
                        <a:ea typeface="+mn-ea"/>
                        <a:cs typeface="+mn-cs"/>
                      </a:endParaRPr>
                    </a:p>
                    <a:p>
                      <a:pPr marL="360363" lvl="0" indent="0" algn="l" defTabSz="914400" rtl="0" eaLnBrk="1" latinLnBrk="0" hangingPunct="1"/>
                      <a:endParaRPr lang="en-AU" sz="1400" b="1" kern="1200" dirty="0">
                        <a:solidFill>
                          <a:schemeClr val="dk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dirty="0" smtClean="0"/>
                        <a:t>Ensure that the care manager, who leads the care team, convenes a care team meeting, including the Senior Advisor – Aboriginal Cultural Planning (unless they have indicated they will not participate in this part of the process), and ACSASS if they have indicated they wish to be part of the process.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500" dirty="0" smtClean="0"/>
                    </a:p>
                  </a:txBody>
                  <a:tcPr/>
                </a:tc>
              </a:tr>
            </a:tbl>
          </a:graphicData>
        </a:graphic>
      </p:graphicFrame>
    </p:spTree>
    <p:extLst>
      <p:ext uri="{BB962C8B-B14F-4D97-AF65-F5344CB8AC3E}">
        <p14:creationId xmlns:p14="http://schemas.microsoft.com/office/powerpoint/2010/main" val="3954493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54162"/>
          </a:xfrm>
        </p:spPr>
        <p:txBody>
          <a:bodyPr>
            <a:normAutofit fontScale="90000"/>
          </a:bodyPr>
          <a:lstStyle/>
          <a:p>
            <a:pPr algn="ctr"/>
            <a:r>
              <a:rPr lang="en-AU" sz="5400" dirty="0" smtClean="0"/>
              <a:t/>
            </a:r>
            <a:br>
              <a:rPr lang="en-AU" sz="5400" dirty="0" smtClean="0"/>
            </a:br>
            <a:r>
              <a:rPr lang="en-AU" sz="4000" dirty="0" smtClean="0"/>
              <a:t>Allocated/contracted </a:t>
            </a:r>
            <a:r>
              <a:rPr lang="en-AU" sz="4000" dirty="0"/>
              <a:t>case practitioner </a:t>
            </a:r>
            <a:r>
              <a:rPr lang="en-AU" sz="4000" dirty="0" smtClean="0"/>
              <a:t>tasks …continued</a:t>
            </a:r>
            <a:r>
              <a:rPr lang="en-AU" sz="4900" dirty="0"/>
              <a:t/>
            </a:r>
            <a:br>
              <a:rPr lang="en-AU" sz="4900" dirty="0"/>
            </a:br>
            <a:endParaRPr lang="en-AU" sz="4900" dirty="0"/>
          </a:p>
        </p:txBody>
      </p:sp>
      <p:sp>
        <p:nvSpPr>
          <p:cNvPr id="3" name="Content Placeholder 2"/>
          <p:cNvSpPr>
            <a:spLocks noGrp="1"/>
          </p:cNvSpPr>
          <p:nvPr>
            <p:ph idx="1"/>
          </p:nvPr>
        </p:nvSpPr>
        <p:spPr/>
        <p:txBody>
          <a:bodyPr>
            <a:normAutofit/>
          </a:bodyPr>
          <a:lstStyle/>
          <a:p>
            <a:pPr marL="114300" indent="0">
              <a:buNone/>
            </a:pPr>
            <a:r>
              <a:rPr lang="en-AU" dirty="0" smtClean="0"/>
              <a:t> </a:t>
            </a:r>
            <a:endParaRPr lang="en-AU" dirty="0"/>
          </a:p>
          <a:p>
            <a:pPr lvl="0"/>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1662957840"/>
              </p:ext>
            </p:extLst>
          </p:nvPr>
        </p:nvGraphicFramePr>
        <p:xfrm>
          <a:off x="179512" y="1556792"/>
          <a:ext cx="8136904" cy="5166360"/>
        </p:xfrm>
        <a:graphic>
          <a:graphicData uri="http://schemas.openxmlformats.org/drawingml/2006/table">
            <a:tbl>
              <a:tblPr bandRow="1">
                <a:tableStyleId>{5C22544A-7EE6-4342-B048-85BDC9FD1C3A}</a:tableStyleId>
              </a:tblPr>
              <a:tblGrid>
                <a:gridCol w="2914657"/>
                <a:gridCol w="5222247"/>
              </a:tblGrid>
              <a:tr h="1854143">
                <a:tc>
                  <a:txBody>
                    <a:bodyPr/>
                    <a:lstStyle/>
                    <a:p>
                      <a:r>
                        <a:rPr lang="en-AU" sz="1600" b="1" dirty="0" smtClean="0"/>
                        <a:t>Prior to the care team meeting:</a:t>
                      </a:r>
                      <a:endParaRPr lang="en-AU" sz="1600" b="1" dirty="0"/>
                    </a:p>
                  </a:txBody>
                  <a:tcPr/>
                </a:tc>
                <a:tc>
                  <a:txBody>
                    <a:bodyPr/>
                    <a:lstStyle/>
                    <a:p>
                      <a:pPr marL="285750" indent="-285750">
                        <a:buFont typeface="Arial" panose="020B0604020202020204" pitchFamily="34" charset="0"/>
                        <a:buChar char="•"/>
                      </a:pPr>
                      <a:r>
                        <a:rPr lang="en-AU" sz="1500" dirty="0" smtClean="0"/>
                        <a:t>Check </a:t>
                      </a:r>
                      <a:r>
                        <a:rPr lang="en-AU" sz="1500" dirty="0" smtClean="0">
                          <a:solidFill>
                            <a:schemeClr val="tx1"/>
                          </a:solidFill>
                        </a:rPr>
                        <a:t>and update cultural information for the child recorded </a:t>
                      </a:r>
                      <a:r>
                        <a:rPr lang="en-AU" sz="1500" dirty="0" smtClean="0"/>
                        <a:t>in CRIS. </a:t>
                      </a:r>
                    </a:p>
                    <a:p>
                      <a:pPr marL="285750" indent="-285750">
                        <a:buFont typeface="Arial" panose="020B0604020202020204" pitchFamily="34" charset="0"/>
                        <a:buChar char="•"/>
                      </a:pPr>
                      <a:r>
                        <a:rPr lang="en-AU" sz="1500" dirty="0" smtClean="0"/>
                        <a:t>Prepare a genogram for the child to at least three generations</a:t>
                      </a:r>
                    </a:p>
                    <a:p>
                      <a:pPr marL="285750" indent="-285750">
                        <a:buFont typeface="Arial" panose="020B0604020202020204" pitchFamily="34" charset="0"/>
                        <a:buChar char="•"/>
                      </a:pPr>
                      <a:r>
                        <a:rPr lang="en-AU" sz="1500" dirty="0" smtClean="0"/>
                        <a:t>Print the ‘Child and Family Cultural Details’ document from CRIS and distribute as appropriate to the care team. </a:t>
                      </a:r>
                    </a:p>
                    <a:p>
                      <a:pPr marL="285750" indent="-285750">
                        <a:buFont typeface="Arial" panose="020B0604020202020204" pitchFamily="34" charset="0"/>
                        <a:buChar char="•"/>
                      </a:pPr>
                      <a:r>
                        <a:rPr lang="en-AU" sz="1500" dirty="0" smtClean="0"/>
                        <a:t>Provide the care team with the case plan prior to or when the care team first meets about the cultural plan. </a:t>
                      </a:r>
                    </a:p>
                  </a:txBody>
                  <a:tcPr/>
                </a:tc>
              </a:tr>
              <a:tr h="1412681">
                <a:tc>
                  <a:txBody>
                    <a:bodyPr/>
                    <a:lstStyle/>
                    <a:p>
                      <a:r>
                        <a:rPr lang="en-AU" sz="1600" b="1" dirty="0" smtClean="0"/>
                        <a:t>Arrange plan to be endorsed by the CEO of the ACCO and case planner</a:t>
                      </a:r>
                      <a:endParaRPr lang="en-AU" sz="1600" b="1" dirty="0"/>
                    </a:p>
                  </a:txBody>
                  <a:tcPr/>
                </a:tc>
                <a:tc>
                  <a:txBody>
                    <a:bodyPr/>
                    <a:lstStyle/>
                    <a:p>
                      <a:pPr marL="285750" indent="-285750">
                        <a:buFont typeface="Arial" panose="020B0604020202020204" pitchFamily="34" charset="0"/>
                        <a:buChar char="•"/>
                      </a:pPr>
                      <a:r>
                        <a:rPr lang="en-AU" sz="1500" dirty="0" smtClean="0"/>
                        <a:t>Request  for the Senior Advisor - Aboriginal Cultural Planning  arrange for their CEO to sign the cultural plan.</a:t>
                      </a:r>
                    </a:p>
                    <a:p>
                      <a:pPr marL="285750" indent="-285750">
                        <a:buFont typeface="Arial" panose="020B0604020202020204" pitchFamily="34" charset="0"/>
                        <a:buChar char="•"/>
                      </a:pPr>
                      <a:r>
                        <a:rPr lang="en-AU" sz="1500" i="1" dirty="0" smtClean="0"/>
                        <a:t>(If </a:t>
                      </a:r>
                      <a:r>
                        <a:rPr lang="en-AU" sz="1500" i="1" baseline="0" dirty="0" smtClean="0"/>
                        <a:t>t</a:t>
                      </a:r>
                      <a:r>
                        <a:rPr lang="en-AU" sz="1500" i="1" dirty="0" smtClean="0"/>
                        <a:t>he</a:t>
                      </a:r>
                      <a:r>
                        <a:rPr lang="en-AU" sz="1500" i="1" baseline="0" dirty="0" smtClean="0"/>
                        <a:t> CEO requests amendments to the plan or additional information to be added, the plan will be  returned to the care team for action</a:t>
                      </a:r>
                      <a:r>
                        <a:rPr lang="en-AU" sz="1500" i="1" baseline="0" dirty="0" smtClean="0"/>
                        <a:t>.</a:t>
                      </a:r>
                    </a:p>
                    <a:p>
                      <a:pPr marL="285750" indent="-285750">
                        <a:buFont typeface="Arial" panose="020B0604020202020204" pitchFamily="34" charset="0"/>
                        <a:buChar char="•"/>
                      </a:pPr>
                      <a:r>
                        <a:rPr lang="en-AU" sz="1500" baseline="0" dirty="0" smtClean="0"/>
                        <a:t>If there is an existing cultural plan, transfer it onto the new template and forward to ACCO for CEO endorsement.</a:t>
                      </a:r>
                      <a:endParaRPr lang="en-AU" sz="1500" dirty="0" smtClean="0"/>
                    </a:p>
                  </a:txBody>
                  <a:tcPr/>
                </a:tc>
              </a:tr>
              <a:tr h="699526">
                <a:tc>
                  <a:txBody>
                    <a:bodyPr/>
                    <a:lstStyle/>
                    <a:p>
                      <a:r>
                        <a:rPr lang="en-AU" sz="1600" b="1" dirty="0" smtClean="0"/>
                        <a:t>Arrange</a:t>
                      </a:r>
                      <a:r>
                        <a:rPr lang="en-AU" sz="1600" b="1" baseline="0" dirty="0" smtClean="0"/>
                        <a:t> endorsement by case planner</a:t>
                      </a:r>
                      <a:endParaRPr lang="en-AU" sz="1600" b="1" dirty="0"/>
                    </a:p>
                  </a:txBody>
                  <a:tcPr/>
                </a:tc>
                <a:tc>
                  <a:txBody>
                    <a:bodyPr/>
                    <a:lstStyle/>
                    <a:p>
                      <a:pPr marL="285750" indent="-285750">
                        <a:buFont typeface="Arial" panose="020B0604020202020204" pitchFamily="34" charset="0"/>
                        <a:buChar char="•"/>
                      </a:pPr>
                      <a:r>
                        <a:rPr lang="en-AU" sz="1500" dirty="0" smtClean="0"/>
                        <a:t>Seek endorsement by the team manager/ case planner.</a:t>
                      </a:r>
                    </a:p>
                    <a:p>
                      <a:pPr marL="285750" indent="-285750">
                        <a:buFont typeface="Arial" panose="020B0604020202020204" pitchFamily="34" charset="0"/>
                        <a:buChar char="•"/>
                      </a:pPr>
                      <a:r>
                        <a:rPr lang="en-AU" sz="1500" dirty="0" smtClean="0"/>
                        <a:t>The</a:t>
                      </a:r>
                      <a:r>
                        <a:rPr lang="en-AU" sz="1500" baseline="0" dirty="0" smtClean="0"/>
                        <a:t> case planner may request amendments to the plan and return the plan to the care team for action.</a:t>
                      </a:r>
                      <a:endParaRPr lang="en-AU" sz="1500" dirty="0" smtClean="0"/>
                    </a:p>
                  </a:txBody>
                  <a:tcPr/>
                </a:tc>
              </a:tr>
              <a:tr h="730509">
                <a:tc>
                  <a:txBody>
                    <a:bodyPr/>
                    <a:lstStyle/>
                    <a:p>
                      <a:r>
                        <a:rPr lang="en-AU" sz="1600" b="1" dirty="0" smtClean="0"/>
                        <a:t>Provide a copy to the child and upload on CRIS</a:t>
                      </a:r>
                      <a:endParaRPr lang="en-AU" sz="1600" b="1" dirty="0"/>
                    </a:p>
                  </a:txBody>
                  <a:tcPr/>
                </a:tc>
                <a:tc>
                  <a:txBody>
                    <a:bodyPr/>
                    <a:lstStyle/>
                    <a:p>
                      <a:pPr marL="285750" indent="-285750">
                        <a:buFont typeface="Arial" panose="020B0604020202020204" pitchFamily="34" charset="0"/>
                        <a:buChar char="•"/>
                      </a:pPr>
                      <a:r>
                        <a:rPr lang="en-AU" sz="1500" dirty="0" smtClean="0"/>
                        <a:t>Once the plan</a:t>
                      </a:r>
                      <a:r>
                        <a:rPr lang="en-AU" sz="1500" baseline="0" dirty="0" smtClean="0"/>
                        <a:t> is endorsed by the CEO, the cultural plan is provided to the child and a copy is uploaded on CRIS within 1 </a:t>
                      </a:r>
                      <a:r>
                        <a:rPr lang="en-AU" sz="1500" baseline="0" dirty="0" smtClean="0"/>
                        <a:t>week. </a:t>
                      </a:r>
                      <a:endParaRPr lang="en-AU" sz="1500" dirty="0"/>
                    </a:p>
                  </a:txBody>
                  <a:tcPr/>
                </a:tc>
              </a:tr>
            </a:tbl>
          </a:graphicData>
        </a:graphic>
      </p:graphicFrame>
    </p:spTree>
    <p:extLst>
      <p:ext uri="{BB962C8B-B14F-4D97-AF65-F5344CB8AC3E}">
        <p14:creationId xmlns:p14="http://schemas.microsoft.com/office/powerpoint/2010/main" val="2371357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28339</TotalTime>
  <Words>2736</Words>
  <Application>Microsoft Office PowerPoint</Application>
  <PresentationFormat>On-screen Show (4:3)</PresentationFormat>
  <Paragraphs>253</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Adjacency</vt:lpstr>
      <vt:lpstr>     Cultural planning The new model</vt:lpstr>
      <vt:lpstr>Introduction</vt:lpstr>
      <vt:lpstr>Background </vt:lpstr>
      <vt:lpstr>Background</vt:lpstr>
      <vt:lpstr>Principles of the new cultural planning model (1)</vt:lpstr>
      <vt:lpstr>Principles of the new cultural planning model (2)</vt:lpstr>
      <vt:lpstr>Roles and responsibilities Care team membership</vt:lpstr>
      <vt:lpstr>Allocated/contracted case practitioner tasks</vt:lpstr>
      <vt:lpstr> Allocated/contracted case practitioner tasks …continued </vt:lpstr>
      <vt:lpstr>Care team tasks</vt:lpstr>
      <vt:lpstr>Senior advisor - Aboriginal cultural planning - tasks</vt:lpstr>
      <vt:lpstr> ACCO Chief Executive Officer tasks </vt:lpstr>
      <vt:lpstr>Case planner/ Team manager tasks</vt:lpstr>
      <vt:lpstr>Timelines</vt:lpstr>
      <vt:lpstr>Key performance indicators</vt:lpstr>
      <vt:lpstr>Brokerage</vt:lpstr>
      <vt:lpstr>Resources/contacts </vt:lpstr>
    </vt:vector>
  </TitlesOfParts>
  <Company>Victorian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planning</dc:title>
  <dc:creator>Chantelle Clarke</dc:creator>
  <cp:lastModifiedBy>John Cheshire</cp:lastModifiedBy>
  <cp:revision>90</cp:revision>
  <cp:lastPrinted>2017-04-26T03:22:54Z</cp:lastPrinted>
  <dcterms:created xsi:type="dcterms:W3CDTF">2017-03-24T03:56:05Z</dcterms:created>
  <dcterms:modified xsi:type="dcterms:W3CDTF">2017-05-02T03:23:13Z</dcterms:modified>
</cp:coreProperties>
</file>