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1"/>
  </p:sldMasterIdLst>
  <p:notesMasterIdLst>
    <p:notesMasterId r:id="rId54"/>
  </p:notesMasterIdLst>
  <p:handoutMasterIdLst>
    <p:handoutMasterId r:id="rId55"/>
  </p:handoutMasterIdLst>
  <p:sldIdLst>
    <p:sldId id="269" r:id="rId2"/>
    <p:sldId id="491" r:id="rId3"/>
    <p:sldId id="495" r:id="rId4"/>
    <p:sldId id="441" r:id="rId5"/>
    <p:sldId id="346" r:id="rId6"/>
    <p:sldId id="514" r:id="rId7"/>
    <p:sldId id="494" r:id="rId8"/>
    <p:sldId id="294" r:id="rId9"/>
    <p:sldId id="487" r:id="rId10"/>
    <p:sldId id="497" r:id="rId11"/>
    <p:sldId id="490" r:id="rId12"/>
    <p:sldId id="496" r:id="rId13"/>
    <p:sldId id="498" r:id="rId14"/>
    <p:sldId id="488" r:id="rId15"/>
    <p:sldId id="451" r:id="rId16"/>
    <p:sldId id="499" r:id="rId17"/>
    <p:sldId id="445" r:id="rId18"/>
    <p:sldId id="434" r:id="rId19"/>
    <p:sldId id="435" r:id="rId20"/>
    <p:sldId id="436" r:id="rId21"/>
    <p:sldId id="289" r:id="rId22"/>
    <p:sldId id="500" r:id="rId23"/>
    <p:sldId id="457" r:id="rId24"/>
    <p:sldId id="458" r:id="rId25"/>
    <p:sldId id="456" r:id="rId26"/>
    <p:sldId id="439" r:id="rId27"/>
    <p:sldId id="455" r:id="rId28"/>
    <p:sldId id="460" r:id="rId29"/>
    <p:sldId id="483" r:id="rId30"/>
    <p:sldId id="512" r:id="rId31"/>
    <p:sldId id="513" r:id="rId32"/>
    <p:sldId id="501" r:id="rId33"/>
    <p:sldId id="459" r:id="rId34"/>
    <p:sldId id="502" r:id="rId35"/>
    <p:sldId id="503" r:id="rId36"/>
    <p:sldId id="349" r:id="rId37"/>
    <p:sldId id="274" r:id="rId38"/>
    <p:sldId id="480" r:id="rId39"/>
    <p:sldId id="505" r:id="rId40"/>
    <p:sldId id="506" r:id="rId41"/>
    <p:sldId id="509" r:id="rId42"/>
    <p:sldId id="508" r:id="rId43"/>
    <p:sldId id="507" r:id="rId44"/>
    <p:sldId id="476" r:id="rId45"/>
    <p:sldId id="440" r:id="rId46"/>
    <p:sldId id="443" r:id="rId47"/>
    <p:sldId id="474" r:id="rId48"/>
    <p:sldId id="511" r:id="rId49"/>
    <p:sldId id="377" r:id="rId50"/>
    <p:sldId id="362" r:id="rId51"/>
    <p:sldId id="510" r:id="rId52"/>
    <p:sldId id="268" r:id="rId53"/>
  </p:sldIdLst>
  <p:sldSz cx="9144000" cy="5143500" type="screen16x9"/>
  <p:notesSz cx="6807200" cy="9939338"/>
  <p:defaultTextStyle>
    <a:defPPr>
      <a:defRPr lang="en-US"/>
    </a:defPPr>
    <a:lvl1pPr marL="0" algn="l" defTabSz="422907" rtl="0" eaLnBrk="1" latinLnBrk="0" hangingPunct="1">
      <a:defRPr sz="1700" kern="1200">
        <a:solidFill>
          <a:schemeClr val="tx1"/>
        </a:solidFill>
        <a:latin typeface="+mn-lt"/>
        <a:ea typeface="+mn-ea"/>
        <a:cs typeface="+mn-cs"/>
      </a:defRPr>
    </a:lvl1pPr>
    <a:lvl2pPr marL="422907" algn="l" defTabSz="422907" rtl="0" eaLnBrk="1" latinLnBrk="0" hangingPunct="1">
      <a:defRPr sz="1700" kern="1200">
        <a:solidFill>
          <a:schemeClr val="tx1"/>
        </a:solidFill>
        <a:latin typeface="+mn-lt"/>
        <a:ea typeface="+mn-ea"/>
        <a:cs typeface="+mn-cs"/>
      </a:defRPr>
    </a:lvl2pPr>
    <a:lvl3pPr marL="845814" algn="l" defTabSz="422907" rtl="0" eaLnBrk="1" latinLnBrk="0" hangingPunct="1">
      <a:defRPr sz="1700" kern="1200">
        <a:solidFill>
          <a:schemeClr val="tx1"/>
        </a:solidFill>
        <a:latin typeface="+mn-lt"/>
        <a:ea typeface="+mn-ea"/>
        <a:cs typeface="+mn-cs"/>
      </a:defRPr>
    </a:lvl3pPr>
    <a:lvl4pPr marL="1268723" algn="l" defTabSz="422907" rtl="0" eaLnBrk="1" latinLnBrk="0" hangingPunct="1">
      <a:defRPr sz="1700" kern="1200">
        <a:solidFill>
          <a:schemeClr val="tx1"/>
        </a:solidFill>
        <a:latin typeface="+mn-lt"/>
        <a:ea typeface="+mn-ea"/>
        <a:cs typeface="+mn-cs"/>
      </a:defRPr>
    </a:lvl4pPr>
    <a:lvl5pPr marL="1691629" algn="l" defTabSz="422907" rtl="0" eaLnBrk="1" latinLnBrk="0" hangingPunct="1">
      <a:defRPr sz="1700" kern="1200">
        <a:solidFill>
          <a:schemeClr val="tx1"/>
        </a:solidFill>
        <a:latin typeface="+mn-lt"/>
        <a:ea typeface="+mn-ea"/>
        <a:cs typeface="+mn-cs"/>
      </a:defRPr>
    </a:lvl5pPr>
    <a:lvl6pPr marL="2114537" algn="l" defTabSz="422907" rtl="0" eaLnBrk="1" latinLnBrk="0" hangingPunct="1">
      <a:defRPr sz="1700" kern="1200">
        <a:solidFill>
          <a:schemeClr val="tx1"/>
        </a:solidFill>
        <a:latin typeface="+mn-lt"/>
        <a:ea typeface="+mn-ea"/>
        <a:cs typeface="+mn-cs"/>
      </a:defRPr>
    </a:lvl6pPr>
    <a:lvl7pPr marL="2537445" algn="l" defTabSz="422907" rtl="0" eaLnBrk="1" latinLnBrk="0" hangingPunct="1">
      <a:defRPr sz="1700" kern="1200">
        <a:solidFill>
          <a:schemeClr val="tx1"/>
        </a:solidFill>
        <a:latin typeface="+mn-lt"/>
        <a:ea typeface="+mn-ea"/>
        <a:cs typeface="+mn-cs"/>
      </a:defRPr>
    </a:lvl7pPr>
    <a:lvl8pPr marL="2960352" algn="l" defTabSz="422907" rtl="0" eaLnBrk="1" latinLnBrk="0" hangingPunct="1">
      <a:defRPr sz="1700" kern="1200">
        <a:solidFill>
          <a:schemeClr val="tx1"/>
        </a:solidFill>
        <a:latin typeface="+mn-lt"/>
        <a:ea typeface="+mn-ea"/>
        <a:cs typeface="+mn-cs"/>
      </a:defRPr>
    </a:lvl8pPr>
    <a:lvl9pPr marL="3383258" algn="l" defTabSz="422907"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9">
          <p15:clr>
            <a:srgbClr val="A4A3A4"/>
          </p15:clr>
        </p15:guide>
        <p15:guide id="2" orient="horz" pos="2927">
          <p15:clr>
            <a:srgbClr val="A4A3A4"/>
          </p15:clr>
        </p15:guide>
        <p15:guide id="3" orient="horz" pos="843">
          <p15:clr>
            <a:srgbClr val="A4A3A4"/>
          </p15:clr>
        </p15:guide>
        <p15:guide id="4" pos="373">
          <p15:clr>
            <a:srgbClr val="A4A3A4"/>
          </p15:clr>
        </p15:guide>
        <p15:guide id="5" pos="540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dolyn Ellemor (DHHS)" initials="GE(" lastIdx="1" clrIdx="0">
    <p:extLst>
      <p:ext uri="{19B8F6BF-5375-455C-9EA6-DF929625EA0E}">
        <p15:presenceInfo xmlns:p15="http://schemas.microsoft.com/office/powerpoint/2012/main" userId="S-1-5-21-3009471437-2678356326-1117381816-140800" providerId="AD"/>
      </p:ext>
    </p:extLst>
  </p:cmAuthor>
  <p:cmAuthor id="2" name="Renay Bresnan (DHHS)" initials="RB(" lastIdx="1" clrIdx="1">
    <p:extLst>
      <p:ext uri="{19B8F6BF-5375-455C-9EA6-DF929625EA0E}">
        <p15:presenceInfo xmlns:p15="http://schemas.microsoft.com/office/powerpoint/2012/main" userId="S-1-5-21-3009471437-2678356326-1117381816-153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00B"/>
    <a:srgbClr val="F29E1D"/>
    <a:srgbClr val="FFFFFE"/>
    <a:srgbClr val="FDCD00"/>
    <a:srgbClr val="0D75BC"/>
    <a:srgbClr val="F6B97E"/>
    <a:srgbClr val="FFFFFF"/>
    <a:srgbClr val="6929A2"/>
    <a:srgbClr val="F88B00"/>
    <a:srgbClr val="22C2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3" autoAdjust="0"/>
    <p:restoredTop sz="52603" autoAdjust="0"/>
  </p:normalViewPr>
  <p:slideViewPr>
    <p:cSldViewPr snapToGrid="0" snapToObjects="1">
      <p:cViewPr varScale="1">
        <p:scale>
          <a:sx n="51" d="100"/>
          <a:sy n="51" d="100"/>
        </p:scale>
        <p:origin x="1842" y="60"/>
      </p:cViewPr>
      <p:guideLst>
        <p:guide orient="horz" pos="489"/>
        <p:guide orient="horz" pos="2927"/>
        <p:guide orient="horz" pos="843"/>
        <p:guide pos="373"/>
        <p:guide pos="5405"/>
      </p:guideLst>
    </p:cSldViewPr>
  </p:slideViewPr>
  <p:outlineViewPr>
    <p:cViewPr>
      <p:scale>
        <a:sx n="33" d="100"/>
        <a:sy n="33" d="100"/>
      </p:scale>
      <p:origin x="48" y="8970"/>
    </p:cViewPr>
  </p:outlineViewPr>
  <p:notesTextViewPr>
    <p:cViewPr>
      <p:scale>
        <a:sx n="100" d="100"/>
        <a:sy n="100" d="100"/>
      </p:scale>
      <p:origin x="0" y="0"/>
    </p:cViewPr>
  </p:notesTextViewPr>
  <p:sorterViewPr>
    <p:cViewPr>
      <p:scale>
        <a:sx n="140" d="100"/>
        <a:sy n="140" d="100"/>
      </p:scale>
      <p:origin x="0" y="-5779"/>
    </p:cViewPr>
  </p:sorterViewPr>
  <p:notesViewPr>
    <p:cSldViewPr snapToGrid="0" snapToObjects="1">
      <p:cViewPr>
        <p:scale>
          <a:sx n="34" d="100"/>
          <a:sy n="34" d="100"/>
        </p:scale>
        <p:origin x="2309" y="7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B71EACCF-5C8F-AB4C-AA91-6D473809763C}" type="datetime3">
              <a:rPr lang="en-AU" smtClean="0">
                <a:latin typeface="Open Sans Light"/>
              </a:rPr>
              <a:t>25 June, 2019</a:t>
            </a:fld>
            <a:endParaRPr lang="en-US" dirty="0">
              <a:latin typeface="Open Sans Light"/>
            </a:endParaRPr>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Open Sans Light"/>
              </a:defRPr>
            </a:lvl1pPr>
          </a:lstStyle>
          <a:p>
            <a:fld id="{18B09E67-96B3-314E-B455-3A9A791EAE87}" type="datetime3">
              <a:rPr lang="en-AU" smtClean="0"/>
              <a:t>25 June, 2019</a:t>
            </a:fld>
            <a:endParaRPr lang="en-US"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Open Sans Light"/>
              </a:defRPr>
            </a:lvl1pPr>
          </a:lstStyle>
          <a:p>
            <a:r>
              <a:rPr lang="en-US"/>
              <a:t>Centre for Excellence in Child and Family Welfare ABN: 24 629 376 672 </a:t>
            </a:r>
            <a:endParaRPr lang="en-US"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p:notesStyle>
    <a:lvl1pPr marL="0" algn="l" defTabSz="177609" rtl="0" eaLnBrk="1" latinLnBrk="0" hangingPunct="1">
      <a:defRPr sz="500" kern="1200">
        <a:solidFill>
          <a:schemeClr val="tx1"/>
        </a:solidFill>
        <a:latin typeface="Open Sans Light"/>
        <a:ea typeface="+mn-ea"/>
        <a:cs typeface="+mn-cs"/>
      </a:defRPr>
    </a:lvl1pPr>
    <a:lvl2pPr marL="177609" algn="l" defTabSz="177609" rtl="0" eaLnBrk="1" latinLnBrk="0" hangingPunct="1">
      <a:defRPr sz="500" kern="1200">
        <a:solidFill>
          <a:schemeClr val="tx1"/>
        </a:solidFill>
        <a:latin typeface="Open Sans Light"/>
        <a:ea typeface="+mn-ea"/>
        <a:cs typeface="+mn-cs"/>
      </a:defRPr>
    </a:lvl2pPr>
    <a:lvl3pPr marL="355219" algn="l" defTabSz="177609" rtl="0" eaLnBrk="1" latinLnBrk="0" hangingPunct="1">
      <a:defRPr sz="500" kern="1200">
        <a:solidFill>
          <a:schemeClr val="tx1"/>
        </a:solidFill>
        <a:latin typeface="Open Sans Light"/>
        <a:ea typeface="+mn-ea"/>
        <a:cs typeface="+mn-cs"/>
      </a:defRPr>
    </a:lvl3pPr>
    <a:lvl4pPr marL="532830" algn="l" defTabSz="177609" rtl="0" eaLnBrk="1" latinLnBrk="0" hangingPunct="1">
      <a:defRPr sz="500" kern="1200">
        <a:solidFill>
          <a:schemeClr val="tx1"/>
        </a:solidFill>
        <a:latin typeface="Open Sans Light"/>
        <a:ea typeface="+mn-ea"/>
        <a:cs typeface="+mn-cs"/>
      </a:defRPr>
    </a:lvl4pPr>
    <a:lvl5pPr marL="710441" algn="l" defTabSz="177609" rtl="0" eaLnBrk="1" latinLnBrk="0" hangingPunct="1">
      <a:defRPr sz="500" kern="1200">
        <a:solidFill>
          <a:schemeClr val="tx1"/>
        </a:solidFill>
        <a:latin typeface="Open Sans Light"/>
        <a:ea typeface="+mn-ea"/>
        <a:cs typeface="+mn-cs"/>
      </a:defRPr>
    </a:lvl5pPr>
    <a:lvl6pPr marL="888050" algn="l" defTabSz="177609" rtl="0" eaLnBrk="1" latinLnBrk="0" hangingPunct="1">
      <a:defRPr sz="500" kern="1200">
        <a:solidFill>
          <a:schemeClr val="tx1"/>
        </a:solidFill>
        <a:latin typeface="+mn-lt"/>
        <a:ea typeface="+mn-ea"/>
        <a:cs typeface="+mn-cs"/>
      </a:defRPr>
    </a:lvl6pPr>
    <a:lvl7pPr marL="1065660" algn="l" defTabSz="177609" rtl="0" eaLnBrk="1" latinLnBrk="0" hangingPunct="1">
      <a:defRPr sz="500" kern="1200">
        <a:solidFill>
          <a:schemeClr val="tx1"/>
        </a:solidFill>
        <a:latin typeface="+mn-lt"/>
        <a:ea typeface="+mn-ea"/>
        <a:cs typeface="+mn-cs"/>
      </a:defRPr>
    </a:lvl7pPr>
    <a:lvl8pPr marL="1243270" algn="l" defTabSz="177609" rtl="0" eaLnBrk="1" latinLnBrk="0" hangingPunct="1">
      <a:defRPr sz="500" kern="1200">
        <a:solidFill>
          <a:schemeClr val="tx1"/>
        </a:solidFill>
        <a:latin typeface="+mn-lt"/>
        <a:ea typeface="+mn-ea"/>
        <a:cs typeface="+mn-cs"/>
      </a:defRPr>
    </a:lvl8pPr>
    <a:lvl9pPr marL="1420880" algn="l" defTabSz="177609"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rangedoor.vic.gov.au/what-is-the-orange-door#heading2"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services.dhhs.vic.gov.au/referral-and-support-teams" TargetMode="External"/><Relationship Id="rId4" Type="http://schemas.openxmlformats.org/officeDocument/2006/relationships/hyperlink" Target="https://askizzy.org.a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pmanual.vic.gov.a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pmanual.vic.gov.au/advice-and-protocols/specialist-resources/abuse-and-harm-legal-and-practice-defini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ervices.dhhs.vic.gov.au/child-protection-contact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pmanual.vic.gov.a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roviders.dhhs.vic.gov.au/mandatory-report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roviders.dhhs.vic.gov.au/mandatory-reporti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8.austlii.edu.au/cgi-bin/viewdoc/au/legis/vic/consol_act/cyafa2005252/s3.html#chil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legislation.vic.gov.au/" TargetMode="Externa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8.austlii.edu.au/cgi-bin/viewdoc/au/legis/vic/consol_act/cyafa2005252/s3.html#youth_justice_officer" TargetMode="External"/><Relationship Id="rId3" Type="http://schemas.openxmlformats.org/officeDocument/2006/relationships/hyperlink" Target="http://www8.austlii.edu.au/cgi-bin/viewdoc/au/legis/vic/consol_act/cyafa2005252/s3.html#secretary" TargetMode="External"/><Relationship Id="rId7" Type="http://schemas.openxmlformats.org/officeDocument/2006/relationships/hyperlink" Target="http://www8.austlii.edu.au/cgi-bin/viewdoc/au/legis/vic/consol_act/cyafa2005252/s482a.html#detainee"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www8.austlii.edu.au/cgi-bin/viewdoc/au/legis/vic/consol_act/cyafa2005252/s3.html#youth_justice_centre" TargetMode="External"/><Relationship Id="rId5" Type="http://schemas.openxmlformats.org/officeDocument/2006/relationships/hyperlink" Target="http://www8.austlii.edu.au/cgi-bin/viewdoc/au/legis/vic/consol_act/cyafa2005252/s3.html#youth_residential_centre" TargetMode="External"/><Relationship Id="rId10" Type="http://schemas.openxmlformats.org/officeDocument/2006/relationships/hyperlink" Target="https://providers.dhhs.vic.gov.au/mandatory-reporting" TargetMode="External"/><Relationship Id="rId4" Type="http://schemas.openxmlformats.org/officeDocument/2006/relationships/hyperlink" Target="http://www8.austlii.edu.au/cgi-bin/viewdoc/au/legis/vic/consol_act/cyafa2005252/s3.html#remand_centre" TargetMode="External"/><Relationship Id="rId9" Type="http://schemas.openxmlformats.org/officeDocument/2006/relationships/hyperlink" Target="http://www8.austlii.edu.au/cgi-bin/viewdoc/au/legis/vic/consol_act/cyafa2005252/s3.html#youth_parole_officer"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8.austlii.edu.au/cgi-bin/viewdoc/au/legis/vic/consol_act/cyafa2005252/s3.html#post-secondary_qualification" TargetMode="External"/><Relationship Id="rId7" Type="http://schemas.openxmlformats.org/officeDocument/2006/relationships/hyperlink" Target="https://providers.dhhs.vic.gov.au/mandatory-reporting"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8.austlii.edu.au/cgi-bin/viewdoc/au/legis/vic/consol_act/csa1996196/" TargetMode="External"/><Relationship Id="rId5" Type="http://schemas.openxmlformats.org/officeDocument/2006/relationships/hyperlink" Target="http://www8.austlii.edu.au/cgi-bin/viewdoc/au/legis/vic/consol_act/cyafa2005252/s3.html#child" TargetMode="External"/><Relationship Id="rId4" Type="http://schemas.openxmlformats.org/officeDocument/2006/relationships/hyperlink" Target="http://www8.austlii.edu.au/cgi-bin/viewdoc/au/legis/vic/consol_act/cyafa2005252/s3.html#care"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roviders.dhhs.vic.gov.au/mandatory-reportin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providers.dhhs.vic.gov.au/mandatory-report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justice.vic.gov.au/safer-communities/protecting-children-and-families/failure-to-protect-a-new-criminal-offence-to"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justice.vic.gov.au/safer-communities/protecting-children-and-families/failure-to-disclose-offenc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services.dhhs.vic.gov.au/referral-and-support-teams" TargetMode="External"/><Relationship Id="rId7" Type="http://schemas.openxmlformats.org/officeDocument/2006/relationships/hyperlink" Target="http://www.cpmanual.vic.gov.au/"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providers.dhhs.vic.gov.au/mandatory-reporting" TargetMode="External"/><Relationship Id="rId5" Type="http://schemas.openxmlformats.org/officeDocument/2006/relationships/hyperlink" Target="https://services.dhhs.vic.gov.au/reporting-child-abuse" TargetMode="External"/><Relationship Id="rId4" Type="http://schemas.openxmlformats.org/officeDocument/2006/relationships/hyperlink" Target="https://providers.dhhs.vic.gov.au/making-report-child-protection"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8.austlii.edu.au/cgi-bin/viewdoc/au/legis/vic/consol_act/cyafa2005252/s3.html#authorised_office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8.austlii.edu.au/cgi-bin/viewdoc/au/legis/vic/consol_act/cyafa2005252/s3.html#divis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hhs.vic.gov.au/sites/default/files/documents/201610/DHS_Victoria_Map_Areas-LGAs_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lnSpc>
                <a:spcPct val="150000"/>
              </a:lnSpc>
              <a:spcBef>
                <a:spcPts val="0"/>
              </a:spcBef>
              <a:spcAft>
                <a:spcPts val="0"/>
              </a:spcAft>
              <a:buFont typeface="Arial" panose="020B0604020202020204" pitchFamily="34" charset="0"/>
              <a:buNone/>
            </a:pPr>
            <a:r>
              <a:rPr lang="en-US" sz="1000" b="1" dirty="0">
                <a:latin typeface="+mn-lt"/>
              </a:rPr>
              <a:t>Welcome</a:t>
            </a:r>
            <a:r>
              <a:rPr lang="en-US" sz="1000" baseline="0" dirty="0">
                <a:latin typeface="+mn-lt"/>
              </a:rPr>
              <a:t> and thank the organisation for the invitation to present. </a:t>
            </a:r>
          </a:p>
          <a:p>
            <a:pPr marL="0" indent="0" eaLnBrk="1" hangingPunct="1">
              <a:lnSpc>
                <a:spcPct val="150000"/>
              </a:lnSpc>
              <a:spcBef>
                <a:spcPts val="0"/>
              </a:spcBef>
              <a:spcAft>
                <a:spcPts val="0"/>
              </a:spcAft>
              <a:buFont typeface="Arial" panose="020B0604020202020204" pitchFamily="34" charset="0"/>
              <a:buNone/>
            </a:pPr>
            <a:r>
              <a:rPr lang="en-US" altLang="en-US" sz="1000" b="1" baseline="0" dirty="0">
                <a:latin typeface="+mn-lt"/>
              </a:rPr>
              <a:t>Acknowledgement of Traditional Owners: </a:t>
            </a:r>
            <a:r>
              <a:rPr lang="en-US" altLang="en-US" sz="1000" dirty="0">
                <a:latin typeface="+mn-lt"/>
              </a:rPr>
              <a:t>“I acknowledge the Traditional Owners of the land on which we are meeting. I pay my respects to their Elders, past and present,</a:t>
            </a:r>
            <a:r>
              <a:rPr lang="en-US" altLang="en-US" sz="1000" baseline="0" dirty="0">
                <a:latin typeface="+mn-lt"/>
              </a:rPr>
              <a:t> </a:t>
            </a:r>
            <a:r>
              <a:rPr lang="en-US" altLang="en-US" sz="1000" dirty="0">
                <a:latin typeface="+mn-lt"/>
              </a:rPr>
              <a:t>and the Aboriginal Elders of other communities and any Aboriginal staff here today”.</a:t>
            </a:r>
          </a:p>
          <a:p>
            <a:pPr marL="0" marR="0" indent="0" algn="l" defTabSz="914400" rtl="0" eaLnBrk="1" fontAlgn="auto" latinLnBrk="0" hangingPunct="1">
              <a:lnSpc>
                <a:spcPct val="150000"/>
              </a:lnSpc>
              <a:spcBef>
                <a:spcPts val="0"/>
              </a:spcBef>
              <a:spcAft>
                <a:spcPts val="0"/>
              </a:spcAft>
              <a:buClrTx/>
              <a:buSzTx/>
              <a:buFontTx/>
              <a:buNone/>
              <a:tabLst/>
              <a:defRPr/>
            </a:pPr>
            <a:r>
              <a:rPr lang="en-US" sz="1000" b="1" dirty="0">
                <a:latin typeface="+mn-lt"/>
              </a:rPr>
              <a:t>Introduce</a:t>
            </a:r>
            <a:r>
              <a:rPr lang="en-US" sz="1000" dirty="0">
                <a:latin typeface="+mn-lt"/>
              </a:rPr>
              <a:t> </a:t>
            </a:r>
            <a:r>
              <a:rPr lang="en-US" sz="1000" b="1" dirty="0">
                <a:latin typeface="+mn-lt"/>
              </a:rPr>
              <a:t>self</a:t>
            </a:r>
          </a:p>
          <a:p>
            <a:pPr eaLnBrk="1" hangingPunct="1">
              <a:lnSpc>
                <a:spcPct val="150000"/>
              </a:lnSpc>
              <a:spcBef>
                <a:spcPts val="0"/>
              </a:spcBef>
              <a:spcAft>
                <a:spcPts val="0"/>
              </a:spcAft>
              <a:defRPr/>
            </a:pPr>
            <a:r>
              <a:rPr lang="en-AU" altLang="en-US" sz="1000" b="1" dirty="0">
                <a:solidFill>
                  <a:srgbClr val="000000"/>
                </a:solidFill>
                <a:latin typeface="+mn-lt"/>
                <a:ea typeface="Geneva"/>
                <a:cs typeface="Geneva"/>
              </a:rPr>
              <a:t>Presentation title meaning:</a:t>
            </a:r>
          </a:p>
          <a:p>
            <a:pPr eaLnBrk="1" hangingPunct="1">
              <a:lnSpc>
                <a:spcPct val="150000"/>
              </a:lnSpc>
              <a:spcBef>
                <a:spcPts val="0"/>
              </a:spcBef>
              <a:spcAft>
                <a:spcPts val="0"/>
              </a:spcAft>
              <a:defRPr/>
            </a:pPr>
            <a:r>
              <a:rPr lang="en-AU" altLang="en-US" sz="1000" b="0" dirty="0">
                <a:solidFill>
                  <a:srgbClr val="000000"/>
                </a:solidFill>
                <a:latin typeface="+mn-lt"/>
                <a:ea typeface="Geneva"/>
                <a:cs typeface="Geneva"/>
              </a:rPr>
              <a:t>Explain that the title of the presentation refers to the need for all adults to listen to the voice of the child. Children should be seen, heard and believed when they present concerns. We should act to promote their wellbeing and protect their safety. </a:t>
            </a:r>
          </a:p>
          <a:p>
            <a:pPr eaLnBrk="1" hangingPunct="1">
              <a:lnSpc>
                <a:spcPct val="150000"/>
              </a:lnSpc>
              <a:spcBef>
                <a:spcPts val="0"/>
              </a:spcBef>
              <a:spcAft>
                <a:spcPts val="0"/>
              </a:spcAft>
              <a:defRPr/>
            </a:pPr>
            <a:r>
              <a:rPr lang="en-AU" altLang="en-US" sz="1000" b="1" kern="1200" dirty="0">
                <a:solidFill>
                  <a:srgbClr val="000000"/>
                </a:solidFill>
                <a:latin typeface="+mn-lt"/>
                <a:ea typeface="Geneva"/>
                <a:cs typeface="Geneva"/>
              </a:rPr>
              <a:t>Self care:</a:t>
            </a:r>
          </a:p>
          <a:p>
            <a:pPr eaLnBrk="1" hangingPunct="1">
              <a:lnSpc>
                <a:spcPct val="150000"/>
              </a:lnSpc>
              <a:spcBef>
                <a:spcPts val="0"/>
              </a:spcBef>
              <a:spcAft>
                <a:spcPts val="0"/>
              </a:spcAft>
              <a:defRPr/>
            </a:pPr>
            <a:r>
              <a:rPr lang="en-AU" altLang="en-US" sz="1000" b="0" kern="1200" dirty="0">
                <a:solidFill>
                  <a:srgbClr val="000000"/>
                </a:solidFill>
                <a:latin typeface="+mn-lt"/>
                <a:ea typeface="Geneva"/>
                <a:cs typeface="Geneva"/>
              </a:rPr>
              <a:t>Where appropriate and relevant, provide information on the venue facilities such as toilets etc </a:t>
            </a:r>
          </a:p>
          <a:p>
            <a:pPr eaLnBrk="1" hangingPunct="1">
              <a:lnSpc>
                <a:spcPct val="150000"/>
              </a:lnSpc>
              <a:spcBef>
                <a:spcPts val="0"/>
              </a:spcBef>
              <a:spcAft>
                <a:spcPts val="0"/>
              </a:spcAft>
              <a:defRPr/>
            </a:pPr>
            <a:r>
              <a:rPr lang="en-AU" altLang="en-US" sz="1000" b="0" kern="1200" dirty="0">
                <a:solidFill>
                  <a:srgbClr val="000000"/>
                </a:solidFill>
                <a:latin typeface="+mn-lt"/>
                <a:ea typeface="Geneva"/>
                <a:cs typeface="Geneva"/>
              </a:rPr>
              <a:t>Explain to participants that the presentation covers information that may be sensitive and may trigger reactions and emotions in participants. Provide participants with permission to leave the room if they need to during the presentation and or to talk to their managers or access EAP following the presentation.</a:t>
            </a:r>
          </a:p>
          <a:p>
            <a:pPr eaLnBrk="1" hangingPunct="1">
              <a:spcBef>
                <a:spcPct val="0"/>
              </a:spcBef>
            </a:pPr>
            <a:endParaRPr lang="en-US" altLang="en-US" sz="1000" b="1">
              <a:solidFill>
                <a:srgbClr val="FF0000"/>
              </a:solidFill>
              <a:latin typeface="+mn-lt"/>
            </a:endParaRPr>
          </a:p>
          <a:p>
            <a:pPr eaLnBrk="1" hangingPunct="1">
              <a:spcBef>
                <a:spcPct val="0"/>
              </a:spcBef>
            </a:pPr>
            <a:r>
              <a:rPr lang="en-US" altLang="en-US" sz="1000" b="1">
                <a:solidFill>
                  <a:srgbClr val="FF0000"/>
                </a:solidFill>
                <a:latin typeface="+mn-lt"/>
              </a:rPr>
              <a:t>Note </a:t>
            </a:r>
            <a:r>
              <a:rPr lang="en-US" altLang="en-US" sz="1000" b="1" dirty="0">
                <a:solidFill>
                  <a:srgbClr val="FF0000"/>
                </a:solidFill>
                <a:latin typeface="+mn-lt"/>
              </a:rPr>
              <a:t>for presenter: This presentation has been designed to enable the presenter to adjust the slides according to the audience and purpose. As such please review the presentation and delete/adjust slides to accommodate the audience and purpose. The facilitators guide Appendix 1 will assist you with determining the content of the PowerPoint presentation according to the time allocated, purpose of the session and audience.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6F425F9-2F28-453B-A338-E3D99C685D4F}"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latin typeface="+mj-lt"/>
                <a:ea typeface="+mn-ea"/>
                <a:cs typeface="+mn-cs"/>
              </a:rPr>
              <a:t>Across Victoria there are 24 access points for Child FIRST and The Orange Door.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latin typeface="+mj-lt"/>
                <a:ea typeface="+mn-ea"/>
                <a:cs typeface="+mn-cs"/>
              </a:rPr>
              <a:t>E</a:t>
            </a:r>
            <a:r>
              <a:rPr lang="en-AU" sz="1000" dirty="0">
                <a:latin typeface="+mj-lt"/>
              </a:rPr>
              <a:t>xplain that Child FIRST is progressively transitioning to The Orange Door across divisions/areas. </a:t>
            </a: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3463458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1" dirty="0">
                <a:latin typeface="+mn-lt"/>
              </a:rPr>
              <a:t>Child FIRST </a:t>
            </a:r>
            <a:r>
              <a:rPr lang="en-AU" sz="1000" dirty="0">
                <a:latin typeface="+mn-lt"/>
              </a:rPr>
              <a:t>is a central referral point to a range of community-based family services and other supports within each of the Child FIRST catchment areas (</a:t>
            </a:r>
            <a:r>
              <a:rPr lang="en-AU" sz="1000" kern="1200" dirty="0">
                <a:solidFill>
                  <a:schemeClr val="tx1"/>
                </a:solidFill>
                <a:latin typeface="+mn-lt"/>
                <a:ea typeface="+mn-ea"/>
                <a:cs typeface="+mn-cs"/>
              </a:rPr>
              <a:t>Child FIRST is progressively transitioning to The Orange Door across divisions/areas)</a:t>
            </a:r>
            <a:r>
              <a:rPr lang="en-AU" sz="1000" kern="1200" dirty="0">
                <a:solidFill>
                  <a:schemeClr val="tx1"/>
                </a:solidFill>
                <a:effectLst/>
                <a:latin typeface="+mn-lt"/>
                <a:ea typeface="+mn-ea"/>
                <a:cs typeface="+mn-cs"/>
              </a:rPr>
              <a:t>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effectLst/>
                <a:latin typeface="+mn-lt"/>
                <a:ea typeface="+mn-ea"/>
                <a:cs typeface="+mn-cs"/>
              </a:rPr>
              <a:t>The CYFA section 27 enables a confidential report or referral to be made about a child if there is a significant concerns for the wellbeing of the child. It also allows for a report to be made about a significant concern about the wellbeing of a child after their birth  (that is, an unborn report).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1" kern="1200" dirty="0">
                <a:solidFill>
                  <a:schemeClr val="accent6"/>
                </a:solidFill>
                <a:effectLst/>
                <a:latin typeface="+mn-lt"/>
                <a:ea typeface="+mn-ea"/>
                <a:cs typeface="+mn-cs"/>
              </a:rPr>
              <a:t>The Orange Door </a:t>
            </a:r>
            <a:r>
              <a:rPr lang="en-AU" sz="1000" kern="1200" dirty="0">
                <a:solidFill>
                  <a:schemeClr val="tx1"/>
                </a:solidFill>
                <a:effectLst/>
                <a:latin typeface="+mn-lt"/>
                <a:ea typeface="+mn-ea"/>
                <a:cs typeface="+mn-cs"/>
              </a:rPr>
              <a:t>is the new access point for families who need assistance with the care and wellbeing of children, including those experiencing family violence, to contact the services they need to be safe and supported.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effectLst/>
                <a:latin typeface="+mn-lt"/>
                <a:ea typeface="+mn-ea"/>
                <a:cs typeface="+mn-cs"/>
              </a:rPr>
              <a:t>Note that both Child FIRST and The Orange Door have experienced co-located community based child protection practitioners who </a:t>
            </a:r>
            <a:r>
              <a:rPr lang="en-AU" sz="1000" dirty="0">
                <a:effectLst/>
                <a:latin typeface="+mn-lt"/>
              </a:rPr>
              <a:t>supports earlier and more effective intervention to vulnerable children, young people and their families, that is, they provide advice on whether a child protection report is necessary or whether ongoing work by the service is more appropriate. </a:t>
            </a:r>
            <a:endParaRPr lang="en-AU" sz="1000" kern="1200" dirty="0">
              <a:solidFill>
                <a:schemeClr val="tx1"/>
              </a:solidFill>
              <a:effectLst/>
              <a:latin typeface="+mn-lt"/>
              <a:ea typeface="+mn-ea"/>
              <a:cs typeface="+mn-cs"/>
            </a:endParaRP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effectLst/>
                <a:latin typeface="+mn-lt"/>
                <a:ea typeface="+mn-ea"/>
                <a:cs typeface="+mn-cs"/>
              </a:rPr>
              <a:t>What services does The Orange Door provide:</a:t>
            </a:r>
            <a:endParaRPr lang="en-AU" sz="1000" b="1" u="none" dirty="0">
              <a:effectLst/>
              <a:latin typeface="+mn-lt"/>
              <a:hlinkClick r:id="rId3"/>
            </a:endParaRPr>
          </a:p>
          <a:p>
            <a:pPr marL="349059" lvl="1" indent="-171450">
              <a:buFont typeface="Courier New" panose="02070309020205020404" pitchFamily="49" charset="0"/>
              <a:buChar char="o"/>
            </a:pPr>
            <a:r>
              <a:rPr lang="en-AU" sz="1000" dirty="0">
                <a:effectLst/>
                <a:latin typeface="+mn-lt"/>
              </a:rPr>
              <a:t>Children and families can access a range of family violence and family services through The Orange Door – in person or over the phone. The Orange Door brings together workers from: </a:t>
            </a:r>
          </a:p>
          <a:p>
            <a:pPr marL="526669" lvl="2" indent="-171450">
              <a:buFont typeface="Wingdings" panose="05000000000000000000" pitchFamily="2" charset="2"/>
              <a:buChar char="ü"/>
            </a:pPr>
            <a:r>
              <a:rPr lang="en-AU" sz="1000" dirty="0">
                <a:effectLst/>
                <a:latin typeface="+mn-lt"/>
              </a:rPr>
              <a:t>specialist family violence services</a:t>
            </a:r>
          </a:p>
          <a:p>
            <a:pPr marL="526669" lvl="2" indent="-171450">
              <a:buFont typeface="Wingdings" panose="05000000000000000000" pitchFamily="2" charset="2"/>
              <a:buChar char="ü"/>
            </a:pPr>
            <a:r>
              <a:rPr lang="en-AU" sz="1000" dirty="0">
                <a:effectLst/>
                <a:latin typeface="+mn-lt"/>
              </a:rPr>
              <a:t>family services</a:t>
            </a:r>
          </a:p>
          <a:p>
            <a:pPr marL="526669" lvl="2" indent="-171450">
              <a:buFont typeface="Wingdings" panose="05000000000000000000" pitchFamily="2" charset="2"/>
              <a:buChar char="ü"/>
            </a:pPr>
            <a:r>
              <a:rPr lang="en-AU" sz="1000" dirty="0">
                <a:effectLst/>
                <a:latin typeface="+mn-lt"/>
              </a:rPr>
              <a:t>Aboriginal services</a:t>
            </a:r>
          </a:p>
          <a:p>
            <a:pPr marL="526669" lvl="2" indent="-171450">
              <a:buFont typeface="Wingdings" panose="05000000000000000000" pitchFamily="2" charset="2"/>
              <a:buChar char="ü"/>
            </a:pPr>
            <a:r>
              <a:rPr lang="en-AU" sz="1000" dirty="0">
                <a:effectLst/>
                <a:latin typeface="+mn-lt"/>
              </a:rPr>
              <a:t>services for men who use violence </a:t>
            </a:r>
          </a:p>
          <a:p>
            <a:pPr marL="349059" lvl="1" indent="-171450">
              <a:buFont typeface="Courier New" panose="02070309020205020404" pitchFamily="49" charset="0"/>
              <a:buChar char="o"/>
            </a:pPr>
            <a:r>
              <a:rPr lang="en-AU" sz="1000" dirty="0">
                <a:effectLst/>
                <a:latin typeface="+mn-lt"/>
              </a:rPr>
              <a:t>Workers at The Orange Door work with people who use violence as well as people experiencing violence. Safety is the priority and workers will decide with families whether it is best to work with the person using violence: </a:t>
            </a:r>
          </a:p>
          <a:p>
            <a:pPr marL="526669" lvl="2" indent="-171450">
              <a:buFont typeface="Wingdings" panose="05000000000000000000" pitchFamily="2" charset="2"/>
              <a:buChar char="Ø"/>
            </a:pPr>
            <a:r>
              <a:rPr lang="en-AU" sz="1000" dirty="0">
                <a:effectLst/>
                <a:latin typeface="+mn-lt"/>
              </a:rPr>
              <a:t>over the phone </a:t>
            </a:r>
          </a:p>
          <a:p>
            <a:pPr marL="526669" lvl="2" indent="-171450">
              <a:buFont typeface="Wingdings" panose="05000000000000000000" pitchFamily="2" charset="2"/>
              <a:buChar char="Ø"/>
            </a:pPr>
            <a:r>
              <a:rPr lang="en-AU" sz="1000" dirty="0">
                <a:effectLst/>
                <a:latin typeface="+mn-lt"/>
              </a:rPr>
              <a:t>in another location family member using violence </a:t>
            </a:r>
          </a:p>
          <a:p>
            <a:pPr marL="349059" lvl="1" indent="-171450">
              <a:buFont typeface="Courier New" panose="02070309020205020404" pitchFamily="49" charset="0"/>
              <a:buChar char="o"/>
            </a:pPr>
            <a:r>
              <a:rPr lang="en-AU" sz="1000" dirty="0">
                <a:effectLst/>
                <a:latin typeface="+mn-lt"/>
              </a:rPr>
              <a:t>Workers at The Orange Door are trained and experienced in responding to family violence and supporting children, young people, parents and families who need extra support with their care and wellbeing.</a:t>
            </a:r>
          </a:p>
          <a:p>
            <a:pPr marL="349059" lvl="1" indent="-171450">
              <a:buFont typeface="Courier New" panose="02070309020205020404" pitchFamily="49" charset="0"/>
              <a:buChar char="o"/>
            </a:pPr>
            <a:r>
              <a:rPr lang="en-AU" sz="1000" dirty="0">
                <a:effectLst/>
                <a:latin typeface="+mn-lt"/>
              </a:rPr>
              <a:t>Workers at The Orange Door understand that every situation is different and that people who need their services may also be dealing with other issues, such as:</a:t>
            </a:r>
          </a:p>
          <a:p>
            <a:pPr marL="526669" lvl="2" indent="-171450">
              <a:buFont typeface="Wingdings" panose="05000000000000000000" pitchFamily="2" charset="2"/>
              <a:buChar char="ü"/>
            </a:pPr>
            <a:r>
              <a:rPr lang="en-AU" sz="1000" dirty="0">
                <a:effectLst/>
                <a:latin typeface="+mn-lt"/>
              </a:rPr>
              <a:t>financial</a:t>
            </a:r>
          </a:p>
          <a:p>
            <a:pPr marL="526669" lvl="2" indent="-171450">
              <a:buFont typeface="Wingdings" panose="05000000000000000000" pitchFamily="2" charset="2"/>
              <a:buChar char="ü"/>
            </a:pPr>
            <a:r>
              <a:rPr lang="en-AU" sz="1000" dirty="0">
                <a:effectLst/>
                <a:latin typeface="+mn-lt"/>
              </a:rPr>
              <a:t>legal</a:t>
            </a:r>
          </a:p>
          <a:p>
            <a:pPr marL="526669" lvl="2" indent="-171450">
              <a:buFont typeface="Wingdings" panose="05000000000000000000" pitchFamily="2" charset="2"/>
              <a:buChar char="ü"/>
            </a:pPr>
            <a:r>
              <a:rPr lang="en-AU" sz="1000" dirty="0">
                <a:effectLst/>
                <a:latin typeface="+mn-lt"/>
              </a:rPr>
              <a:t>health</a:t>
            </a:r>
          </a:p>
          <a:p>
            <a:pPr marL="526669" lvl="2" indent="-171450">
              <a:buFont typeface="Wingdings" panose="05000000000000000000" pitchFamily="2" charset="2"/>
              <a:buChar char="ü"/>
            </a:pPr>
            <a:r>
              <a:rPr lang="en-AU" sz="1000" dirty="0">
                <a:effectLst/>
                <a:latin typeface="+mn-lt"/>
              </a:rPr>
              <a:t>substance misuse</a:t>
            </a:r>
          </a:p>
          <a:p>
            <a:pPr marL="526669" lvl="2" indent="-171450">
              <a:buFont typeface="Wingdings" panose="05000000000000000000" pitchFamily="2" charset="2"/>
              <a:buChar char="ü"/>
            </a:pPr>
            <a:r>
              <a:rPr lang="en-AU" sz="1000" dirty="0">
                <a:effectLst/>
                <a:latin typeface="+mn-lt"/>
              </a:rPr>
              <a:t>housing</a:t>
            </a:r>
          </a:p>
          <a:p>
            <a:pPr marL="526669" lvl="2" indent="-171450">
              <a:buFont typeface="Wingdings" panose="05000000000000000000" pitchFamily="2" charset="2"/>
              <a:buChar char="ü"/>
            </a:pPr>
            <a:r>
              <a:rPr lang="en-AU" sz="1000" dirty="0">
                <a:effectLst/>
                <a:latin typeface="+mn-lt"/>
              </a:rPr>
              <a:t>employment </a:t>
            </a:r>
          </a:p>
          <a:p>
            <a:pPr marL="526669" lvl="2" indent="-171450">
              <a:buFont typeface="Wingdings" panose="05000000000000000000" pitchFamily="2" charset="2"/>
              <a:buChar char="ü"/>
            </a:pPr>
            <a:r>
              <a:rPr lang="en-AU" sz="1000" dirty="0">
                <a:effectLst/>
                <a:latin typeface="+mn-lt"/>
              </a:rPr>
              <a:t>education</a:t>
            </a:r>
          </a:p>
          <a:p>
            <a:pPr marL="349059" lvl="1" indent="-171450">
              <a:buFont typeface="Courier New" panose="02070309020205020404" pitchFamily="49" charset="0"/>
              <a:buChar char="o"/>
            </a:pPr>
            <a:r>
              <a:rPr lang="en-AU" sz="1000" dirty="0">
                <a:effectLst/>
                <a:latin typeface="+mn-lt"/>
              </a:rPr>
              <a:t>The Orange Door can connect you with </a:t>
            </a:r>
            <a:r>
              <a:rPr lang="en-AU" sz="1000" dirty="0">
                <a:effectLst/>
                <a:latin typeface="+mn-lt"/>
                <a:hlinkClick r:id="rId4"/>
              </a:rPr>
              <a:t>services</a:t>
            </a:r>
            <a:r>
              <a:rPr lang="en-AU" sz="1000" dirty="0">
                <a:effectLst/>
                <a:latin typeface="+mn-lt"/>
              </a:rPr>
              <a:t> that can help and support you with these issues too.</a:t>
            </a:r>
            <a:endParaRPr lang="en-AU" sz="1000" kern="1200" dirty="0">
              <a:solidFill>
                <a:schemeClr val="tx1"/>
              </a:solidFill>
              <a:effectLst/>
              <a:latin typeface="+mn-lt"/>
              <a:ea typeface="+mn-ea"/>
              <a:cs typeface="+mn-cs"/>
            </a:endParaRPr>
          </a:p>
          <a:p>
            <a:pPr marL="0" indent="0">
              <a:buFont typeface="Arial" panose="020B0604020202020204" pitchFamily="34" charset="0"/>
              <a:buNone/>
            </a:pPr>
            <a:r>
              <a:rPr lang="en-AU" sz="1000" b="1" kern="1200" dirty="0">
                <a:solidFill>
                  <a:schemeClr val="tx1"/>
                </a:solidFill>
                <a:effectLst/>
                <a:latin typeface="+mn-lt"/>
                <a:ea typeface="+mn-ea"/>
                <a:cs typeface="+mn-cs"/>
              </a:rPr>
              <a:t>Referrals:</a:t>
            </a:r>
          </a:p>
          <a:p>
            <a:pPr marL="171450" indent="-171450">
              <a:buFont typeface="Arial" panose="020B0604020202020204" pitchFamily="34" charset="0"/>
              <a:buChar char="•"/>
            </a:pPr>
            <a:r>
              <a:rPr lang="en-AU" sz="1000" kern="1200" dirty="0">
                <a:solidFill>
                  <a:schemeClr val="tx1"/>
                </a:solidFill>
                <a:effectLst/>
                <a:latin typeface="+mn-lt"/>
                <a:ea typeface="+mn-ea"/>
                <a:cs typeface="+mn-cs"/>
              </a:rPr>
              <a:t>Referring to Child FIRST or The Orange Door would be appropriate where families:</a:t>
            </a:r>
          </a:p>
          <a:p>
            <a:pPr marL="349059" lvl="1" indent="-171450">
              <a:buFont typeface="Courier New" panose="02070309020205020404" pitchFamily="49" charset="0"/>
              <a:buChar char="o"/>
            </a:pPr>
            <a:r>
              <a:rPr lang="en-AU" sz="1000" kern="1200" dirty="0">
                <a:solidFill>
                  <a:schemeClr val="tx1"/>
                </a:solidFill>
                <a:effectLst/>
                <a:latin typeface="+mn-lt"/>
                <a:ea typeface="+mn-ea"/>
                <a:cs typeface="+mn-cs"/>
              </a:rPr>
              <a:t>are experiencing significant parenting problems that may be affecting the child's development</a:t>
            </a:r>
          </a:p>
          <a:p>
            <a:pPr marL="349059" lvl="1" indent="-171450">
              <a:buFont typeface="Courier New" panose="02070309020205020404" pitchFamily="49" charset="0"/>
              <a:buChar char="o"/>
            </a:pPr>
            <a:r>
              <a:rPr lang="en-AU" sz="1000" kern="1200" dirty="0">
                <a:solidFill>
                  <a:schemeClr val="tx1"/>
                </a:solidFill>
                <a:effectLst/>
                <a:latin typeface="+mn-lt"/>
                <a:ea typeface="+mn-ea"/>
                <a:cs typeface="+mn-cs"/>
              </a:rPr>
              <a:t>are experiencing family conflict, including family breakdown</a:t>
            </a:r>
          </a:p>
          <a:p>
            <a:pPr marL="349059" lvl="1" indent="-171450">
              <a:buFont typeface="Courier New" panose="02070309020205020404" pitchFamily="49" charset="0"/>
              <a:buChar char="o"/>
            </a:pPr>
            <a:r>
              <a:rPr lang="en-AU" sz="1000" kern="1200" dirty="0">
                <a:solidFill>
                  <a:schemeClr val="tx1"/>
                </a:solidFill>
                <a:effectLst/>
                <a:latin typeface="+mn-lt"/>
                <a:ea typeface="+mn-ea"/>
                <a:cs typeface="+mn-cs"/>
              </a:rPr>
              <a:t>are under pressure due to a family member's physical or mental illness, substance abuse, disability or bereavement</a:t>
            </a:r>
          </a:p>
          <a:p>
            <a:pPr marL="349059" lvl="1" indent="-171450">
              <a:buFont typeface="Courier New" panose="02070309020205020404" pitchFamily="49" charset="0"/>
              <a:buChar char="o"/>
            </a:pPr>
            <a:r>
              <a:rPr lang="en-AU" sz="1000" kern="1200" dirty="0">
                <a:solidFill>
                  <a:schemeClr val="tx1"/>
                </a:solidFill>
                <a:effectLst/>
                <a:latin typeface="+mn-lt"/>
                <a:ea typeface="+mn-ea"/>
                <a:cs typeface="+mn-cs"/>
              </a:rPr>
              <a:t>are young, isolated or unsupported </a:t>
            </a:r>
          </a:p>
          <a:p>
            <a:pPr marL="349059" lvl="1" indent="-171450">
              <a:buFont typeface="Courier New" panose="02070309020205020404" pitchFamily="49" charset="0"/>
              <a:buChar char="o"/>
            </a:pPr>
            <a:r>
              <a:rPr lang="en-AU" sz="1000" kern="1200" dirty="0">
                <a:solidFill>
                  <a:schemeClr val="tx1"/>
                </a:solidFill>
                <a:effectLst/>
                <a:latin typeface="+mn-lt"/>
                <a:ea typeface="+mn-ea"/>
                <a:cs typeface="+mn-cs"/>
              </a:rPr>
              <a:t>are experiencing significant social or economic disadvantage that may adversely impact on a child's care or development.</a:t>
            </a:r>
          </a:p>
          <a:p>
            <a:pPr marL="0" marR="0" lvl="0" indent="0" algn="l" defTabSz="177609" rtl="0" eaLnBrk="1" fontAlgn="auto" latinLnBrk="0" hangingPunct="1">
              <a:lnSpc>
                <a:spcPct val="100000"/>
              </a:lnSpc>
              <a:spcBef>
                <a:spcPts val="0"/>
              </a:spcBef>
              <a:spcAft>
                <a:spcPts val="0"/>
              </a:spcAft>
              <a:buClrTx/>
              <a:buSzTx/>
              <a:buFontTx/>
              <a:buNone/>
              <a:tabLst/>
              <a:defRPr/>
            </a:pPr>
            <a:r>
              <a:rPr lang="en-AU" sz="1000" b="1" i="0" u="none" strike="noStrike" kern="1200" baseline="0" dirty="0">
                <a:solidFill>
                  <a:schemeClr val="tx1"/>
                </a:solidFill>
                <a:latin typeface="+mn-lt"/>
                <a:ea typeface="+mn-ea"/>
                <a:cs typeface="+mn-cs"/>
              </a:rPr>
              <a:t>The DHHS website link </a:t>
            </a:r>
            <a:r>
              <a:rPr lang="en-AU" sz="1000" b="1" dirty="0">
                <a:latin typeface="+mn-lt"/>
                <a:hlinkClick r:id="rId5"/>
              </a:rPr>
              <a:t>www.services.dhhs.vic.gov.au/referral-and-support-teams</a:t>
            </a:r>
            <a:r>
              <a:rPr lang="en-AU" sz="1000" b="1" dirty="0">
                <a:latin typeface="+mn-lt"/>
              </a:rPr>
              <a:t> provides the contact details of the Child FIRST/The Orange Door services. </a:t>
            </a:r>
          </a:p>
          <a:p>
            <a:endParaRPr lang="en-AU" sz="1100" b="0" i="0" u="none" strike="noStrike" kern="1200" baseline="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32388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latin typeface="+mn-lt"/>
              </a:rPr>
              <a:t>Child FIRST/The Orange Door is an appropriate referral point where the factors outlined exist and you have significant concerns for the wellbeing of a child</a:t>
            </a:r>
            <a:r>
              <a:rPr lang="en-AU" sz="1000" kern="1200" dirty="0">
                <a:solidFill>
                  <a:schemeClr val="tx1"/>
                </a:solidFill>
                <a:effectLst/>
                <a:latin typeface="+mn-lt"/>
                <a:ea typeface="+mn-ea"/>
                <a:cs typeface="+mn-cs"/>
              </a:rPr>
              <a:t>, but do not believe they are at risk of significant harm, and where the immediate safety of the child will not be compromised.</a:t>
            </a:r>
          </a:p>
          <a:p>
            <a:pPr marL="171450" indent="-171450">
              <a:buFont typeface="Arial" panose="020B0604020202020204" pitchFamily="34" charset="0"/>
              <a:buChar char="•"/>
            </a:pPr>
            <a:r>
              <a:rPr lang="en-AU" sz="1000" dirty="0">
                <a:latin typeface="+mn-lt"/>
              </a:rPr>
              <a:t>Factors which affect a child's safety, wellbeing or development:</a:t>
            </a:r>
          </a:p>
          <a:p>
            <a:pPr marL="463359" lvl="1" indent="-285750">
              <a:spcBef>
                <a:spcPts val="600"/>
              </a:spcBef>
              <a:buFont typeface="Courier New" panose="02070309020205020404" pitchFamily="49" charset="0"/>
              <a:buChar char="o"/>
            </a:pPr>
            <a:r>
              <a:rPr lang="en-AU" sz="1000" dirty="0">
                <a:latin typeface="+mn-lt"/>
              </a:rPr>
              <a:t>parenting problems that affect a child’s development</a:t>
            </a:r>
          </a:p>
          <a:p>
            <a:pPr marL="463359" lvl="1" indent="-285750">
              <a:buFont typeface="Courier New" panose="02070309020205020404" pitchFamily="49" charset="0"/>
              <a:buChar char="o"/>
            </a:pPr>
            <a:r>
              <a:rPr lang="en-AU" sz="1000" dirty="0">
                <a:latin typeface="+mn-lt"/>
              </a:rPr>
              <a:t>family conflict, including family breakdown</a:t>
            </a:r>
          </a:p>
          <a:p>
            <a:pPr marL="463359" lvl="1" indent="-285750">
              <a:buFont typeface="Courier New" panose="02070309020205020404" pitchFamily="49" charset="0"/>
              <a:buChar char="o"/>
            </a:pPr>
            <a:r>
              <a:rPr lang="en-AU" sz="1000" dirty="0">
                <a:latin typeface="+mn-lt"/>
              </a:rPr>
              <a:t>under pressure due to a family member's physical or mental illness, substance abuse, disability or bereavement</a:t>
            </a:r>
          </a:p>
          <a:p>
            <a:pPr marL="463359" lvl="1" indent="-285750">
              <a:buFont typeface="Courier New" panose="02070309020205020404" pitchFamily="49" charset="0"/>
              <a:buChar char="o"/>
            </a:pPr>
            <a:r>
              <a:rPr lang="en-AU" sz="1000" dirty="0">
                <a:latin typeface="+mn-lt"/>
              </a:rPr>
              <a:t>parents who are young, isolated or unsupported </a:t>
            </a:r>
          </a:p>
          <a:p>
            <a:pPr marL="463359" lvl="1" indent="-285750">
              <a:buFont typeface="Courier New" panose="02070309020205020404" pitchFamily="49" charset="0"/>
              <a:buChar char="o"/>
            </a:pPr>
            <a:r>
              <a:rPr lang="en-AU" sz="1000" dirty="0">
                <a:latin typeface="+mn-lt"/>
              </a:rPr>
              <a:t>significant social or economic disadvantage that adversely impacts a child's care or development.</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latin typeface="+mn-lt"/>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3690452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123308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Font typeface="Arial" panose="020B0604020202020204" pitchFamily="34" charset="0"/>
              <a:buNone/>
            </a:pPr>
            <a:r>
              <a:rPr lang="en-AU" sz="1000" b="0" i="0" u="none" strike="noStrike" kern="1200" baseline="0" dirty="0">
                <a:solidFill>
                  <a:schemeClr val="tx1"/>
                </a:solidFill>
                <a:latin typeface="+mn-lt"/>
                <a:ea typeface="+mn-ea"/>
                <a:cs typeface="+mn-cs"/>
              </a:rPr>
              <a:t>Under the Children, Youth and Families Act 2005, child protection have a specific statutory role which includes:</a:t>
            </a:r>
          </a:p>
          <a:p>
            <a:pPr marL="171450" indent="-171450">
              <a:lnSpc>
                <a:spcPct val="100000"/>
              </a:lnSpc>
              <a:spcBef>
                <a:spcPts val="0"/>
              </a:spcBef>
              <a:spcAft>
                <a:spcPts val="0"/>
              </a:spcAft>
              <a:buFont typeface="Arial" panose="020B0604020202020204" pitchFamily="34" charset="0"/>
              <a:buChar char="•"/>
            </a:pPr>
            <a:r>
              <a:rPr lang="en-AU" sz="1000" b="0" i="0" u="none" strike="noStrike" kern="1200" baseline="0" dirty="0">
                <a:solidFill>
                  <a:schemeClr val="tx1"/>
                </a:solidFill>
                <a:latin typeface="+mn-lt"/>
                <a:ea typeface="+mn-ea"/>
                <a:cs typeface="+mn-cs"/>
              </a:rPr>
              <a:t>Providing advice and consultation to people who report concerns about children and young people</a:t>
            </a:r>
          </a:p>
          <a:p>
            <a:pPr marL="171450" indent="-171450">
              <a:lnSpc>
                <a:spcPct val="100000"/>
              </a:lnSpc>
              <a:spcBef>
                <a:spcPts val="0"/>
              </a:spcBef>
              <a:spcAft>
                <a:spcPts val="0"/>
              </a:spcAft>
              <a:buFont typeface="Arial" panose="020B0604020202020204" pitchFamily="34" charset="0"/>
              <a:buChar char="•"/>
            </a:pPr>
            <a:r>
              <a:rPr lang="en-AU" sz="1000" b="0" i="0" u="none" strike="noStrike" kern="1200" baseline="0" dirty="0">
                <a:solidFill>
                  <a:schemeClr val="tx1"/>
                </a:solidFill>
                <a:latin typeface="+mn-lt"/>
                <a:ea typeface="+mn-ea"/>
                <a:cs typeface="+mn-cs"/>
              </a:rPr>
              <a:t>Assessing children and families where it is believed a child is at risk of significant harm</a:t>
            </a:r>
          </a:p>
          <a:p>
            <a:pPr marL="171450" indent="-171450">
              <a:lnSpc>
                <a:spcPct val="100000"/>
              </a:lnSpc>
              <a:spcBef>
                <a:spcPts val="0"/>
              </a:spcBef>
              <a:spcAft>
                <a:spcPts val="0"/>
              </a:spcAft>
              <a:buFont typeface="Arial" panose="020B0604020202020204" pitchFamily="34" charset="0"/>
              <a:buChar char="•"/>
            </a:pPr>
            <a:r>
              <a:rPr lang="en-AU" sz="1000" b="0" i="0" u="none" strike="noStrike" kern="1200" baseline="0" dirty="0">
                <a:solidFill>
                  <a:schemeClr val="tx1"/>
                </a:solidFill>
                <a:latin typeface="+mn-lt"/>
                <a:ea typeface="+mn-ea"/>
                <a:cs typeface="+mn-cs"/>
              </a:rPr>
              <a:t>Making applications to, and attending, the Melbourne Children’s Court</a:t>
            </a:r>
          </a:p>
          <a:p>
            <a:pPr marL="171450" indent="-171450">
              <a:lnSpc>
                <a:spcPct val="100000"/>
              </a:lnSpc>
              <a:spcBef>
                <a:spcPts val="0"/>
              </a:spcBef>
              <a:spcAft>
                <a:spcPts val="0"/>
              </a:spcAft>
              <a:buFont typeface="Arial" panose="020B0604020202020204" pitchFamily="34" charset="0"/>
              <a:buChar char="•"/>
            </a:pPr>
            <a:r>
              <a:rPr lang="en-AU" sz="1000" b="0" i="0" u="none" strike="noStrike" kern="1200" baseline="0" dirty="0">
                <a:solidFill>
                  <a:schemeClr val="tx1"/>
                </a:solidFill>
                <a:latin typeface="+mn-lt"/>
                <a:ea typeface="+mn-ea"/>
                <a:cs typeface="+mn-cs"/>
              </a:rPr>
              <a:t>Engaging and working with children and families to promote safety, stability and development of the child, and to strengthen family capacity.</a:t>
            </a:r>
          </a:p>
          <a:p>
            <a:pPr marL="0" indent="0">
              <a:lnSpc>
                <a:spcPct val="100000"/>
              </a:lnSpc>
              <a:spcBef>
                <a:spcPts val="0"/>
              </a:spcBef>
              <a:spcAft>
                <a:spcPts val="0"/>
              </a:spcAft>
              <a:buFont typeface="Arial" panose="020B0604020202020204" pitchFamily="34" charset="0"/>
              <a:buNone/>
            </a:pPr>
            <a:r>
              <a:rPr lang="en-AU" altLang="en-US" sz="1000" b="0" kern="1200" dirty="0">
                <a:solidFill>
                  <a:schemeClr val="tx1"/>
                </a:solidFill>
                <a:latin typeface="+mn-lt"/>
                <a:ea typeface="Arial Unicode MS" pitchFamily="34" charset="-128"/>
                <a:cs typeface="Arial Unicode MS" pitchFamily="34" charset="-128"/>
              </a:rPr>
              <a:t>Specifically, the role of child protection it to:</a:t>
            </a:r>
          </a:p>
          <a:p>
            <a:pPr marL="171450" lvl="0" indent="-171450">
              <a:lnSpc>
                <a:spcPct val="100000"/>
              </a:lnSpc>
              <a:spcBef>
                <a:spcPts val="0"/>
              </a:spcBef>
              <a:spcAft>
                <a:spcPts val="0"/>
              </a:spcAft>
              <a:buFont typeface="Courier New" panose="02070309020205020404" pitchFamily="49" charset="0"/>
              <a:buChar char="o"/>
              <a:defRPr/>
            </a:pPr>
            <a:r>
              <a:rPr lang="en-AU" altLang="en-US" sz="1000" b="0" kern="1200" dirty="0">
                <a:solidFill>
                  <a:schemeClr val="tx1"/>
                </a:solidFill>
                <a:latin typeface="+mn-lt"/>
                <a:ea typeface="Arial Unicode MS" pitchFamily="34" charset="-128"/>
                <a:cs typeface="Arial Unicode MS" pitchFamily="34" charset="-128"/>
              </a:rPr>
              <a:t>Receives reports for children under the age of 17 years of age, usually by phone:  </a:t>
            </a:r>
          </a:p>
          <a:p>
            <a:pPr marL="359569" lvl="2" indent="-171450">
              <a:lnSpc>
                <a:spcPct val="100000"/>
              </a:lnSpc>
              <a:spcBef>
                <a:spcPts val="0"/>
              </a:spcBef>
              <a:spcAft>
                <a:spcPts val="0"/>
              </a:spcAft>
              <a:buFont typeface="Wingdings" panose="05000000000000000000" pitchFamily="2" charset="2"/>
              <a:buChar char="ü"/>
              <a:defRPr/>
            </a:pPr>
            <a:r>
              <a:rPr lang="en-AU" altLang="en-US" sz="1000" dirty="0">
                <a:solidFill>
                  <a:schemeClr val="tx1"/>
                </a:solidFill>
                <a:latin typeface="+mn-lt"/>
                <a:ea typeface="ＭＳ Ｐゴシック" pitchFamily="34" charset="-128"/>
              </a:rPr>
              <a:t>Where there is a significant concern for a child’s wellbeing or unborn child or </a:t>
            </a:r>
          </a:p>
          <a:p>
            <a:pPr marL="359569" lvl="2" indent="-171450">
              <a:lnSpc>
                <a:spcPct val="100000"/>
              </a:lnSpc>
              <a:spcBef>
                <a:spcPts val="0"/>
              </a:spcBef>
              <a:spcAft>
                <a:spcPts val="0"/>
              </a:spcAft>
              <a:buFont typeface="Wingdings" panose="05000000000000000000" pitchFamily="2" charset="2"/>
              <a:buChar char="ü"/>
              <a:defRPr/>
            </a:pPr>
            <a:r>
              <a:rPr lang="en-AU" altLang="en-US" sz="1000" dirty="0">
                <a:solidFill>
                  <a:schemeClr val="tx1"/>
                </a:solidFill>
                <a:latin typeface="+mn-lt"/>
                <a:ea typeface="ＭＳ Ｐゴシック" pitchFamily="34" charset="-128"/>
              </a:rPr>
              <a:t>a child may be in need of protection and </a:t>
            </a:r>
            <a:r>
              <a:rPr lang="en-AU" altLang="en-US" sz="1000" dirty="0">
                <a:solidFill>
                  <a:schemeClr val="tx1"/>
                </a:solidFill>
                <a:latin typeface="+mn-lt"/>
                <a:ea typeface="Arial Unicode MS" pitchFamily="34" charset="-128"/>
                <a:cs typeface="Arial Unicode MS" pitchFamily="34" charset="-128"/>
              </a:rPr>
              <a:t>parents or caregivers are unable or  unwilling to care and protect their child</a:t>
            </a:r>
          </a:p>
          <a:p>
            <a:pPr marL="359569" marR="0" lvl="2" indent="-171450" algn="l" defTabSz="17760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sz="1000" b="1" kern="1200" dirty="0">
                <a:solidFill>
                  <a:schemeClr val="tx1"/>
                </a:solidFill>
                <a:effectLst/>
                <a:latin typeface="+mn-lt"/>
                <a:ea typeface="+mn-ea"/>
                <a:cs typeface="+mn-cs"/>
              </a:rPr>
              <a:t>ACSASS</a:t>
            </a:r>
            <a:r>
              <a:rPr lang="en-AU" sz="1000" kern="1200" dirty="0">
                <a:solidFill>
                  <a:schemeClr val="tx1"/>
                </a:solidFill>
                <a:effectLst/>
                <a:latin typeface="+mn-lt"/>
                <a:ea typeface="+mn-ea"/>
                <a:cs typeface="+mn-cs"/>
              </a:rPr>
              <a:t> provides consultation and advice for child protection practitioners involved with Aboriginal families from the point of a report being made to child protection through to case closure. ACSASS assists child protection practitioners or A&amp;PC teams to comply with the Aboriginal Child Placement Principle and to meet the requirements under the CYFA regarding decision making and care arrangements for Aboriginal children. The ACSASS team will be involved in ongoing planning for Aboriginal children while they are in out-of-home care, including the decision as to whether a permanent care placement is appropriate.</a:t>
            </a:r>
            <a:endParaRPr lang="en-AU" altLang="en-US" sz="1000" dirty="0">
              <a:solidFill>
                <a:schemeClr val="tx1"/>
              </a:solidFill>
              <a:latin typeface="+mn-lt"/>
              <a:ea typeface="Arial Unicode MS" pitchFamily="34" charset="-128"/>
              <a:cs typeface="Arial Unicode MS" pitchFamily="34" charset="-128"/>
            </a:endParaRPr>
          </a:p>
          <a:p>
            <a:pPr marL="171450" marR="0" lvl="0" indent="-171450" algn="l" defTabSz="177609"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altLang="en-US" sz="1000" dirty="0">
                <a:solidFill>
                  <a:schemeClr val="tx1"/>
                </a:solidFill>
                <a:latin typeface="+mn-lt"/>
                <a:ea typeface="ＭＳ Ｐゴシック" pitchFamily="34" charset="-128"/>
              </a:rPr>
              <a:t>Receives reports on children aged between 10 to 18 years who exhibit sexually abusive behaviours and in need of therapeutic treatment</a:t>
            </a:r>
          </a:p>
          <a:p>
            <a:pPr marL="171450" lvl="0" indent="-171450">
              <a:lnSpc>
                <a:spcPct val="100000"/>
              </a:lnSpc>
              <a:spcBef>
                <a:spcPts val="0"/>
              </a:spcBef>
              <a:spcAft>
                <a:spcPts val="0"/>
              </a:spcAft>
              <a:buFont typeface="Courier New" panose="02070309020205020404" pitchFamily="49" charset="0"/>
              <a:buChar char="o"/>
            </a:pPr>
            <a:r>
              <a:rPr lang="en-AU" altLang="en-US" sz="1000" dirty="0">
                <a:solidFill>
                  <a:schemeClr val="tx1"/>
                </a:solidFill>
                <a:latin typeface="+mn-lt"/>
                <a:ea typeface="Arial Unicode MS" pitchFamily="34" charset="-128"/>
                <a:cs typeface="Arial Unicode MS" pitchFamily="34" charset="-128"/>
              </a:rPr>
              <a:t>A</a:t>
            </a:r>
            <a:r>
              <a:rPr lang="en-AU" altLang="en-US" sz="1000" kern="1200" dirty="0">
                <a:solidFill>
                  <a:schemeClr val="tx1"/>
                </a:solidFill>
                <a:latin typeface="+mn-lt"/>
                <a:ea typeface="Arial Unicode MS" pitchFamily="34" charset="-128"/>
                <a:cs typeface="Arial Unicode MS" pitchFamily="34" charset="-128"/>
              </a:rPr>
              <a:t>ssesses risk of abuse, may gathering additional information</a:t>
            </a:r>
          </a:p>
          <a:p>
            <a:pPr marL="171450" lvl="0" indent="-1714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Arial Unicode MS" pitchFamily="34" charset="-128"/>
                <a:cs typeface="Arial Unicode MS" pitchFamily="34" charset="-128"/>
              </a:rPr>
              <a:t>Investigates reports which includes direct interviews with the child, young person and parents</a:t>
            </a:r>
          </a:p>
          <a:p>
            <a:pPr marL="171450" lvl="0" indent="-1714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Arial Unicode MS" pitchFamily="34" charset="-128"/>
                <a:cs typeface="Arial Unicode MS" pitchFamily="34" charset="-128"/>
              </a:rPr>
              <a:t>Refers families to support services such as Child FIRST/The Orange Door</a:t>
            </a:r>
          </a:p>
          <a:p>
            <a:pPr marL="171450" lvl="0" indent="-1714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Arial Unicode MS" pitchFamily="34" charset="-128"/>
                <a:cs typeface="Arial Unicode MS" pitchFamily="34" charset="-128"/>
              </a:rPr>
              <a:t>Applies for protection orders from the Children’s Court of Victoria </a:t>
            </a:r>
          </a:p>
          <a:p>
            <a:pPr marL="171450" lvl="0" indent="-1714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Arial Unicode MS" pitchFamily="34" charset="-128"/>
                <a:cs typeface="Arial Unicode MS" pitchFamily="34" charset="-128"/>
              </a:rPr>
              <a:t>Supervises children on protection orders granted by the Children’s Court of Victoria and can have parental responsibility for some children on certain orders, up until the child’s 18</a:t>
            </a:r>
            <a:r>
              <a:rPr lang="en-AU" altLang="en-US" sz="1000" kern="1200" baseline="30000" dirty="0">
                <a:solidFill>
                  <a:schemeClr val="tx1"/>
                </a:solidFill>
                <a:latin typeface="+mn-lt"/>
                <a:ea typeface="Arial Unicode MS" pitchFamily="34" charset="-128"/>
                <a:cs typeface="Arial Unicode MS" pitchFamily="34" charset="-128"/>
              </a:rPr>
              <a:t>th</a:t>
            </a:r>
            <a:r>
              <a:rPr lang="en-AU" altLang="en-US" sz="1000" kern="1200" dirty="0">
                <a:solidFill>
                  <a:schemeClr val="tx1"/>
                </a:solidFill>
                <a:latin typeface="+mn-lt"/>
                <a:ea typeface="Arial Unicode MS" pitchFamily="34" charset="-128"/>
                <a:cs typeface="Arial Unicode MS" pitchFamily="34" charset="-128"/>
              </a:rPr>
              <a:t> birthday  </a:t>
            </a:r>
            <a:endParaRPr lang="en-AU" sz="1000" b="0" i="0" u="none" strike="noStrike" kern="1200" baseline="0" dirty="0">
              <a:solidFill>
                <a:schemeClr val="tx1"/>
              </a:solidFill>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AU" sz="1000" b="0" dirty="0">
                <a:solidFill>
                  <a:schemeClr val="tx1"/>
                </a:solidFill>
                <a:latin typeface="+mn-lt"/>
                <a:cs typeface="+mn-cs"/>
              </a:rPr>
              <a:t>Both Child Protection and Victoria Police are protective interveners and have the legal mandate to intervene when a child is in need of protection. There are times when a report r</a:t>
            </a:r>
            <a:r>
              <a:rPr lang="en-AU" sz="1000" b="0" dirty="0">
                <a:solidFill>
                  <a:schemeClr val="tx1"/>
                </a:solidFill>
                <a:latin typeface="+mn-lt"/>
              </a:rPr>
              <a:t>equires a joint response from Child Protection and Victoria Police to protect children and young people from serious abuse and neglect. Victoria Police has responsibility for criminal investigations and Child Protection for the protective investigation. </a:t>
            </a:r>
          </a:p>
          <a:p>
            <a:pPr marL="171450" indent="-171450">
              <a:lnSpc>
                <a:spcPct val="100000"/>
              </a:lnSpc>
              <a:spcBef>
                <a:spcPts val="0"/>
              </a:spcBef>
              <a:spcAft>
                <a:spcPts val="0"/>
              </a:spcAft>
              <a:buFont typeface="Arial" panose="020B0604020202020204" pitchFamily="34" charset="0"/>
              <a:buChar char="•"/>
            </a:pPr>
            <a:r>
              <a:rPr lang="en-AU" sz="1000" b="0" dirty="0">
                <a:solidFill>
                  <a:schemeClr val="tx1"/>
                </a:solidFill>
                <a:latin typeface="+mn-lt"/>
              </a:rPr>
              <a:t>Victoria Police is responsible for the criminal investigation of alleged physical or sexual abuse of a child by a parent or carer, serious neglect of a child and sexual offences committed by children.</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b="0" dirty="0">
              <a:solidFill>
                <a:schemeClr val="accent1">
                  <a:lumMod val="50000"/>
                </a:schemeClr>
              </a:solidFill>
              <a:latin typeface="+mn-lt"/>
            </a:endParaRPr>
          </a:p>
          <a:p>
            <a:pPr marL="171450" indent="-171450">
              <a:lnSpc>
                <a:spcPct val="100000"/>
              </a:lnSpc>
              <a:spcBef>
                <a:spcPts val="0"/>
              </a:spcBef>
              <a:spcAft>
                <a:spcPts val="0"/>
              </a:spcAft>
              <a:buFont typeface="Arial" panose="020B0604020202020204" pitchFamily="34" charset="0"/>
              <a:buChar char="•"/>
            </a:pPr>
            <a:endParaRPr lang="en-AU" sz="1000" b="0" dirty="0">
              <a:solidFill>
                <a:schemeClr val="accent1">
                  <a:lumMod val="50000"/>
                </a:schemeClr>
              </a:solidFill>
              <a:latin typeface="+mn-lt"/>
              <a:cs typeface="+mn-cs"/>
            </a:endParaRPr>
          </a:p>
          <a:p>
            <a:r>
              <a:rPr lang="en-AU" sz="800" b="1" kern="1200" dirty="0">
                <a:solidFill>
                  <a:schemeClr val="tx1"/>
                </a:solidFill>
                <a:effectLst/>
                <a:latin typeface="Open Sans Light"/>
                <a:ea typeface="+mn-ea"/>
                <a:cs typeface="+mn-cs"/>
              </a:rPr>
              <a:t>Child Protection Manual includes information on child protection process, policies and procedures </a:t>
            </a:r>
            <a:endParaRPr lang="en-AU" sz="900" kern="1200" dirty="0">
              <a:solidFill>
                <a:schemeClr val="tx1"/>
              </a:solidFill>
              <a:effectLst/>
              <a:latin typeface="Open Sans Light"/>
              <a:ea typeface="+mn-ea"/>
              <a:cs typeface="+mn-cs"/>
            </a:endParaRPr>
          </a:p>
          <a:p>
            <a:pPr lvl="1"/>
            <a:r>
              <a:rPr lang="en-AU" sz="800" u="sng" kern="1200" dirty="0">
                <a:solidFill>
                  <a:schemeClr val="tx1"/>
                </a:solidFill>
                <a:effectLst/>
                <a:latin typeface="Open Sans Light"/>
                <a:ea typeface="+mn-ea"/>
                <a:cs typeface="+mn-cs"/>
                <a:hlinkClick r:id="rId3"/>
              </a:rPr>
              <a:t>www.cpmanual.vic.gov.au</a:t>
            </a:r>
            <a:endParaRPr lang="en-AU" sz="900" kern="1200" dirty="0">
              <a:solidFill>
                <a:schemeClr val="tx1"/>
              </a:solidFill>
              <a:effectLst/>
              <a:latin typeface="Open Sans Light"/>
              <a:ea typeface="+mn-ea"/>
              <a:cs typeface="+mn-cs"/>
            </a:endParaRPr>
          </a:p>
          <a:p>
            <a:endParaRPr lang="en-AU" sz="11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87943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762000">
              <a:lnSpc>
                <a:spcPct val="90000"/>
              </a:lnSpc>
              <a:spcBef>
                <a:spcPts val="0"/>
              </a:spcBef>
              <a:spcAft>
                <a:spcPts val="0"/>
              </a:spcAft>
              <a:buFont typeface="Arial" panose="020B0604020202020204" pitchFamily="34" charset="0"/>
              <a:buNone/>
            </a:pPr>
            <a:r>
              <a:rPr lang="en-AU" altLang="en-US" sz="1000" b="1" kern="1200" dirty="0">
                <a:solidFill>
                  <a:schemeClr val="tx1"/>
                </a:solidFill>
                <a:latin typeface="+mn-lt"/>
                <a:ea typeface="Arial Unicode MS" pitchFamily="34" charset="-128"/>
                <a:cs typeface="Arial Unicode MS" pitchFamily="34" charset="-128"/>
              </a:rPr>
              <a:t>CYFA section 162 provides a definition of a child in need of protection which is the threshold for which child protection can intervene in a family: </a:t>
            </a:r>
          </a:p>
          <a:p>
            <a:pPr marL="285750" indent="-285750" defTabSz="762000">
              <a:lnSpc>
                <a:spcPct val="90000"/>
              </a:lnSpc>
              <a:spcBef>
                <a:spcPts val="0"/>
              </a:spcBef>
              <a:spcAft>
                <a:spcPts val="0"/>
              </a:spcAft>
              <a:buFont typeface="Arial" panose="020B0604020202020204" pitchFamily="34" charset="0"/>
              <a:buChar char="•"/>
            </a:pPr>
            <a:r>
              <a:rPr lang="en-AU" altLang="en-US" sz="1000" b="0" kern="1200" dirty="0">
                <a:solidFill>
                  <a:schemeClr val="tx1"/>
                </a:solidFill>
                <a:latin typeface="+mn-lt"/>
                <a:ea typeface="Arial Unicode MS" pitchFamily="34" charset="-128"/>
                <a:cs typeface="Arial Unicode MS" pitchFamily="34" charset="-128"/>
              </a:rPr>
              <a:t>The parents of a child cannot be located, are dead or incapacitated and no other suitable person can be found. </a:t>
            </a:r>
          </a:p>
          <a:p>
            <a:pPr marL="285750" indent="-285750" defTabSz="762000">
              <a:lnSpc>
                <a:spcPct val="90000"/>
              </a:lnSpc>
              <a:spcBef>
                <a:spcPts val="0"/>
              </a:spcBef>
              <a:spcAft>
                <a:spcPts val="0"/>
              </a:spcAft>
              <a:buFont typeface="Arial" panose="020B0604020202020204" pitchFamily="34" charset="0"/>
              <a:buChar char="•"/>
            </a:pPr>
            <a:r>
              <a:rPr lang="en-AU" altLang="en-US" sz="1000" b="0" kern="1200" dirty="0">
                <a:solidFill>
                  <a:schemeClr val="tx1"/>
                </a:solidFill>
                <a:latin typeface="+mn-lt"/>
                <a:ea typeface="Arial Unicode MS" pitchFamily="34" charset="-128"/>
                <a:cs typeface="Arial Unicode MS" pitchFamily="34" charset="-128"/>
              </a:rPr>
              <a:t>The child has suffered or is likely to suffer significant harm as a result of:</a:t>
            </a:r>
          </a:p>
          <a:p>
            <a:pPr marL="874904" lvl="0" indent="-285750" defTabSz="762000">
              <a:lnSpc>
                <a:spcPct val="9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Arial Unicode MS" pitchFamily="34" charset="-128"/>
                <a:cs typeface="Arial Unicode MS" pitchFamily="34" charset="-128"/>
              </a:rPr>
              <a:t>Physical harm </a:t>
            </a:r>
          </a:p>
          <a:p>
            <a:pPr marL="874904" lvl="0" indent="-285750" defTabSz="762000">
              <a:lnSpc>
                <a:spcPct val="9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Arial Unicode MS" pitchFamily="34" charset="-128"/>
                <a:cs typeface="Arial Unicode MS" pitchFamily="34" charset="-128"/>
              </a:rPr>
              <a:t>Sexual abuse </a:t>
            </a:r>
          </a:p>
          <a:p>
            <a:pPr marL="874904" lvl="0" indent="-285750" defTabSz="762000">
              <a:lnSpc>
                <a:spcPct val="9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Arial Unicode MS" pitchFamily="34" charset="-128"/>
                <a:cs typeface="Arial Unicode MS" pitchFamily="34" charset="-128"/>
              </a:rPr>
              <a:t>Emotional/psychological harm</a:t>
            </a:r>
          </a:p>
          <a:p>
            <a:pPr marL="285750" indent="-285750" defTabSz="762000">
              <a:lnSpc>
                <a:spcPct val="90000"/>
              </a:lnSpc>
              <a:spcBef>
                <a:spcPts val="0"/>
              </a:spcBef>
              <a:spcAft>
                <a:spcPts val="0"/>
              </a:spcAft>
              <a:buFont typeface="Arial" panose="020B0604020202020204" pitchFamily="34" charset="0"/>
              <a:buChar char="•"/>
            </a:pPr>
            <a:r>
              <a:rPr lang="en-AU" altLang="en-US" sz="1000" b="0" dirty="0">
                <a:solidFill>
                  <a:schemeClr val="tx1"/>
                </a:solidFill>
                <a:latin typeface="+mn-lt"/>
                <a:ea typeface="Arial Unicode MS" pitchFamily="34" charset="-128"/>
                <a:cs typeface="Arial Unicode MS" pitchFamily="34" charset="-128"/>
              </a:rPr>
              <a:t>and the child's parents have not protected, or are unlikely to protect the child from harm of that type</a:t>
            </a:r>
          </a:p>
          <a:p>
            <a:pPr marL="285750" indent="-285750" defTabSz="762000">
              <a:lnSpc>
                <a:spcPct val="90000"/>
              </a:lnSpc>
              <a:spcBef>
                <a:spcPts val="0"/>
              </a:spcBef>
              <a:spcAft>
                <a:spcPts val="0"/>
              </a:spcAft>
              <a:buFont typeface="Arial" panose="020B0604020202020204" pitchFamily="34" charset="0"/>
              <a:buChar char="•"/>
            </a:pPr>
            <a:r>
              <a:rPr lang="en-AU" altLang="en-US" sz="1000" b="0" kern="1200" dirty="0">
                <a:solidFill>
                  <a:schemeClr val="tx1"/>
                </a:solidFill>
                <a:latin typeface="+mn-lt"/>
                <a:ea typeface="Arial Unicode MS" pitchFamily="34" charset="-128"/>
                <a:cs typeface="Arial Unicode MS" pitchFamily="34" charset="-128"/>
              </a:rPr>
              <a:t>The child’s physical development or health has been or is likely to be significantly harmed.</a:t>
            </a:r>
          </a:p>
          <a:p>
            <a:pPr marL="285750" indent="-285750" defTabSz="762000">
              <a:lnSpc>
                <a:spcPct val="9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n-ea"/>
                <a:cs typeface="+mn-cs"/>
              </a:rPr>
              <a:t>The threshold for intervention in these circumstances relies of ‘</a:t>
            </a:r>
            <a:r>
              <a:rPr lang="en-US" sz="1000" b="1" kern="1200" dirty="0">
                <a:solidFill>
                  <a:schemeClr val="tx1"/>
                </a:solidFill>
                <a:effectLst/>
                <a:latin typeface="+mn-lt"/>
                <a:ea typeface="+mn-ea"/>
                <a:cs typeface="+mn-cs"/>
              </a:rPr>
              <a:t>significant harm</a:t>
            </a:r>
            <a:r>
              <a:rPr lang="en-US" sz="1000" b="0" kern="1200" dirty="0">
                <a:solidFill>
                  <a:schemeClr val="tx1"/>
                </a:solidFill>
                <a:effectLst/>
                <a:latin typeface="+mn-lt"/>
                <a:ea typeface="+mn-ea"/>
                <a:cs typeface="+mn-cs"/>
              </a:rPr>
              <a:t>’</a:t>
            </a:r>
            <a:r>
              <a:rPr lang="en-US" sz="1000" kern="1200" dirty="0">
                <a:solidFill>
                  <a:schemeClr val="tx1"/>
                </a:solidFill>
                <a:effectLst/>
                <a:latin typeface="+mn-lt"/>
                <a:ea typeface="+mn-ea"/>
                <a:cs typeface="+mn-cs"/>
              </a:rPr>
              <a:t>. A matter before the </a:t>
            </a:r>
            <a:r>
              <a:rPr lang="en-AU" sz="1000" dirty="0">
                <a:solidFill>
                  <a:schemeClr val="tx1"/>
                </a:solidFill>
                <a:effectLst/>
                <a:latin typeface="+mn-lt"/>
              </a:rPr>
              <a:t>Supreme Court identified significant as: </a:t>
            </a:r>
          </a:p>
          <a:p>
            <a:pPr marL="526669" lvl="2" indent="-171450">
              <a:spcBef>
                <a:spcPts val="0"/>
              </a:spcBef>
              <a:spcAft>
                <a:spcPts val="0"/>
              </a:spcAft>
              <a:buFont typeface="Courier New" panose="02070309020205020404" pitchFamily="49" charset="0"/>
              <a:buChar char="o"/>
            </a:pPr>
            <a:r>
              <a:rPr lang="en-AU" sz="1000" dirty="0">
                <a:solidFill>
                  <a:schemeClr val="tx1"/>
                </a:solidFill>
                <a:effectLst/>
                <a:latin typeface="+mn-lt"/>
              </a:rPr>
              <a:t>'more than trivial insignificant, but need not be as high as serious…and</a:t>
            </a:r>
          </a:p>
          <a:p>
            <a:pPr marL="526669" lvl="2" indent="-171450">
              <a:spcBef>
                <a:spcPts val="0"/>
              </a:spcBef>
              <a:spcAft>
                <a:spcPts val="0"/>
              </a:spcAft>
              <a:buFont typeface="Courier New" panose="02070309020205020404" pitchFamily="49" charset="0"/>
              <a:buChar char="o"/>
            </a:pPr>
            <a:r>
              <a:rPr lang="en-AU" sz="1000" dirty="0">
                <a:solidFill>
                  <a:schemeClr val="tx1"/>
                </a:solidFill>
                <a:effectLst/>
                <a:latin typeface="+mn-lt"/>
              </a:rPr>
              <a:t>(is) important or of consequence, to the child's development'…</a:t>
            </a:r>
          </a:p>
          <a:p>
            <a:pPr marL="526669" lvl="2" indent="-171450">
              <a:spcBef>
                <a:spcPts val="0"/>
              </a:spcBef>
              <a:spcAft>
                <a:spcPts val="0"/>
              </a:spcAft>
              <a:buFont typeface="Courier New" panose="02070309020205020404" pitchFamily="49" charset="0"/>
              <a:buChar char="o"/>
            </a:pPr>
            <a:r>
              <a:rPr lang="en-AU" sz="1000" dirty="0">
                <a:solidFill>
                  <a:schemeClr val="tx1"/>
                </a:solidFill>
                <a:effectLst/>
                <a:latin typeface="+mn-lt"/>
              </a:rPr>
              <a:t>'It is irrelevant that the evidence may not prove some lasting permanent effect or that the condition could be treated'.</a:t>
            </a:r>
          </a:p>
          <a:p>
            <a:pPr marL="526669" lvl="2" indent="-171450">
              <a:spcBef>
                <a:spcPts val="0"/>
              </a:spcBef>
              <a:spcAft>
                <a:spcPts val="0"/>
              </a:spcAft>
              <a:buFont typeface="Courier New" panose="02070309020205020404" pitchFamily="49" charset="0"/>
              <a:buChar char="o"/>
            </a:pPr>
            <a:r>
              <a:rPr lang="en-AU" sz="1000" dirty="0">
                <a:solidFill>
                  <a:schemeClr val="tx1"/>
                </a:solidFill>
                <a:effectLst/>
                <a:latin typeface="+mn-lt"/>
              </a:rPr>
              <a:t>The significance must be demonstrated in a way that is specific to the case. For example, the same level of bruising may be seen as causing significant harm for a three month old baby but not so if found on a 14 year old child.</a:t>
            </a:r>
          </a:p>
          <a:p>
            <a:pPr marL="349059" lvl="1" indent="-171450">
              <a:spcBef>
                <a:spcPts val="0"/>
              </a:spcBef>
              <a:spcAft>
                <a:spcPts val="0"/>
              </a:spcAft>
              <a:buFont typeface="Wingdings" panose="05000000000000000000" pitchFamily="2" charset="2"/>
              <a:buChar char="ü"/>
            </a:pPr>
            <a:r>
              <a:rPr lang="en-AU" sz="1000" dirty="0">
                <a:solidFill>
                  <a:schemeClr val="tx1"/>
                </a:solidFill>
                <a:effectLst/>
                <a:latin typeface="+mn-lt"/>
              </a:rPr>
              <a:t>For harm to be regarded as significant it must be 'of consequence' or be of 'considerable amount, or effect, or importance’. This is an important factor for child protection to determine. For you as a reporter it might be helpful to think about the impact the abuse/the actions may have on the child, in context of the other factors you need to consider such as parents ability to protect, reasonable belief etc.</a:t>
            </a:r>
            <a:endParaRPr lang="en-AU" altLang="en-US" sz="1000" b="0" kern="1200" dirty="0">
              <a:solidFill>
                <a:schemeClr val="tx1"/>
              </a:solidFill>
              <a:latin typeface="+mn-lt"/>
              <a:ea typeface="Arial Unicode MS" pitchFamily="34" charset="-128"/>
              <a:cs typeface="Arial Unicode MS" pitchFamily="34" charset="-128"/>
            </a:endParaRP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1000" b="0" kern="1200" dirty="0">
                <a:solidFill>
                  <a:schemeClr val="tx1"/>
                </a:solidFill>
                <a:latin typeface="+mn-lt"/>
                <a:ea typeface="Arial Unicode MS" pitchFamily="34" charset="-128"/>
                <a:cs typeface="Arial Unicode MS" pitchFamily="34" charset="-128"/>
              </a:rPr>
              <a:t>Harm may be constituted by a single act, omission or circumstance or accumulate through a series of continuing acts, omissions or circumstances.</a:t>
            </a:r>
          </a:p>
          <a:p>
            <a:pPr marL="171450" indent="-171450">
              <a:spcBef>
                <a:spcPts val="0"/>
              </a:spcBef>
              <a:spcAft>
                <a:spcPts val="0"/>
              </a:spcAft>
              <a:buFont typeface="Arial" panose="020B0604020202020204" pitchFamily="34" charset="0"/>
              <a:buChar char="•"/>
            </a:pPr>
            <a:r>
              <a:rPr lang="en-AU" sz="1000" dirty="0">
                <a:solidFill>
                  <a:schemeClr val="tx1"/>
                </a:solidFill>
                <a:latin typeface="+mn-lt"/>
              </a:rPr>
              <a:t>(Presenting this dot point is optional if you have already discussed this in the slide “Role of Child Protection”) Under the </a:t>
            </a:r>
            <a:r>
              <a:rPr lang="en-AU" sz="1000" b="0" dirty="0">
                <a:solidFill>
                  <a:schemeClr val="tx1"/>
                </a:solidFill>
                <a:latin typeface="+mn-lt"/>
              </a:rPr>
              <a:t>Children, Youth and Families Act 2005, child </a:t>
            </a:r>
            <a:r>
              <a:rPr lang="en-AU" sz="1000" dirty="0">
                <a:solidFill>
                  <a:schemeClr val="tx1"/>
                </a:solidFill>
                <a:latin typeface="+mn-lt"/>
              </a:rPr>
              <a:t>protection practitioners have a specific statutory role which includes:</a:t>
            </a:r>
          </a:p>
          <a:p>
            <a:pPr marL="349059" lvl="1" indent="-171450">
              <a:spcBef>
                <a:spcPts val="0"/>
              </a:spcBef>
              <a:spcAft>
                <a:spcPts val="0"/>
              </a:spcAft>
              <a:buFont typeface="Courier New" panose="02070309020205020404" pitchFamily="49" charset="0"/>
              <a:buChar char="o"/>
            </a:pPr>
            <a:r>
              <a:rPr lang="en-AU" sz="1000" dirty="0">
                <a:solidFill>
                  <a:schemeClr val="tx1"/>
                </a:solidFill>
                <a:latin typeface="+mn-lt"/>
              </a:rPr>
              <a:t>Providing advice and consultation to people who report concerns about children and young people</a:t>
            </a:r>
          </a:p>
          <a:p>
            <a:pPr marL="349059" lvl="1" indent="-171450">
              <a:spcBef>
                <a:spcPts val="0"/>
              </a:spcBef>
              <a:spcAft>
                <a:spcPts val="0"/>
              </a:spcAft>
              <a:buFont typeface="Courier New" panose="02070309020205020404" pitchFamily="49" charset="0"/>
              <a:buChar char="o"/>
            </a:pPr>
            <a:r>
              <a:rPr lang="en-AU" sz="1000" dirty="0">
                <a:solidFill>
                  <a:schemeClr val="tx1"/>
                </a:solidFill>
                <a:latin typeface="+mn-lt"/>
              </a:rPr>
              <a:t>Assessing children and families where it is believed a child is at risk of significant harm</a:t>
            </a:r>
          </a:p>
          <a:p>
            <a:pPr marL="349059" lvl="1" indent="-171450">
              <a:spcBef>
                <a:spcPts val="0"/>
              </a:spcBef>
              <a:spcAft>
                <a:spcPts val="0"/>
              </a:spcAft>
              <a:buFont typeface="Courier New" panose="02070309020205020404" pitchFamily="49" charset="0"/>
              <a:buChar char="o"/>
            </a:pPr>
            <a:r>
              <a:rPr lang="en-AU" sz="1000" dirty="0">
                <a:solidFill>
                  <a:schemeClr val="tx1"/>
                </a:solidFill>
                <a:latin typeface="+mn-lt"/>
              </a:rPr>
              <a:t>Making applications to, and attending, the Melbourne Children’s Court</a:t>
            </a:r>
          </a:p>
          <a:p>
            <a:pPr marL="349059" lvl="1" indent="-171450">
              <a:spcBef>
                <a:spcPts val="0"/>
              </a:spcBef>
              <a:spcAft>
                <a:spcPts val="0"/>
              </a:spcAft>
              <a:buFont typeface="Courier New" panose="02070309020205020404" pitchFamily="49" charset="0"/>
              <a:buChar char="o"/>
            </a:pPr>
            <a:r>
              <a:rPr lang="en-AU" sz="1000" dirty="0">
                <a:solidFill>
                  <a:schemeClr val="tx1"/>
                </a:solidFill>
                <a:latin typeface="+mn-lt"/>
              </a:rPr>
              <a:t>Engaging and working with children and families to promote safety, stability and development of the child, and to strengthen family capacity.</a:t>
            </a:r>
          </a:p>
          <a:p>
            <a:pPr algn="l" defTabSz="762000">
              <a:lnSpc>
                <a:spcPct val="100000"/>
              </a:lnSpc>
              <a:spcBef>
                <a:spcPts val="0"/>
              </a:spcBef>
              <a:spcAft>
                <a:spcPts val="0"/>
              </a:spcAft>
            </a:pPr>
            <a:r>
              <a:rPr lang="en-AU" altLang="en-US" sz="1000" b="1" kern="1200" dirty="0">
                <a:solidFill>
                  <a:schemeClr val="tx1"/>
                </a:solidFill>
                <a:latin typeface="+mn-lt"/>
                <a:ea typeface="Arial Unicode MS" pitchFamily="34" charset="-128"/>
                <a:cs typeface="Arial Unicode MS" pitchFamily="34" charset="-128"/>
              </a:rPr>
              <a:t>Therapeutic treatment for sexually abusive behaviours:</a:t>
            </a:r>
          </a:p>
          <a:p>
            <a:pPr marL="0" marR="0" lvl="0" indent="0" algn="l" defTabSz="7620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altLang="en-US" sz="1000" b="0" kern="1200" dirty="0">
                <a:solidFill>
                  <a:schemeClr val="tx1"/>
                </a:solidFill>
                <a:latin typeface="+mn-lt"/>
                <a:ea typeface="Arial Unicode MS" pitchFamily="34" charset="-128"/>
                <a:cs typeface="Arial Unicode MS" pitchFamily="34" charset="-128"/>
              </a:rPr>
              <a:t>The child is in need of therapeutic treatment for sexually abusive behaviours:</a:t>
            </a:r>
          </a:p>
          <a:p>
            <a:pPr marL="349059" lvl="1" indent="-171450" algn="l" defTabSz="762000">
              <a:lnSpc>
                <a:spcPct val="100000"/>
              </a:lnSpc>
              <a:spcBef>
                <a:spcPts val="0"/>
              </a:spcBef>
              <a:spcAft>
                <a:spcPts val="0"/>
              </a:spcAft>
              <a:buFont typeface="Courier New" panose="02070309020205020404" pitchFamily="49" charset="0"/>
              <a:buChar char="o"/>
            </a:pPr>
            <a:r>
              <a:rPr lang="en-AU" sz="1000" dirty="0">
                <a:solidFill>
                  <a:schemeClr val="tx1"/>
                </a:solidFill>
                <a:latin typeface="+mn-lt"/>
              </a:rPr>
              <a:t>A therapeutic treatment order requires the child to participate in an appropriate therapeutic treatment program and may include a condition directing the parent of the child to take any necessary steps to enable the child to participate in a therapeutic treatment program; and </a:t>
            </a:r>
          </a:p>
          <a:p>
            <a:pPr marL="349059" lvl="1" indent="-171450" algn="l" defTabSz="762000">
              <a:lnSpc>
                <a:spcPct val="100000"/>
              </a:lnSpc>
              <a:spcBef>
                <a:spcPts val="0"/>
              </a:spcBef>
              <a:spcAft>
                <a:spcPts val="0"/>
              </a:spcAft>
              <a:buFont typeface="Courier New" panose="02070309020205020404" pitchFamily="49" charset="0"/>
              <a:buChar char="o"/>
            </a:pPr>
            <a:r>
              <a:rPr lang="en-AU" sz="1000" dirty="0">
                <a:solidFill>
                  <a:schemeClr val="tx1"/>
                </a:solidFill>
                <a:latin typeface="+mn-lt"/>
              </a:rPr>
              <a:t>directing the child to permit reports of his or her progress and attendance at the therapeutic treatment program to be given to the Secretary; and any other conditions that the Court considers appropriate. </a:t>
            </a:r>
          </a:p>
          <a:p>
            <a:pPr marL="349059" marR="0" lvl="1" indent="-171450" algn="l" defTabSz="177609"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kern="1200" dirty="0">
                <a:solidFill>
                  <a:schemeClr val="tx1"/>
                </a:solidFill>
                <a:effectLst/>
                <a:latin typeface="+mn-lt"/>
                <a:ea typeface="+mn-ea"/>
                <a:cs typeface="+mn-cs"/>
              </a:rPr>
              <a:t>A child in need of therapeutic treatment is defined in the Children Youth and Families Act 2005 section 244 as over the age of 10 and under the age of 18 and has exhibited sexually abusive </a:t>
            </a:r>
            <a:r>
              <a:rPr lang="en-US" sz="1000" kern="1200" dirty="0" err="1">
                <a:solidFill>
                  <a:schemeClr val="tx1"/>
                </a:solidFill>
                <a:effectLst/>
                <a:latin typeface="+mn-lt"/>
                <a:ea typeface="+mn-ea"/>
                <a:cs typeface="+mn-cs"/>
              </a:rPr>
              <a:t>behaviours</a:t>
            </a:r>
            <a:r>
              <a:rPr lang="en-US" sz="1000" kern="1200" dirty="0">
                <a:solidFill>
                  <a:schemeClr val="tx1"/>
                </a:solidFill>
                <a:effectLst/>
                <a:latin typeface="+mn-lt"/>
                <a:ea typeface="+mn-ea"/>
                <a:cs typeface="+mn-cs"/>
              </a:rPr>
              <a:t>. </a:t>
            </a:r>
            <a:endParaRPr lang="en-AU" sz="1000" kern="1200" dirty="0">
              <a:solidFill>
                <a:schemeClr val="tx1"/>
              </a:solidFill>
              <a:effectLst/>
              <a:latin typeface="+mn-lt"/>
              <a:ea typeface="+mn-ea"/>
              <a:cs typeface="+mn-cs"/>
            </a:endParaRPr>
          </a:p>
          <a:p>
            <a:pPr marL="349059" lvl="1" indent="-171450" algn="l">
              <a:spcBef>
                <a:spcPts val="0"/>
              </a:spcBef>
              <a:spcAft>
                <a:spcPts val="0"/>
              </a:spcAft>
              <a:buFont typeface="Courier New" panose="02070309020205020404" pitchFamily="49" charset="0"/>
              <a:buChar char="o"/>
            </a:pPr>
            <a:endParaRPr lang="en-AU" sz="1000" dirty="0">
              <a:solidFill>
                <a:schemeClr val="tx1"/>
              </a:solidFill>
              <a:latin typeface="+mn-lt"/>
            </a:endParaRPr>
          </a:p>
          <a:p>
            <a:pPr algn="l"/>
            <a:endParaRPr lang="en-AU" sz="11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879432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dirty="0">
                <a:effectLst/>
                <a:latin typeface="+mn-lt"/>
              </a:rPr>
              <a:t>Child abuse is any action, or lack of action, that significantly harms the child's physical, psychological or emotional health and development. </a:t>
            </a:r>
          </a:p>
          <a:p>
            <a:pPr marL="171450" indent="-171450">
              <a:buFont typeface="Arial" panose="020B0604020202020204" pitchFamily="34" charset="0"/>
              <a:buChar char="•"/>
            </a:pPr>
            <a:r>
              <a:rPr lang="en-AU" sz="1000" dirty="0">
                <a:effectLst/>
                <a:latin typeface="+mn-lt"/>
              </a:rPr>
              <a:t>The CYFA enables consideration of the pattern and history of harm and the impacts on a child's safety, development and wellbeing. </a:t>
            </a:r>
          </a:p>
          <a:p>
            <a:pPr marL="171450" indent="-171450">
              <a:buFont typeface="Arial" panose="020B0604020202020204" pitchFamily="34" charset="0"/>
              <a:buChar char="•"/>
            </a:pPr>
            <a:r>
              <a:rPr lang="en-AU" sz="1000" dirty="0">
                <a:effectLst/>
                <a:latin typeface="+mn-lt"/>
              </a:rPr>
              <a:t>There is evidence to indicate that neglect, abuse and family violence are harmful and have a cumulative and detrimental effect on a child's safety and development.</a:t>
            </a:r>
          </a:p>
          <a:p>
            <a:pPr marL="171450" indent="-171450">
              <a:buFont typeface="Arial" panose="020B0604020202020204" pitchFamily="34" charset="0"/>
              <a:buChar char="•"/>
            </a:pPr>
            <a:r>
              <a:rPr lang="en-AU" sz="1000" dirty="0">
                <a:effectLst/>
                <a:latin typeface="+mn-lt"/>
              </a:rPr>
              <a:t>Although the abuse types are described separately in the following slides for the purposes of definition, in reality many of the following forms of harm may occur to a child, where child abuse has been substantiated (confirmed) by child protection.</a:t>
            </a:r>
          </a:p>
          <a:p>
            <a:pPr marL="171450" indent="-171450">
              <a:buFont typeface="Arial" panose="020B0604020202020204" pitchFamily="34" charset="0"/>
              <a:buChar char="•"/>
            </a:pPr>
            <a:r>
              <a:rPr lang="en-AU" sz="1000" dirty="0">
                <a:effectLst/>
                <a:latin typeface="+mn-lt"/>
              </a:rPr>
              <a:t>The following slides provide examples of possible physical and behavioural indicators of child abuse, some indicators should not be seen in isolation of other indicators. For example, non attendance at school would not be an appropriate report to child protection, but non attendance coupled with parental substance abuse, lack of compliance with mental health professionals and a history of physical abuse may be.   </a:t>
            </a:r>
          </a:p>
          <a:p>
            <a:pPr marL="171450" indent="-171450">
              <a:buFont typeface="Arial" panose="020B0604020202020204" pitchFamily="34" charset="0"/>
              <a:buChar char="•"/>
            </a:pPr>
            <a:r>
              <a:rPr lang="en-AU" sz="1000" dirty="0">
                <a:effectLst/>
                <a:latin typeface="+mn-lt"/>
              </a:rPr>
              <a:t>As per the police protocol, child protection must inform the police when a child has been physically or sexually abused, or is suffering from serious neglect.</a:t>
            </a:r>
          </a:p>
          <a:p>
            <a:pPr marL="0" marR="0" lvl="0" indent="0" algn="l" defTabSz="177609" rtl="0" eaLnBrk="1" fontAlgn="auto" latinLnBrk="0" hangingPunct="1">
              <a:lnSpc>
                <a:spcPct val="100000"/>
              </a:lnSpc>
              <a:spcBef>
                <a:spcPts val="0"/>
              </a:spcBef>
              <a:spcAft>
                <a:spcPts val="0"/>
              </a:spcAft>
              <a:buClrTx/>
              <a:buSzTx/>
              <a:buFontTx/>
              <a:buNone/>
              <a:tabLst/>
              <a:defRPr/>
            </a:pPr>
            <a:endParaRPr lang="en-AU" sz="500" kern="1200" dirty="0">
              <a:solidFill>
                <a:schemeClr val="tx1"/>
              </a:solidFill>
              <a:effectLst/>
              <a:latin typeface="Open Sans Light"/>
              <a:ea typeface="+mn-ea"/>
              <a:cs typeface="+mn-cs"/>
            </a:endParaRPr>
          </a:p>
          <a:p>
            <a:pPr marL="0" marR="0" lvl="0" indent="0" algn="l" defTabSz="177609" rtl="0" eaLnBrk="1" fontAlgn="auto" latinLnBrk="0" hangingPunct="1">
              <a:lnSpc>
                <a:spcPct val="100000"/>
              </a:lnSpc>
              <a:spcBef>
                <a:spcPts val="0"/>
              </a:spcBef>
              <a:spcAft>
                <a:spcPts val="0"/>
              </a:spcAft>
              <a:buClrTx/>
              <a:buSzTx/>
              <a:buFontTx/>
              <a:buNone/>
              <a:tabLst/>
              <a:defRPr/>
            </a:pPr>
            <a:r>
              <a:rPr lang="en-AU" sz="500" kern="1200" dirty="0">
                <a:solidFill>
                  <a:schemeClr val="tx1"/>
                </a:solidFill>
                <a:effectLst/>
                <a:latin typeface="Open Sans Light"/>
                <a:ea typeface="+mn-ea"/>
                <a:cs typeface="+mn-cs"/>
              </a:rPr>
              <a:t>Child Protection Manual includes information on child abuse indicators: </a:t>
            </a:r>
            <a:r>
              <a:rPr lang="en-AU" sz="500" u="sng" kern="1200" dirty="0">
                <a:solidFill>
                  <a:schemeClr val="tx1"/>
                </a:solidFill>
                <a:effectLst/>
                <a:latin typeface="Open Sans Light"/>
                <a:ea typeface="+mn-ea"/>
                <a:cs typeface="+mn-cs"/>
                <a:hlinkClick r:id="rId3"/>
              </a:rPr>
              <a:t>http://www.cpmanual.vic.gov.au/advice-and-protocols/specialist-resources/abuse-and-harm-legal-and-practice-definitions</a:t>
            </a:r>
            <a:endParaRPr lang="en-AU" sz="500" kern="1200" dirty="0">
              <a:solidFill>
                <a:schemeClr val="tx1"/>
              </a:solidFill>
              <a:effectLst/>
              <a:latin typeface="Open Sans Light"/>
              <a:ea typeface="+mn-ea"/>
              <a:cs typeface="+mn-cs"/>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69255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dirty="0">
                <a:effectLst/>
                <a:latin typeface="+mn-lt"/>
              </a:rPr>
              <a:t>A child is sexually abused when any person uses their authority over the child to involve the child in sexual activity. </a:t>
            </a:r>
          </a:p>
          <a:p>
            <a:pPr marL="171450" indent="-171450">
              <a:buFont typeface="Arial" panose="020B0604020202020204" pitchFamily="34" charset="0"/>
              <a:buChar char="•"/>
            </a:pPr>
            <a:r>
              <a:rPr lang="en-AU" sz="1000" dirty="0">
                <a:effectLst/>
                <a:latin typeface="+mn-lt"/>
              </a:rPr>
              <a:t>Child sexual abuse involves a wide range of sexual activity including fondling genitals, masturbation, vaginal or anal penetration by a finger, penis or any other object, voyeurism and exhibitionism. </a:t>
            </a:r>
          </a:p>
          <a:p>
            <a:pPr marL="171450" indent="-171450">
              <a:buFont typeface="Arial" panose="020B0604020202020204" pitchFamily="34" charset="0"/>
              <a:buChar char="•"/>
            </a:pPr>
            <a:r>
              <a:rPr lang="en-AU" sz="1000" dirty="0">
                <a:effectLst/>
                <a:latin typeface="+mn-lt"/>
              </a:rPr>
              <a:t>It can also include exposure to or exploitation through pornography or prostitution. Failure to protect a child from sexual abuse may in part relate to parental impairment or lack of parental competence to protect the child from such abuse.</a:t>
            </a:r>
          </a:p>
          <a:p>
            <a:pPr marL="171450" indent="-171450">
              <a:buFont typeface="Arial" panose="020B0604020202020204" pitchFamily="34" charset="0"/>
              <a:buChar char="•"/>
            </a:pPr>
            <a:r>
              <a:rPr lang="en-AU" sz="1000" b="1" kern="1200" dirty="0">
                <a:solidFill>
                  <a:schemeClr val="tx1"/>
                </a:solidFill>
                <a:effectLst/>
                <a:latin typeface="+mn-lt"/>
                <a:ea typeface="+mn-ea"/>
                <a:cs typeface="+mn-cs"/>
              </a:rPr>
              <a:t>Definition of forced marriage: </a:t>
            </a:r>
            <a:r>
              <a:rPr lang="en-AU" sz="1000" kern="1200" dirty="0">
                <a:solidFill>
                  <a:schemeClr val="tx1"/>
                </a:solidFill>
                <a:effectLst/>
                <a:latin typeface="+mn-lt"/>
                <a:ea typeface="+mn-ea"/>
                <a:cs typeface="+mn-cs"/>
              </a:rPr>
              <a:t>The term ‘forced marriage’ describes ‘what happens when someon</a:t>
            </a:r>
            <a:r>
              <a:rPr lang="en-AU" sz="1000" b="0" kern="1200" dirty="0">
                <a:solidFill>
                  <a:schemeClr val="tx1"/>
                </a:solidFill>
                <a:effectLst/>
                <a:latin typeface="+mn-lt"/>
                <a:ea typeface="+mn-ea"/>
                <a:cs typeface="+mn-cs"/>
              </a:rPr>
              <a:t>e is married without freely and fully consenting, because they have been coerced, threatened or deceived’. It can include a risk of sexual as well as a risk to a child or young persons physical, emotional or intellectual development and physical development or health. </a:t>
            </a: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87943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dirty="0">
                <a:effectLst/>
                <a:latin typeface="+mn-lt"/>
              </a:rPr>
              <a:t>Physical abuse consists of any non-accidental form of injury or serious physical harm inflicted on a child by any person. </a:t>
            </a:r>
          </a:p>
          <a:p>
            <a:pPr marL="171450" indent="-171450">
              <a:buFont typeface="Arial" panose="020B0604020202020204" pitchFamily="34" charset="0"/>
              <a:buChar char="•"/>
            </a:pPr>
            <a:r>
              <a:rPr lang="en-AU" sz="1000" dirty="0">
                <a:effectLst/>
                <a:latin typeface="+mn-lt"/>
              </a:rPr>
              <a:t>Physical abuse does not mean reasonable discipline though it may result from excessive or inappropriate discipline. </a:t>
            </a:r>
          </a:p>
          <a:p>
            <a:pPr marL="171450" indent="-171450">
              <a:buFont typeface="Arial" panose="020B0604020202020204" pitchFamily="34" charset="0"/>
              <a:buChar char="•"/>
            </a:pPr>
            <a:r>
              <a:rPr lang="en-AU" sz="1000" dirty="0">
                <a:effectLst/>
                <a:latin typeface="+mn-lt"/>
              </a:rPr>
              <a:t>Physical abuse can include beating, shaking, burning and assault with weapons. </a:t>
            </a:r>
          </a:p>
          <a:p>
            <a:pPr marL="171450" indent="-171450">
              <a:buFont typeface="Arial" panose="020B0604020202020204" pitchFamily="34" charset="0"/>
              <a:buChar char="•"/>
            </a:pPr>
            <a:r>
              <a:rPr lang="en-AU" sz="1000" dirty="0">
                <a:effectLst/>
                <a:latin typeface="+mn-lt"/>
              </a:rPr>
              <a:t>Physical injury and significant harm to a child may also result from neglect by a parent or caregiver or within the context of family violence. The failure of a parent or caregiver to adequately ensure the safety of a child may expose the child to extremely dangerous or life threatening situations, which result in physical injury and significant harm to the child. </a:t>
            </a:r>
          </a:p>
          <a:p>
            <a:pPr marL="171450" indent="-171450">
              <a:buFont typeface="Arial" panose="020B0604020202020204" pitchFamily="34" charset="0"/>
              <a:buChar char="•"/>
            </a:pPr>
            <a:r>
              <a:rPr lang="en-AU" sz="1000" dirty="0">
                <a:effectLst/>
                <a:latin typeface="+mn-lt"/>
              </a:rPr>
              <a:t>Physical abuse also includes Fabricated Illness Syndrome (previously Munchausen's Syndrome by Proxy). </a:t>
            </a:r>
            <a:r>
              <a:rPr lang="en-AU" sz="1000" dirty="0">
                <a:latin typeface="+mn-lt"/>
              </a:rPr>
              <a:t>Physical abuse may also include exposure to family violence and forced marriage.</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1" kern="1200" dirty="0">
                <a:solidFill>
                  <a:schemeClr val="tx1"/>
                </a:solidFill>
                <a:effectLst/>
                <a:latin typeface="+mn-lt"/>
                <a:ea typeface="+mn-ea"/>
                <a:cs typeface="+mn-cs"/>
              </a:rPr>
              <a:t>Definition of forced marriage: </a:t>
            </a:r>
            <a:r>
              <a:rPr lang="en-AU" sz="1000" kern="1200" dirty="0">
                <a:solidFill>
                  <a:schemeClr val="tx1"/>
                </a:solidFill>
                <a:effectLst/>
                <a:latin typeface="+mn-lt"/>
                <a:ea typeface="+mn-ea"/>
                <a:cs typeface="+mn-cs"/>
              </a:rPr>
              <a:t>The term ‘forced marriage’ describes ‘what happens when someon</a:t>
            </a:r>
            <a:r>
              <a:rPr lang="en-AU" sz="1000" b="0" kern="1200" dirty="0">
                <a:solidFill>
                  <a:schemeClr val="tx1"/>
                </a:solidFill>
                <a:effectLst/>
                <a:latin typeface="+mn-lt"/>
                <a:ea typeface="+mn-ea"/>
                <a:cs typeface="+mn-cs"/>
              </a:rPr>
              <a:t>e is married without freely and fully consenting, because they have been coerced, threatened or deceived’. It can include a risk of sexual as well as a risk to a child or young persons physical, emotional or intellectual development and physical development or health. </a:t>
            </a:r>
          </a:p>
          <a:p>
            <a:endParaRPr lang="en-AU" sz="11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8704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dirty="0">
                <a:effectLst/>
                <a:latin typeface="+mn-lt"/>
              </a:rPr>
              <a:t>Emotional abuse occurs when a child is repeatedly rejected, isolated, frightened by threats or is experiencing family violence. </a:t>
            </a:r>
          </a:p>
          <a:p>
            <a:pPr marL="171450" indent="-171450">
              <a:buFont typeface="Arial" panose="020B0604020202020204" pitchFamily="34" charset="0"/>
              <a:buChar char="•"/>
            </a:pPr>
            <a:r>
              <a:rPr lang="en-AU" sz="1000" dirty="0">
                <a:effectLst/>
                <a:latin typeface="+mn-lt"/>
              </a:rPr>
              <a:t>It also includes hostility, derogatory name-calling and put-downs, or persistent coldness from a person, to the extent where the behaviour of the child is disturbed or their emotional development is at serious risk of being impaired.</a:t>
            </a:r>
            <a:endParaRPr lang="en-AU" sz="10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87943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b="1" kern="1200" dirty="0">
                <a:solidFill>
                  <a:srgbClr val="FF0000"/>
                </a:solidFill>
                <a:latin typeface="Open Sans Light"/>
                <a:ea typeface="+mn-ea"/>
                <a:cs typeface="+mn-cs"/>
              </a:rPr>
              <a:t>Note for presenter: </a:t>
            </a:r>
            <a:r>
              <a:rPr lang="en-AU" sz="1000" b="1" dirty="0">
                <a:latin typeface="+mn-lt"/>
              </a:rPr>
              <a:t>Dependent on the audience and the time available, you may wish to delete some of the agenda items and the associated slides of this presentation.</a:t>
            </a:r>
          </a:p>
          <a:p>
            <a:r>
              <a:rPr lang="en-AU" sz="1000" dirty="0">
                <a:latin typeface="+mn-lt"/>
              </a:rPr>
              <a:t>Explain to participants that the aim of today’s presentation is to understand what participants can do to promote the children’s wellbeing and protect their safety:</a:t>
            </a:r>
          </a:p>
          <a:p>
            <a:pPr marL="171450" indent="-171450">
              <a:buFont typeface="Arial" panose="020B0604020202020204" pitchFamily="34" charset="0"/>
              <a:buChar char="•"/>
            </a:pPr>
            <a:r>
              <a:rPr lang="en-AU" sz="1000" dirty="0">
                <a:latin typeface="+mn-lt"/>
              </a:rPr>
              <a:t>Understanding their moral and legal obligations to report and </a:t>
            </a:r>
          </a:p>
          <a:p>
            <a:pPr marL="171450" indent="-171450">
              <a:buFont typeface="Arial" panose="020B0604020202020204" pitchFamily="34" charset="0"/>
              <a:buChar char="•"/>
            </a:pPr>
            <a:r>
              <a:rPr lang="en-AU" sz="1000" dirty="0">
                <a:latin typeface="+mn-lt"/>
              </a:rPr>
              <a:t>other reasonable steps to discharge the duty of care owed to children or young people</a:t>
            </a:r>
          </a:p>
          <a:p>
            <a:pPr marL="171450" indent="-171450">
              <a:buFont typeface="Arial" panose="020B0604020202020204" pitchFamily="34" charset="0"/>
              <a:buChar char="•"/>
            </a:pPr>
            <a:r>
              <a:rPr lang="en-AU" sz="1000" dirty="0">
                <a:latin typeface="+mn-lt"/>
              </a:rPr>
              <a:t>Identifying the indicators that a child or young person has been, is being, or is at risk of being abused</a:t>
            </a:r>
          </a:p>
          <a:p>
            <a:pPr marL="171450" indent="-171450">
              <a:buFont typeface="Arial" panose="020B0604020202020204" pitchFamily="34" charset="0"/>
              <a:buChar char="•"/>
            </a:pPr>
            <a:r>
              <a:rPr lang="en-AU" sz="1000" dirty="0">
                <a:latin typeface="+mn-lt"/>
              </a:rPr>
              <a:t>Knowing the appropriate service to contact about a child or young person for whom you hold concerns </a:t>
            </a:r>
          </a:p>
          <a:p>
            <a:r>
              <a:rPr lang="en-AU" sz="1000" dirty="0">
                <a:latin typeface="+mn-lt"/>
              </a:rPr>
              <a:t>Explain that the presentation will provide participants with the information they need to meet their duty of care to children and young people, that is their moral obligations and legal obligations, for example, if they are mandated to report concerns for children’s safety to child protection. </a:t>
            </a: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234673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dirty="0">
                <a:latin typeface="+mn-lt"/>
              </a:rPr>
              <a:t>Neglect includes failure to provide the child with an adequate standard of nutrition, medical care, clothing, shelter or supervision to the extent where the health or development of the child is significantly impaired or placed at risk. </a:t>
            </a:r>
          </a:p>
          <a:p>
            <a:pPr marL="171450" indent="-171450">
              <a:buFont typeface="Arial" panose="020B0604020202020204" pitchFamily="34" charset="0"/>
              <a:buChar char="•"/>
            </a:pPr>
            <a:r>
              <a:rPr lang="en-AU" sz="1000" dirty="0">
                <a:latin typeface="+mn-lt"/>
              </a:rPr>
              <a:t>A child is neglected if they are abandoned or left uncared for over unreasonable periods of time that is inconsistent with their age, stage and development.</a:t>
            </a:r>
          </a:p>
          <a:p>
            <a:pPr marL="171450" indent="-171450">
              <a:buFont typeface="Arial" panose="020B0604020202020204" pitchFamily="34" charset="0"/>
              <a:buChar char="•"/>
            </a:pPr>
            <a:r>
              <a:rPr lang="en-AU" sz="1000" dirty="0">
                <a:effectLst/>
                <a:latin typeface="+mn-lt"/>
              </a:rPr>
              <a:t>Serious neglect in this context potentially constitutes a criminal offence on the part of a parent and includes situations where a parent fails to meet the child's basic needs for food, shelter, hygiene or adequate supervision to the extent that the child's health and physical safety is jeopardised.</a:t>
            </a:r>
          </a:p>
          <a:p>
            <a:pPr marL="171450" indent="-171450">
              <a:buFont typeface="Arial" panose="020B0604020202020204" pitchFamily="34" charset="0"/>
              <a:buChar char="•"/>
            </a:pPr>
            <a:r>
              <a:rPr lang="en-AU" sz="1000" dirty="0">
                <a:effectLst/>
                <a:latin typeface="+mn-lt"/>
              </a:rPr>
              <a:t>For example: The child's home environment is filthy or hazardous in the extreme and poses a threat the child's immediate safety or development and is characterised by the presence of animal or human faeces or urine, decomposing food, syringes or other dangerous drug paraphernalia; or where the child is provided with consistently insufficient or inadequate food or nourishment for the child's healthy development; or where a child has a serious medical condition for which the parent has consistently failed to obtain treatment or dispense prescribed medication; or where a parent consistently leaves a child unattended, exposed to or in the care of strangers who may harm the child.</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mn-lt"/>
              </a:rPr>
              <a:t>Neglect of medical care refers to a situation where a parent's refusal of, or failure to seek treatment or agree to a certain medical procedure leads to an unacceptable deprivation of the child's basic rights to life or health.</a:t>
            </a:r>
          </a:p>
          <a:p>
            <a:pPr marL="171450" indent="-171450">
              <a:buFont typeface="Arial" panose="020B0604020202020204" pitchFamily="34" charset="0"/>
              <a:buChar char="•"/>
            </a:pPr>
            <a:endParaRPr lang="en-AU" sz="700" dirty="0">
              <a:effectLst/>
            </a:endParaRPr>
          </a:p>
          <a:p>
            <a:pPr marL="171450" indent="-171450">
              <a:buFont typeface="Arial" panose="020B0604020202020204" pitchFamily="34" charset="0"/>
              <a:buChar char="•"/>
            </a:pPr>
            <a:endParaRPr lang="en-AU" sz="10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879432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latin typeface="+mn-lt"/>
              </a:rPr>
              <a:t>In addition to assessing the presence or likelihood of harm, and the significance of the harm, the practitioner must assess whether the parents have protected or are likely to protect the child. The assessment should consider the parents' willingness to protect, and whether they are capable of protecting the child and putting the needs of the child ahead of their own. In cases where a parent's capacity to protect a child from abuse is being assessed, the practitioner needs to consider whether that parent is themselves a victim of abuse (such as family violence), the current risks to the parent's own safety and the impact this has on their capacity to protect their child.</a:t>
            </a:r>
          </a:p>
        </p:txBody>
      </p:sp>
      <p:sp>
        <p:nvSpPr>
          <p:cNvPr id="4" name="Slide Number Placeholder 3"/>
          <p:cNvSpPr>
            <a:spLocks noGrp="1"/>
          </p:cNvSpPr>
          <p:nvPr>
            <p:ph type="sldNum" sz="quarter" idx="5"/>
          </p:nvPr>
        </p:nvSpPr>
        <p:spPr/>
        <p:txBody>
          <a:bodyPr/>
          <a:lstStyle/>
          <a:p>
            <a:fld id="{E5E32279-1942-45E0-ADA9-FFBFBA6FB15E}" type="slidenum">
              <a:rPr lang="en-AU" altLang="en-US" smtClean="0"/>
              <a:pPr/>
              <a:t>21</a:t>
            </a:fld>
            <a:endParaRPr lang="en-AU" altLang="en-US"/>
          </a:p>
        </p:txBody>
      </p:sp>
    </p:spTree>
    <p:extLst>
      <p:ext uri="{BB962C8B-B14F-4D97-AF65-F5344CB8AC3E}">
        <p14:creationId xmlns:p14="http://schemas.microsoft.com/office/powerpoint/2010/main" val="81935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ts val="0"/>
              </a:spcBef>
              <a:spcAft>
                <a:spcPts val="0"/>
              </a:spcAft>
            </a:pPr>
            <a:r>
              <a:rPr lang="en-AU" sz="1000" dirty="0">
                <a:latin typeface="+mn-lt"/>
              </a:rPr>
              <a:t>The quote is by Justice McClellan,  Royal Commission into Institutional Responses to Child Sexual Abuse </a:t>
            </a:r>
          </a:p>
          <a:p>
            <a:pPr algn="l"/>
            <a:r>
              <a:rPr lang="en-AU" sz="1000" i="1" dirty="0">
                <a:latin typeface="+mn-lt"/>
              </a:rPr>
              <a:t>"where once silence was demanded (of children), a child's complaint, however tentative in its communication, must be heard to give an appropriate response”</a:t>
            </a:r>
          </a:p>
          <a:p>
            <a:r>
              <a:rPr lang="en-AU" sz="1000" dirty="0">
                <a:latin typeface="+mn-lt"/>
              </a:rPr>
              <a:t>The quote highlights the importance of listening to children and acting on their concerns.</a:t>
            </a:r>
          </a:p>
          <a:p>
            <a:endParaRPr lang="en-AU" sz="1000" dirty="0">
              <a:latin typeface="+mn-lt"/>
            </a:endParaRPr>
          </a:p>
          <a:p>
            <a:r>
              <a:rPr lang="en-AU" sz="1000" dirty="0">
                <a:latin typeface="+mn-lt"/>
              </a:rPr>
              <a:t>For additional information on making a report to child protection: https://dhhs.vic.gov.au/reporting-child-abuse-and-neglect</a:t>
            </a:r>
          </a:p>
          <a:p>
            <a:endParaRPr lang="en-AU" sz="1000" dirty="0">
              <a:latin typeface="+mn-lt"/>
            </a:endParaRPr>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22</a:t>
            </a:fld>
            <a:endParaRPr lang="en-US" dirty="0"/>
          </a:p>
        </p:txBody>
      </p:sp>
    </p:spTree>
    <p:extLst>
      <p:ext uri="{BB962C8B-B14F-4D97-AF65-F5344CB8AC3E}">
        <p14:creationId xmlns:p14="http://schemas.microsoft.com/office/powerpoint/2010/main" val="4269488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buFont typeface="Arial" panose="020B0604020202020204" pitchFamily="34" charset="0"/>
              <a:buNone/>
            </a:pPr>
            <a:r>
              <a:rPr lang="en-AU" altLang="en-US" sz="1000" b="0" kern="1200" dirty="0">
                <a:solidFill>
                  <a:schemeClr val="tx1"/>
                </a:solidFill>
                <a:latin typeface="+mn-lt"/>
                <a:ea typeface="Geneva"/>
                <a:cs typeface="Arial" pitchFamily="34" charset="0"/>
              </a:rPr>
              <a:t>All adults have a role to play in protecting children, one way is to report child abuse to either Child FIRST/The Orange Door, Child Protection or Victoria Police. After this presentation you should be able to identify the appropriate service to contact should you be worried about a child’s safety, wellbeing and development.</a:t>
            </a:r>
          </a:p>
          <a:p>
            <a:pPr marL="0" indent="0">
              <a:lnSpc>
                <a:spcPct val="80000"/>
              </a:lnSpc>
              <a:buFont typeface="Arial" panose="020B0604020202020204" pitchFamily="34" charset="0"/>
              <a:buNone/>
            </a:pPr>
            <a:r>
              <a:rPr lang="en-AU" altLang="en-US" sz="1000" b="0" kern="1200" dirty="0">
                <a:solidFill>
                  <a:schemeClr val="tx1"/>
                </a:solidFill>
                <a:latin typeface="+mn-lt"/>
                <a:ea typeface="Geneva"/>
                <a:cs typeface="Arial" pitchFamily="34" charset="0"/>
              </a:rPr>
              <a:t>All adults should report child abuse in order to stop the abuse and protect the child from further harm</a:t>
            </a:r>
          </a:p>
          <a:p>
            <a:pPr marL="285750" indent="-285750">
              <a:lnSpc>
                <a:spcPct val="80000"/>
              </a:lnSpc>
              <a:buFont typeface="Arial" panose="020B0604020202020204" pitchFamily="34" charset="0"/>
              <a:buChar char="•"/>
            </a:pPr>
            <a:r>
              <a:rPr lang="en-AU" altLang="en-US" sz="1000" b="0" kern="1200" dirty="0">
                <a:solidFill>
                  <a:schemeClr val="tx1"/>
                </a:solidFill>
                <a:latin typeface="+mn-lt"/>
                <a:ea typeface="Geneva"/>
                <a:cs typeface="Arial" pitchFamily="34" charset="0"/>
              </a:rPr>
              <a:t>All people delivering services to children and families have a responsibility to ensure the safety and well being of children </a:t>
            </a:r>
          </a:p>
          <a:p>
            <a:pPr marL="285750" indent="-285750">
              <a:lnSpc>
                <a:spcPct val="80000"/>
              </a:lnSpc>
              <a:buFont typeface="Arial" panose="020B0604020202020204" pitchFamily="34" charset="0"/>
              <a:buChar char="•"/>
            </a:pPr>
            <a:r>
              <a:rPr lang="en-AU" altLang="en-US" sz="1000" b="0" kern="1200" dirty="0">
                <a:solidFill>
                  <a:schemeClr val="tx1"/>
                </a:solidFill>
                <a:latin typeface="+mn-lt"/>
                <a:ea typeface="Geneva"/>
                <a:cs typeface="Arial" pitchFamily="34" charset="0"/>
              </a:rPr>
              <a:t>Abused children may carry the trauma associated with their experiences into adulthood unless treatment, assistance and support are provided. </a:t>
            </a:r>
          </a:p>
          <a:p>
            <a:pPr marL="285750" indent="-285750">
              <a:lnSpc>
                <a:spcPct val="80000"/>
              </a:lnSpc>
              <a:buFont typeface="Arial" panose="020B0604020202020204" pitchFamily="34" charset="0"/>
              <a:buChar char="•"/>
            </a:pPr>
            <a:r>
              <a:rPr lang="en-AU" altLang="en-US" sz="1000" b="0" kern="1200" dirty="0">
                <a:solidFill>
                  <a:schemeClr val="tx1"/>
                </a:solidFill>
                <a:latin typeface="+mn-lt"/>
                <a:ea typeface="Geneva"/>
                <a:cs typeface="Arial" pitchFamily="34" charset="0"/>
              </a:rPr>
              <a:t>The purpose of imposing a legal or other obligation to report (such as mandatory reporting of certain professional groups; child safe standards; reportable conduct scheme; criminal offence not to disclose etc) is to uncover child abuse to enable:</a:t>
            </a:r>
          </a:p>
          <a:p>
            <a:pPr marL="1131564" lvl="2" indent="-285750">
              <a:lnSpc>
                <a:spcPct val="80000"/>
              </a:lnSpc>
              <a:spcBef>
                <a:spcPts val="600"/>
              </a:spcBef>
              <a:buFont typeface="Courier New" panose="02070309020205020404" pitchFamily="49" charset="0"/>
              <a:buChar char="o"/>
            </a:pPr>
            <a:r>
              <a:rPr lang="en-AU" altLang="en-US" sz="1000" dirty="0">
                <a:latin typeface="+mn-lt"/>
                <a:ea typeface="Geneva"/>
                <a:cs typeface="Arial" pitchFamily="34" charset="0"/>
              </a:rPr>
              <a:t>a</a:t>
            </a:r>
            <a:r>
              <a:rPr lang="en-AU" altLang="en-US" sz="1000" kern="1200" dirty="0">
                <a:solidFill>
                  <a:schemeClr val="tx1"/>
                </a:solidFill>
                <a:latin typeface="+mn-lt"/>
                <a:ea typeface="Geneva"/>
                <a:cs typeface="Arial" pitchFamily="34" charset="0"/>
              </a:rPr>
              <a:t>n investigation and assessment of the situation</a:t>
            </a:r>
          </a:p>
          <a:p>
            <a:pPr marL="1131564" lvl="2" indent="-285750">
              <a:lnSpc>
                <a:spcPct val="80000"/>
              </a:lnSpc>
              <a:buFont typeface="Courier New" panose="02070309020205020404" pitchFamily="49" charset="0"/>
              <a:buChar char="o"/>
            </a:pPr>
            <a:r>
              <a:rPr lang="en-AU" altLang="en-US" sz="1000" dirty="0">
                <a:latin typeface="+mn-lt"/>
                <a:ea typeface="Geneva"/>
                <a:cs typeface="Arial" pitchFamily="34" charset="0"/>
              </a:rPr>
              <a:t>t</a:t>
            </a:r>
            <a:r>
              <a:rPr lang="en-AU" altLang="en-US" sz="1000" kern="1200" dirty="0">
                <a:solidFill>
                  <a:schemeClr val="tx1"/>
                </a:solidFill>
                <a:latin typeface="+mn-lt"/>
                <a:ea typeface="Geneva"/>
                <a:cs typeface="Arial" pitchFamily="34" charset="0"/>
              </a:rPr>
              <a:t>he protection of the child where necessary</a:t>
            </a:r>
          </a:p>
          <a:p>
            <a:pPr marL="1131564" lvl="2" indent="-285750">
              <a:lnSpc>
                <a:spcPct val="80000"/>
              </a:lnSpc>
              <a:buFont typeface="Courier New" panose="02070309020205020404" pitchFamily="49" charset="0"/>
              <a:buChar char="o"/>
            </a:pPr>
            <a:r>
              <a:rPr lang="en-AU" altLang="en-US" sz="1000" dirty="0">
                <a:latin typeface="+mn-lt"/>
                <a:ea typeface="Geneva"/>
                <a:cs typeface="Arial" pitchFamily="34" charset="0"/>
              </a:rPr>
              <a:t>p</a:t>
            </a:r>
            <a:r>
              <a:rPr lang="en-AU" altLang="en-US" sz="1000" kern="1200" dirty="0">
                <a:solidFill>
                  <a:schemeClr val="tx1"/>
                </a:solidFill>
                <a:latin typeface="+mn-lt"/>
                <a:ea typeface="Geneva"/>
                <a:cs typeface="Arial" pitchFamily="34" charset="0"/>
              </a:rPr>
              <a:t>lanning for long term help and protection of the child and their family</a:t>
            </a:r>
          </a:p>
          <a:p>
            <a:endParaRPr lang="en-AU" sz="11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3686457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1" kern="1200" dirty="0">
                <a:solidFill>
                  <a:schemeClr val="tx1"/>
                </a:solidFill>
                <a:effectLst/>
                <a:latin typeface="+mn-lt"/>
                <a:ea typeface="+mn-ea"/>
                <a:cs typeface="+mn-cs"/>
              </a:rPr>
              <a:t>Reporter identity and confidentiality:</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Confidentiality is afforded to all reporters in the Children Youth and Families Act 2005 section 190 which prevents the disclosure of the name of the reporter and any information that is likely to identify the person as the source of that information. The exception under section 190 and 191 is where:</a:t>
            </a:r>
            <a:endParaRPr lang="en-AU" sz="1000" dirty="0">
              <a:effectLst/>
              <a:latin typeface="+mn-lt"/>
            </a:endParaRPr>
          </a:p>
          <a:p>
            <a:pPr marL="349059" lvl="1" indent="-171450">
              <a:buFont typeface="Courier New" panose="02070309020205020404" pitchFamily="49" charset="0"/>
              <a:buChar char="o"/>
            </a:pPr>
            <a:r>
              <a:rPr lang="en-US" sz="1000" kern="1200" dirty="0">
                <a:solidFill>
                  <a:schemeClr val="tx1"/>
                </a:solidFill>
                <a:effectLst/>
                <a:latin typeface="+mn-lt"/>
                <a:ea typeface="+mn-ea"/>
                <a:cs typeface="+mn-cs"/>
              </a:rPr>
              <a:t>the reporter chooses to inform the child or family of the report;</a:t>
            </a:r>
            <a:endParaRPr lang="en-AU" sz="1000" dirty="0">
              <a:effectLst/>
              <a:latin typeface="+mn-lt"/>
            </a:endParaRPr>
          </a:p>
          <a:p>
            <a:pPr marL="349059" lvl="1" indent="-171450">
              <a:buFont typeface="Courier New" panose="02070309020205020404" pitchFamily="49" charset="0"/>
              <a:buChar char="o"/>
            </a:pPr>
            <a:r>
              <a:rPr lang="en-US" sz="1000" kern="1200" dirty="0">
                <a:solidFill>
                  <a:schemeClr val="tx1"/>
                </a:solidFill>
                <a:effectLst/>
                <a:latin typeface="+mn-lt"/>
                <a:ea typeface="+mn-ea"/>
                <a:cs typeface="+mn-cs"/>
              </a:rPr>
              <a:t>the reporter consents in writing   to the disclosure of their identity;</a:t>
            </a:r>
            <a:endParaRPr lang="en-AU" sz="1000" dirty="0">
              <a:effectLst/>
              <a:latin typeface="+mn-lt"/>
            </a:endParaRPr>
          </a:p>
          <a:p>
            <a:pPr marL="349059" lvl="1" indent="-171450">
              <a:buFont typeface="Courier New" panose="02070309020205020404" pitchFamily="49" charset="0"/>
              <a:buChar char="o"/>
            </a:pPr>
            <a:r>
              <a:rPr lang="en-US" sz="1000" kern="1200" dirty="0">
                <a:solidFill>
                  <a:schemeClr val="tx1"/>
                </a:solidFill>
                <a:effectLst/>
                <a:latin typeface="+mn-lt"/>
                <a:ea typeface="+mn-ea"/>
                <a:cs typeface="+mn-cs"/>
              </a:rPr>
              <a:t>a court or tribunal decides it is necessary to ensure the safety and wellbeing of the child or in the interests of justice.</a:t>
            </a:r>
            <a:endParaRPr lang="en-AU" sz="1000" dirty="0">
              <a:effectLst/>
              <a:latin typeface="+mn-lt"/>
            </a:endParaRPr>
          </a:p>
          <a:p>
            <a:r>
              <a:rPr lang="en-AU" sz="1000" b="1" kern="1200" dirty="0">
                <a:solidFill>
                  <a:schemeClr val="tx1"/>
                </a:solidFill>
                <a:effectLst/>
                <a:latin typeface="+mn-lt"/>
                <a:ea typeface="+mn-ea"/>
                <a:cs typeface="+mn-cs"/>
              </a:rPr>
              <a:t>You can remain anonymous but…</a:t>
            </a:r>
          </a:p>
          <a:p>
            <a:pPr marL="171450" indent="-171450">
              <a:buFont typeface="Arial" panose="020B0604020202020204" pitchFamily="34" charset="0"/>
              <a:buChar char="•"/>
            </a:pPr>
            <a:r>
              <a:rPr lang="en-AU" sz="1000" kern="1200" dirty="0">
                <a:solidFill>
                  <a:schemeClr val="tx1"/>
                </a:solidFill>
                <a:effectLst/>
                <a:latin typeface="+mn-lt"/>
                <a:ea typeface="+mn-ea"/>
                <a:cs typeface="+mn-cs"/>
              </a:rPr>
              <a:t>It is often considered best practice to inform the family that you have made a report, where appropriate. Being transparent about your concerns and making a report to child protection, in circumstances where it is safe and appropriate to do so, can be beneficial for the young person, the family and your ongoing role with them.</a:t>
            </a:r>
          </a:p>
          <a:p>
            <a:pPr marL="171450" indent="-171450">
              <a:buFont typeface="Arial" panose="020B0604020202020204" pitchFamily="34" charset="0"/>
              <a:buChar char="•"/>
            </a:pPr>
            <a:r>
              <a:rPr lang="en-AU" sz="1000" kern="1200" dirty="0">
                <a:solidFill>
                  <a:schemeClr val="tx1"/>
                </a:solidFill>
                <a:effectLst/>
                <a:latin typeface="+mn-lt"/>
                <a:ea typeface="+mn-ea"/>
                <a:cs typeface="+mn-cs"/>
              </a:rPr>
              <a:t>However, in some circumstances, discussing your concerns may increase risk of harm for a young person, or may compromise a child protection or police investigation. As such, seek advice from child protection at the time of making a report. </a:t>
            </a:r>
            <a:endParaRPr lang="en-AU" sz="1000" b="1" kern="1200" dirty="0">
              <a:solidFill>
                <a:schemeClr val="tx1"/>
              </a:solidFill>
              <a:effectLst/>
              <a:latin typeface="+mn-lt"/>
              <a:ea typeface="+mn-ea"/>
              <a:cs typeface="+mn-cs"/>
            </a:endParaRPr>
          </a:p>
          <a:p>
            <a:r>
              <a:rPr lang="en-AU" sz="1000" b="1" kern="1200" dirty="0">
                <a:solidFill>
                  <a:schemeClr val="tx1"/>
                </a:solidFill>
                <a:effectLst/>
                <a:latin typeface="+mn-lt"/>
                <a:ea typeface="+mn-ea"/>
                <a:cs typeface="+mn-cs"/>
              </a:rPr>
              <a:t>Breach of professional ethics, liability</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1000" b="0" kern="1200" dirty="0">
                <a:solidFill>
                  <a:schemeClr val="tx1"/>
                </a:solidFill>
                <a:latin typeface="+mn-lt"/>
                <a:ea typeface="Geneva"/>
                <a:cs typeface="Arial" pitchFamily="34" charset="0"/>
              </a:rPr>
              <a:t>A report does not constitute unprofessional conduct or a breach of professional ethics; does not make the reporter subject to any liability (the person making the report is protected from negative professional and legal consequences)</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mn-lt"/>
              </a:rPr>
              <a:t>If a report is made in good faith (s. 189, CYFA), then:</a:t>
            </a:r>
          </a:p>
          <a:p>
            <a:pPr marL="349059" lvl="1" indent="-171450">
              <a:buFont typeface="Courier New" panose="02070309020205020404" pitchFamily="49" charset="0"/>
              <a:buChar char="o"/>
            </a:pPr>
            <a:r>
              <a:rPr lang="en-AU" sz="1000" dirty="0">
                <a:effectLst/>
                <a:latin typeface="+mn-lt"/>
              </a:rPr>
              <a:t>it does not constitute unprofessional conduct or a breach of professional ethics</a:t>
            </a:r>
          </a:p>
          <a:p>
            <a:pPr marL="349059" lvl="1" indent="-171450">
              <a:buFont typeface="Courier New" panose="02070309020205020404" pitchFamily="49" charset="0"/>
              <a:buChar char="o"/>
            </a:pPr>
            <a:r>
              <a:rPr lang="en-AU" sz="1000" dirty="0">
                <a:effectLst/>
                <a:latin typeface="+mn-lt"/>
              </a:rPr>
              <a:t>the reporter cannot be held legally liable</a:t>
            </a:r>
          </a:p>
          <a:p>
            <a:pPr marL="349059" lvl="1" indent="-171450">
              <a:buFont typeface="Courier New" panose="02070309020205020404" pitchFamily="49" charset="0"/>
              <a:buChar char="o"/>
            </a:pPr>
            <a:r>
              <a:rPr lang="en-AU" sz="1000" dirty="0">
                <a:effectLst/>
                <a:latin typeface="+mn-lt"/>
              </a:rPr>
              <a:t>it does not constitute a breach of s. 141 of the </a:t>
            </a:r>
            <a:r>
              <a:rPr lang="en-AU" sz="1000" i="1" dirty="0">
                <a:effectLst/>
                <a:latin typeface="+mn-lt"/>
              </a:rPr>
              <a:t>Health Services Act 1988</a:t>
            </a:r>
            <a:r>
              <a:rPr lang="en-AU" sz="1000" dirty="0">
                <a:effectLst/>
                <a:latin typeface="+mn-lt"/>
              </a:rPr>
              <a:t> or s. 346 of the </a:t>
            </a:r>
            <a:r>
              <a:rPr lang="en-AU" sz="1000" i="1" dirty="0">
                <a:effectLst/>
                <a:latin typeface="+mn-lt"/>
              </a:rPr>
              <a:t>Mental Health Act 2014</a:t>
            </a:r>
            <a:r>
              <a:rPr lang="en-AU" sz="1000" dirty="0">
                <a:effectLst/>
                <a:latin typeface="+mn-lt"/>
              </a:rPr>
              <a:t>.</a:t>
            </a:r>
          </a:p>
          <a:p>
            <a:pPr marL="177609" lvl="1" indent="0">
              <a:buFont typeface="Courier New" panose="02070309020205020404" pitchFamily="49" charset="0"/>
              <a:buNone/>
            </a:pPr>
            <a:r>
              <a:rPr lang="en-AU" sz="1000" dirty="0">
                <a:effectLst/>
                <a:latin typeface="+mn-lt"/>
              </a:rPr>
              <a:t>A reporter who makes a report in accordance with the legislation is not liable for the eventual outcome of any investigation.</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altLang="en-US" sz="1000" b="0" kern="1200" dirty="0">
              <a:solidFill>
                <a:schemeClr val="tx1"/>
              </a:solidFill>
              <a:latin typeface="+mn-lt"/>
              <a:ea typeface="Geneva"/>
              <a:cs typeface="Arial" pitchFamily="34" charset="0"/>
            </a:endParaRPr>
          </a:p>
          <a:p>
            <a:endParaRPr lang="en-AU" sz="1100" b="1"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188045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77609" rtl="0" eaLnBrk="1" fontAlgn="auto" latinLnBrk="0" hangingPunct="1">
              <a:lnSpc>
                <a:spcPct val="100000"/>
              </a:lnSpc>
              <a:spcBef>
                <a:spcPts val="0"/>
              </a:spcBef>
              <a:spcAft>
                <a:spcPts val="0"/>
              </a:spcAft>
              <a:buClrTx/>
              <a:buSzTx/>
              <a:buFont typeface="+mj-lt"/>
              <a:buNone/>
              <a:tabLst/>
              <a:defRPr/>
            </a:pPr>
            <a:r>
              <a:rPr lang="en-AU" sz="1000" kern="1200" dirty="0">
                <a:solidFill>
                  <a:schemeClr val="tx1"/>
                </a:solidFill>
                <a:effectLst/>
                <a:latin typeface="+mn-lt"/>
                <a:ea typeface="+mn-ea"/>
                <a:cs typeface="+mn-cs"/>
              </a:rPr>
              <a:t>There are many reasons that people are concerned to make a report to child protection. Explain that child protection takes their role and mandate very seriously and will only intervene according to the law. You may wish to address some of the concerns outlined in the slide via a discussion with participants, and or be guided with the below responses:  </a:t>
            </a:r>
          </a:p>
          <a:p>
            <a:pPr marL="228600" marR="0" lvl="0" indent="-228600" algn="l" defTabSz="177609" rtl="0" eaLnBrk="1" fontAlgn="auto" latinLnBrk="0" hangingPunct="1">
              <a:lnSpc>
                <a:spcPct val="100000"/>
              </a:lnSpc>
              <a:spcBef>
                <a:spcPts val="0"/>
              </a:spcBef>
              <a:spcAft>
                <a:spcPts val="0"/>
              </a:spcAft>
              <a:buClrTx/>
              <a:buSzTx/>
              <a:buFont typeface="+mj-lt"/>
              <a:buAutoNum type="alphaLcPeriod"/>
              <a:tabLst/>
              <a:defRPr/>
            </a:pPr>
            <a:r>
              <a:rPr lang="en-AU" sz="1000" kern="1200" dirty="0">
                <a:solidFill>
                  <a:schemeClr val="tx1"/>
                </a:solidFill>
                <a:effectLst/>
                <a:latin typeface="+mn-lt"/>
                <a:ea typeface="+mn-ea"/>
                <a:cs typeface="+mn-cs"/>
              </a:rPr>
              <a:t>It is often considered best practice to inform the family that you have made a report, where appropriate. Being transparent about your concerns and making a report to child protection, in circumstances where it is safe and appropriate to do so, it can be beneficial for the child or young person, the family and your ongoing role with them. When you first engage with a child and family, you should inform them of your professional obligations including reporting obligations whether that's to report concerns to Police or child protection, professional code of conduct, service and funding agreements etc. You are more likely to jeopardise your relationship if you are not honest about your obligations from the outset.</a:t>
            </a:r>
          </a:p>
          <a:p>
            <a:pPr marL="228600" marR="0" lvl="0" indent="-228600" algn="l" defTabSz="177609" rtl="0" eaLnBrk="1" fontAlgn="auto" latinLnBrk="0" hangingPunct="1">
              <a:lnSpc>
                <a:spcPct val="100000"/>
              </a:lnSpc>
              <a:spcBef>
                <a:spcPts val="0"/>
              </a:spcBef>
              <a:spcAft>
                <a:spcPts val="0"/>
              </a:spcAft>
              <a:buClrTx/>
              <a:buSzTx/>
              <a:buFont typeface="+mj-lt"/>
              <a:buAutoNum type="alphaLcPeriod"/>
              <a:tabLst/>
              <a:defRPr/>
            </a:pPr>
            <a:r>
              <a:rPr lang="en-AU" sz="1000" kern="1200" dirty="0">
                <a:solidFill>
                  <a:schemeClr val="tx1"/>
                </a:solidFill>
                <a:effectLst/>
                <a:latin typeface="+mn-lt"/>
                <a:ea typeface="+mn-ea"/>
                <a:cs typeface="+mn-cs"/>
              </a:rPr>
              <a:t>If you have concerns for your safety you can be reassured that your identify as the reporter will not be revealed to the child or family. By law, the identity of a reporter must remain confidential, unless:</a:t>
            </a:r>
          </a:p>
          <a:p>
            <a:pPr marL="526669" lvl="2" indent="-171450">
              <a:buFont typeface="Courier New" panose="02070309020205020404" pitchFamily="49" charset="0"/>
              <a:buChar char="o"/>
            </a:pPr>
            <a:r>
              <a:rPr lang="en-AU" sz="1000" kern="1200" dirty="0">
                <a:solidFill>
                  <a:schemeClr val="tx1"/>
                </a:solidFill>
                <a:effectLst/>
                <a:latin typeface="+mn-lt"/>
                <a:ea typeface="+mn-ea"/>
                <a:cs typeface="+mn-cs"/>
              </a:rPr>
              <a:t>the reporter chooses to inform the child or family of the report</a:t>
            </a:r>
          </a:p>
          <a:p>
            <a:pPr marL="526669" lvl="2" indent="-171450">
              <a:buFont typeface="Courier New" panose="02070309020205020404" pitchFamily="49" charset="0"/>
              <a:buChar char="o"/>
            </a:pPr>
            <a:r>
              <a:rPr lang="en-AU" sz="1000" kern="1200" dirty="0">
                <a:solidFill>
                  <a:schemeClr val="tx1"/>
                </a:solidFill>
                <a:effectLst/>
                <a:latin typeface="+mn-lt"/>
                <a:ea typeface="+mn-ea"/>
                <a:cs typeface="+mn-cs"/>
              </a:rPr>
              <a:t>the reporter consents in writing to their identity as the reporter being disclosed</a:t>
            </a:r>
          </a:p>
          <a:p>
            <a:pPr marL="526669" lvl="2" indent="-171450">
              <a:buFont typeface="Courier New" panose="02070309020205020404" pitchFamily="49" charset="0"/>
              <a:buChar char="o"/>
            </a:pPr>
            <a:r>
              <a:rPr lang="en-AU" sz="1000" kern="1200" dirty="0">
                <a:solidFill>
                  <a:schemeClr val="tx1"/>
                </a:solidFill>
                <a:effectLst/>
                <a:latin typeface="+mn-lt"/>
                <a:ea typeface="+mn-ea"/>
                <a:cs typeface="+mn-cs"/>
              </a:rPr>
              <a:t>a court or tribunal decides it needs this information in order to ensure the safety and wellbeing of the child</a:t>
            </a:r>
          </a:p>
          <a:p>
            <a:pPr marL="526669" lvl="2" indent="-171450">
              <a:buFont typeface="Courier New" panose="02070309020205020404" pitchFamily="49" charset="0"/>
              <a:buChar char="o"/>
            </a:pPr>
            <a:r>
              <a:rPr lang="en-AU" sz="1000" kern="1200" dirty="0">
                <a:solidFill>
                  <a:schemeClr val="tx1"/>
                </a:solidFill>
                <a:effectLst/>
                <a:latin typeface="+mn-lt"/>
                <a:ea typeface="+mn-ea"/>
                <a:cs typeface="+mn-cs"/>
              </a:rPr>
              <a:t>a court or tribunal decides that in the interests of justice the evidence needs to be given.</a:t>
            </a:r>
          </a:p>
          <a:p>
            <a:pPr marL="177609" marR="0" lvl="1" indent="0" algn="l" defTabSz="17760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latin typeface="+mn-lt"/>
              </a:rPr>
              <a:t>If you still hold concerns for your safety, discuss these at the time you make a report with child protection and your management in your organisation and police to develop a safety plan.</a:t>
            </a:r>
          </a:p>
          <a:p>
            <a:pPr marL="228600" marR="0" lvl="0" indent="-228600" algn="l" defTabSz="177609" rtl="0" eaLnBrk="1" fontAlgn="auto" latinLnBrk="0" hangingPunct="1">
              <a:lnSpc>
                <a:spcPct val="100000"/>
              </a:lnSpc>
              <a:spcBef>
                <a:spcPts val="0"/>
              </a:spcBef>
              <a:spcAft>
                <a:spcPts val="0"/>
              </a:spcAft>
              <a:buClrTx/>
              <a:buSzTx/>
              <a:buFont typeface="+mj-lt"/>
              <a:buAutoNum type="alphaLcPeriod"/>
              <a:tabLst/>
              <a:defRPr/>
            </a:pPr>
            <a:r>
              <a:rPr lang="en-AU" sz="1000" dirty="0">
                <a:latin typeface="+mn-lt"/>
              </a:rPr>
              <a:t>It is hard to know what the outcome of the intervention. This is up to child protection, who will decide the best way to progress their intervention guided by the best interest and decision making principles. They will keep the child’s best interests and safety paramount.</a:t>
            </a:r>
          </a:p>
          <a:p>
            <a:pPr marL="228600" marR="0" lvl="0" indent="-228600" algn="l" defTabSz="177609" rtl="0" eaLnBrk="1" fontAlgn="auto" latinLnBrk="0" hangingPunct="1">
              <a:lnSpc>
                <a:spcPct val="100000"/>
              </a:lnSpc>
              <a:spcBef>
                <a:spcPts val="0"/>
              </a:spcBef>
              <a:spcAft>
                <a:spcPts val="0"/>
              </a:spcAft>
              <a:buClrTx/>
              <a:buSzTx/>
              <a:buFont typeface="+mj-lt"/>
              <a:buAutoNum type="alphaLcPeriod"/>
              <a:tabLst/>
              <a:defRPr/>
            </a:pPr>
            <a:r>
              <a:rPr lang="en-AU" sz="1000" dirty="0">
                <a:latin typeface="+mn-lt"/>
              </a:rPr>
              <a:t>You should still make a report even if you are unsure whether the child’s circumstances meet the threshold for child protection intervention or consider making a referral to Child FIRST/The Orange Door.</a:t>
            </a:r>
          </a:p>
          <a:p>
            <a:pPr marL="228600" marR="0" lvl="0" indent="-228600" algn="l" defTabSz="177609" rtl="0" eaLnBrk="1" fontAlgn="auto" latinLnBrk="0" hangingPunct="1">
              <a:lnSpc>
                <a:spcPct val="100000"/>
              </a:lnSpc>
              <a:spcBef>
                <a:spcPts val="0"/>
              </a:spcBef>
              <a:spcAft>
                <a:spcPts val="0"/>
              </a:spcAft>
              <a:buClrTx/>
              <a:buSzTx/>
              <a:buFont typeface="+mj-lt"/>
              <a:buAutoNum type="alphaLcPeriod"/>
              <a:tabLst/>
              <a:defRPr/>
            </a:pPr>
            <a:r>
              <a:rPr lang="en-AU" sz="1000" dirty="0">
                <a:latin typeface="+mn-lt"/>
              </a:rPr>
              <a:t>Child Protection will discuss with you the circumstances of the child and family and decide whether child protection intervention is necessary. You do not have to prove that abuse has or is likely to occur, you need to form a reasonable belief only. A reasonable belief is formed when a reasonable person in the same position as you would have formed the same belief on the same grounds.</a:t>
            </a:r>
          </a:p>
          <a:p>
            <a:pPr marL="228600" marR="0" lvl="0" indent="-228600" algn="l" defTabSz="177609" rtl="0" eaLnBrk="1" fontAlgn="auto" latinLnBrk="0" hangingPunct="1">
              <a:lnSpc>
                <a:spcPct val="100000"/>
              </a:lnSpc>
              <a:spcBef>
                <a:spcPts val="0"/>
              </a:spcBef>
              <a:spcAft>
                <a:spcPts val="0"/>
              </a:spcAft>
              <a:buClrTx/>
              <a:buSzTx/>
              <a:buFont typeface="+mj-lt"/>
              <a:buAutoNum type="alphaLcPeriod"/>
              <a:tabLst/>
              <a:defRPr/>
            </a:pPr>
            <a:r>
              <a:rPr lang="en-AU" sz="1000" dirty="0">
                <a:latin typeface="+mn-lt"/>
              </a:rPr>
              <a:t>The law protects you from litigation if you have made a report in good faith. </a:t>
            </a:r>
          </a:p>
          <a:p>
            <a:pPr marL="228600" marR="0" lvl="0" indent="-228600" algn="l" defTabSz="177609" rtl="0" eaLnBrk="1" fontAlgn="auto" latinLnBrk="0" hangingPunct="1">
              <a:lnSpc>
                <a:spcPct val="100000"/>
              </a:lnSpc>
              <a:spcBef>
                <a:spcPts val="0"/>
              </a:spcBef>
              <a:spcAft>
                <a:spcPts val="0"/>
              </a:spcAft>
              <a:buClrTx/>
              <a:buSzTx/>
              <a:buFont typeface="+mj-lt"/>
              <a:buAutoNum type="alphaLcPeriod"/>
              <a:tabLst/>
              <a:defRPr/>
            </a:pPr>
            <a:r>
              <a:rPr lang="en-AU" sz="1000" dirty="0">
                <a:latin typeface="+mn-lt"/>
              </a:rPr>
              <a:t>What ever your past experiences have been you should still contact child protection if you are concerns that a child is being or likely to be abused. The safety and protection of children must always be paramount in all our actions.</a:t>
            </a:r>
          </a:p>
          <a:p>
            <a:pPr marL="0" marR="0" lvl="0" indent="0" algn="l" defTabSz="17760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latin typeface="+mn-lt"/>
              </a:rPr>
              <a:t>There may be circumstances where it is not appropriate to discuss the report or your concerns with the child or family as it </a:t>
            </a:r>
            <a:r>
              <a:rPr lang="en-AU" sz="1000" kern="1200" dirty="0">
                <a:solidFill>
                  <a:schemeClr val="tx1"/>
                </a:solidFill>
                <a:effectLst/>
                <a:latin typeface="+mn-lt"/>
                <a:ea typeface="+mn-ea"/>
                <a:cs typeface="+mn-cs"/>
              </a:rPr>
              <a:t>may increase risk of harm for a young person, or may compromise a child protection or police investigation, for example, where there concerns of sexual abuse or exploitation of the child and it is unclear who in the family is or will be protective or not. As such, seek advice from child protection at the time of making a report. </a:t>
            </a:r>
          </a:p>
          <a:p>
            <a:pPr marL="0" marR="0" lvl="0" indent="0" algn="l" defTabSz="17760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latin typeface="+mn-lt"/>
              </a:rPr>
              <a:t> </a:t>
            </a: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25</a:t>
            </a:fld>
            <a:endParaRPr lang="en-US" dirty="0"/>
          </a:p>
        </p:txBody>
      </p:sp>
    </p:spTree>
    <p:extLst>
      <p:ext uri="{BB962C8B-B14F-4D97-AF65-F5344CB8AC3E}">
        <p14:creationId xmlns:p14="http://schemas.microsoft.com/office/powerpoint/2010/main" val="3686457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endParaRPr lang="en-US" sz="1100" dirty="0">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38188" indent="-282575">
              <a:defRPr>
                <a:solidFill>
                  <a:schemeClr val="tx1"/>
                </a:solidFill>
                <a:latin typeface="Arial" charset="0"/>
                <a:ea typeface="ＭＳ Ｐゴシック" charset="0"/>
                <a:cs typeface="ＭＳ Ｐゴシック" charset="0"/>
              </a:defRPr>
            </a:lvl2pPr>
            <a:lvl3pPr marL="1135063" indent="-225425">
              <a:defRPr>
                <a:solidFill>
                  <a:schemeClr val="tx1"/>
                </a:solidFill>
                <a:latin typeface="Arial" charset="0"/>
                <a:ea typeface="ＭＳ Ｐゴシック" charset="0"/>
                <a:cs typeface="ＭＳ Ｐゴシック" charset="0"/>
              </a:defRPr>
            </a:lvl3pPr>
            <a:lvl4pPr marL="1595438" indent="-227013">
              <a:defRPr>
                <a:solidFill>
                  <a:schemeClr val="tx1"/>
                </a:solidFill>
                <a:latin typeface="Arial" charset="0"/>
                <a:ea typeface="ＭＳ Ｐゴシック" charset="0"/>
                <a:cs typeface="ＭＳ Ｐゴシック" charset="0"/>
              </a:defRPr>
            </a:lvl4pPr>
            <a:lvl5pPr marL="2046288" indent="-225425">
              <a:defRPr>
                <a:solidFill>
                  <a:schemeClr val="tx1"/>
                </a:solidFill>
                <a:latin typeface="Arial" charset="0"/>
                <a:ea typeface="ＭＳ Ｐゴシック" charset="0"/>
                <a:cs typeface="ＭＳ Ｐゴシック" charset="0"/>
              </a:defRPr>
            </a:lvl5pPr>
            <a:lvl6pPr marL="25034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606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178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750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fld id="{860FD70B-3080-4043-801D-B988642F6584}"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a:latin typeface="+mn-lt"/>
              </a:rPr>
              <a:t>Explain that the following slides are designed to assist the audience to determine when to report to CP vs Child First/The Orange Door vs Police</a:t>
            </a:r>
          </a:p>
          <a:p>
            <a:pPr marL="171450" indent="-171450">
              <a:buFont typeface="Arial" panose="020B0604020202020204" pitchFamily="34" charset="0"/>
              <a:buChar char="•"/>
            </a:pPr>
            <a:r>
              <a:rPr lang="en-AU" sz="1100" kern="1200" dirty="0">
                <a:solidFill>
                  <a:schemeClr val="tx1"/>
                </a:solidFill>
                <a:latin typeface="+mn-lt"/>
                <a:ea typeface="+mn-ea"/>
                <a:cs typeface="+mn-cs"/>
              </a:rPr>
              <a:t>Explain to the audience  how to work with children and families where you need to report, by informing families from the outset of your legal obligations you can remind them of your obligations to report should you become  concerned for the child’s safety. </a:t>
            </a:r>
          </a:p>
          <a:p>
            <a:pPr marL="171450" indent="-171450">
              <a:buFont typeface="Arial" panose="020B0604020202020204" pitchFamily="34" charset="0"/>
              <a:buChar char="•"/>
            </a:pPr>
            <a:r>
              <a:rPr lang="en-AU" sz="1100" kern="1200" dirty="0">
                <a:solidFill>
                  <a:schemeClr val="tx1"/>
                </a:solidFill>
                <a:latin typeface="+mn-lt"/>
                <a:ea typeface="+mn-ea"/>
                <a:cs typeface="+mn-cs"/>
              </a:rPr>
              <a:t>Discuss your concerns and how you think the</a:t>
            </a:r>
            <a:r>
              <a:rPr lang="en-AU" sz="1100" kern="1200" baseline="0" dirty="0">
                <a:solidFill>
                  <a:schemeClr val="tx1"/>
                </a:solidFill>
                <a:latin typeface="+mn-lt"/>
                <a:ea typeface="+mn-ea"/>
                <a:cs typeface="+mn-cs"/>
              </a:rPr>
              <a:t> family/child should address them, you can do this in cooperation with the family to prevent a report to child protection. </a:t>
            </a:r>
          </a:p>
          <a:p>
            <a:pPr marL="171450" indent="-171450">
              <a:buFont typeface="Arial" panose="020B0604020202020204" pitchFamily="34" charset="0"/>
              <a:buChar char="•"/>
            </a:pPr>
            <a:r>
              <a:rPr lang="en-AU" sz="1100" kern="1200" baseline="0" dirty="0">
                <a:solidFill>
                  <a:schemeClr val="tx1"/>
                </a:solidFill>
                <a:latin typeface="+mn-lt"/>
                <a:ea typeface="+mn-ea"/>
                <a:cs typeface="+mn-cs"/>
              </a:rPr>
              <a:t>Explain that child protection intervention should be the last resort to provide for a child’s safety, providing the family with an opportunity to engage with support services to address the concerns is ideal.</a:t>
            </a:r>
          </a:p>
          <a:p>
            <a:pPr marL="171450" indent="-171450">
              <a:buFont typeface="Arial" panose="020B0604020202020204" pitchFamily="34" charset="0"/>
              <a:buChar char="•"/>
            </a:pPr>
            <a:r>
              <a:rPr lang="en-AU" sz="1100" kern="1200" baseline="0" dirty="0">
                <a:solidFill>
                  <a:schemeClr val="tx1"/>
                </a:solidFill>
                <a:latin typeface="+mn-lt"/>
                <a:ea typeface="+mn-ea"/>
                <a:cs typeface="+mn-cs"/>
              </a:rPr>
              <a:t>Inform the family/child you have made or perhaps intend to make a report unless it is not appropriate </a:t>
            </a:r>
            <a:r>
              <a:rPr lang="en-AU" sz="1100" kern="1200" baseline="0" dirty="0" err="1">
                <a:solidFill>
                  <a:schemeClr val="tx1"/>
                </a:solidFill>
                <a:latin typeface="+mn-lt"/>
                <a:ea typeface="+mn-ea"/>
                <a:cs typeface="+mn-cs"/>
              </a:rPr>
              <a:t>ie</a:t>
            </a:r>
            <a:r>
              <a:rPr lang="en-AU" sz="1100" kern="1200" baseline="0" dirty="0">
                <a:solidFill>
                  <a:schemeClr val="tx1"/>
                </a:solidFill>
                <a:latin typeface="+mn-lt"/>
                <a:ea typeface="+mn-ea"/>
                <a:cs typeface="+mn-cs"/>
              </a:rPr>
              <a:t> sexual abuse foe example, as this may compromise the investigation by potentially alerting the alleged </a:t>
            </a:r>
            <a:r>
              <a:rPr lang="en-AU" sz="1100" kern="1200" baseline="0" dirty="0" err="1">
                <a:solidFill>
                  <a:schemeClr val="tx1"/>
                </a:solidFill>
                <a:latin typeface="+mn-lt"/>
                <a:ea typeface="+mn-ea"/>
                <a:cs typeface="+mn-cs"/>
              </a:rPr>
              <a:t>perpertrator</a:t>
            </a:r>
            <a:r>
              <a:rPr lang="en-AU" sz="1100" kern="1200" baseline="0" dirty="0">
                <a:solidFill>
                  <a:schemeClr val="tx1"/>
                </a:solidFill>
                <a:latin typeface="+mn-lt"/>
                <a:ea typeface="+mn-ea"/>
                <a:cs typeface="+mn-cs"/>
              </a:rPr>
              <a:t>.</a:t>
            </a:r>
          </a:p>
          <a:p>
            <a:pPr marL="0" indent="0">
              <a:buFont typeface="Arial" panose="020B0604020202020204" pitchFamily="34" charset="0"/>
              <a:buNone/>
            </a:pPr>
            <a:r>
              <a:rPr lang="en-AU" altLang="en-US" sz="1100" b="1" kern="1200" baseline="0" dirty="0">
                <a:solidFill>
                  <a:schemeClr val="tx1"/>
                </a:solidFill>
                <a:latin typeface="+mn-lt"/>
                <a:ea typeface="+mn-ea"/>
                <a:cs typeface="+mn-cs"/>
              </a:rPr>
              <a:t>When to make a report: ‘Children in need of protection</a:t>
            </a:r>
            <a:endParaRPr lang="en-AU" altLang="en-US" sz="1100" b="1" kern="1200" baseline="0" dirty="0">
              <a:solidFill>
                <a:schemeClr val="tx1"/>
              </a:solidFill>
              <a:latin typeface="+mn-lt"/>
              <a:ea typeface="+mn-ea"/>
              <a:cs typeface="Arial" pitchFamily="34" charset="0"/>
            </a:endParaRPr>
          </a:p>
          <a:p>
            <a:pPr marL="285750" indent="-285750">
              <a:buFont typeface="Arial" panose="020B0604020202020204" pitchFamily="34" charset="0"/>
              <a:buChar char="•"/>
            </a:pPr>
            <a:r>
              <a:rPr lang="en-AU" altLang="en-US" sz="1100" b="0" dirty="0">
                <a:latin typeface="+mn-lt"/>
                <a:ea typeface="Geneva"/>
                <a:cs typeface="Arial" pitchFamily="34" charset="0"/>
              </a:rPr>
              <a:t>You believe on reasonable grounds that a</a:t>
            </a:r>
            <a:r>
              <a:rPr lang="en-AU" altLang="en-US" sz="1100" b="0" kern="1200" dirty="0">
                <a:solidFill>
                  <a:schemeClr val="tx1"/>
                </a:solidFill>
                <a:latin typeface="+mn-lt"/>
                <a:ea typeface="Geneva"/>
                <a:cs typeface="Arial" pitchFamily="34" charset="0"/>
              </a:rPr>
              <a:t> child is in need of protection (refer back to slide 15 “Children in need of protection”, CYFA section 162 </a:t>
            </a:r>
          </a:p>
          <a:p>
            <a:pPr marL="731436" lvl="1" indent="-285750">
              <a:lnSpc>
                <a:spcPct val="100000"/>
              </a:lnSpc>
              <a:buFont typeface="Wingdings" panose="05000000000000000000" pitchFamily="2" charset="2"/>
              <a:buChar char="Ø"/>
            </a:pPr>
            <a:r>
              <a:rPr lang="en-AU" altLang="en-US" sz="1100" dirty="0">
                <a:latin typeface="+mn-lt"/>
                <a:ea typeface="Geneva"/>
                <a:cs typeface="Arial" pitchFamily="34" charset="0"/>
              </a:rPr>
              <a:t>parents have not protected or are unlikely to protect the child </a:t>
            </a:r>
          </a:p>
          <a:p>
            <a:pPr marL="731436" lvl="1" indent="-285750">
              <a:lnSpc>
                <a:spcPct val="100000"/>
              </a:lnSpc>
              <a:buFont typeface="Wingdings" panose="05000000000000000000" pitchFamily="2" charset="2"/>
              <a:buChar char="Ø"/>
            </a:pPr>
            <a:r>
              <a:rPr lang="en-AU" altLang="en-US" sz="1100" dirty="0">
                <a:latin typeface="+mn-lt"/>
                <a:ea typeface="Geneva"/>
                <a:cs typeface="Arial" pitchFamily="34" charset="0"/>
              </a:rPr>
              <a:t>suffered or likely to suffer s</a:t>
            </a:r>
            <a:r>
              <a:rPr lang="en-AU" altLang="en-US" sz="1100" b="0" kern="1200" dirty="0">
                <a:solidFill>
                  <a:schemeClr val="tx1"/>
                </a:solidFill>
                <a:latin typeface="+mn-lt"/>
                <a:ea typeface="Geneva"/>
                <a:cs typeface="Arial" pitchFamily="34" charset="0"/>
              </a:rPr>
              <a:t>ignificant harm as a result of physical injury or sexual abuse</a:t>
            </a:r>
          </a:p>
          <a:p>
            <a:pPr marL="731436" lvl="1" indent="-285750">
              <a:lnSpc>
                <a:spcPct val="100000"/>
              </a:lnSpc>
              <a:buFont typeface="Wingdings" panose="05000000000000000000" pitchFamily="2" charset="2"/>
              <a:buChar char="Ø"/>
            </a:pPr>
            <a:r>
              <a:rPr lang="en-AU" altLang="en-US" sz="1100" dirty="0">
                <a:latin typeface="+mn-lt"/>
                <a:ea typeface="Geneva"/>
                <a:cs typeface="Arial" pitchFamily="34" charset="0"/>
              </a:rPr>
              <a:t>suffered or likely to suffer significant damage to child’s emotional or intellectual development </a:t>
            </a:r>
            <a:endParaRPr lang="en-AU" altLang="en-US" sz="1100" b="0" kern="1200" dirty="0">
              <a:solidFill>
                <a:schemeClr val="tx1"/>
              </a:solidFill>
              <a:latin typeface="+mn-lt"/>
              <a:ea typeface="Geneva"/>
              <a:cs typeface="Arial" pitchFamily="34" charset="0"/>
            </a:endParaRPr>
          </a:p>
          <a:p>
            <a:pPr marL="731436" lvl="1" indent="-285750">
              <a:lnSpc>
                <a:spcPct val="100000"/>
              </a:lnSpc>
              <a:buFont typeface="Wingdings" panose="05000000000000000000" pitchFamily="2" charset="2"/>
              <a:buChar char="Ø"/>
            </a:pPr>
            <a:r>
              <a:rPr lang="en-AU" altLang="en-US" sz="1100" b="0" kern="1200" dirty="0">
                <a:solidFill>
                  <a:schemeClr val="tx1"/>
                </a:solidFill>
                <a:latin typeface="+mn-lt"/>
                <a:ea typeface="Geneva"/>
                <a:cs typeface="Arial" pitchFamily="34" charset="0"/>
              </a:rPr>
              <a:t>Abandoned, parents cannot be located and no </a:t>
            </a:r>
            <a:r>
              <a:rPr lang="en-AU" altLang="en-US" sz="1100" dirty="0">
                <a:latin typeface="+mn-lt"/>
                <a:ea typeface="Geneva"/>
                <a:cs typeface="Arial" pitchFamily="34" charset="0"/>
              </a:rPr>
              <a:t>other suitable person </a:t>
            </a:r>
          </a:p>
          <a:p>
            <a:pPr marL="731436" lvl="1" indent="-285750">
              <a:lnSpc>
                <a:spcPct val="100000"/>
              </a:lnSpc>
              <a:buFont typeface="Wingdings" panose="05000000000000000000" pitchFamily="2" charset="2"/>
              <a:buChar char="Ø"/>
            </a:pPr>
            <a:r>
              <a:rPr lang="en-AU" altLang="en-US" sz="1100" b="0" kern="1200" dirty="0">
                <a:solidFill>
                  <a:schemeClr val="tx1"/>
                </a:solidFill>
                <a:latin typeface="+mn-lt"/>
                <a:ea typeface="Geneva"/>
                <a:cs typeface="Arial" pitchFamily="34" charset="0"/>
              </a:rPr>
              <a:t>Child’s physical development or health significantly harmed or likely to be harmed </a:t>
            </a:r>
          </a:p>
          <a:p>
            <a:pPr marL="285750" indent="-285750">
              <a:buFont typeface="Arial" panose="020B0604020202020204" pitchFamily="34" charset="0"/>
              <a:buChar char="•"/>
            </a:pPr>
            <a:r>
              <a:rPr lang="en-AU" altLang="en-US" sz="1100" b="0" dirty="0">
                <a:latin typeface="+mn-lt"/>
                <a:ea typeface="Geneva"/>
                <a:cs typeface="Arial" pitchFamily="34" charset="0"/>
              </a:rPr>
              <a:t>persistent family violence, parental substance abuse, mental illness or disability and there is a significant risk of harm to the child or their development</a:t>
            </a:r>
          </a:p>
          <a:p>
            <a:pPr marL="285750" indent="-285750">
              <a:buFont typeface="Arial" panose="020B0604020202020204" pitchFamily="34" charset="0"/>
              <a:buChar char="•"/>
            </a:pPr>
            <a:r>
              <a:rPr lang="en-AU" altLang="en-US" sz="1100" b="0" dirty="0">
                <a:latin typeface="+mn-lt"/>
                <a:ea typeface="Geneva"/>
                <a:cs typeface="Arial" pitchFamily="34" charset="0"/>
              </a:rPr>
              <a:t>where a child’s actions or behaviour may place them at risk of significant harm and the parents are unwilling or unable to protect the child</a:t>
            </a:r>
          </a:p>
          <a:p>
            <a:pPr marL="285750" indent="-285750">
              <a:buFont typeface="Arial" panose="020B0604020202020204" pitchFamily="34" charset="0"/>
              <a:buChar char="•"/>
            </a:pPr>
            <a:r>
              <a:rPr lang="en-AU" altLang="en-US" sz="1100" b="0" dirty="0">
                <a:latin typeface="+mn-lt"/>
                <a:ea typeface="Geneva"/>
                <a:cs typeface="Arial" pitchFamily="34" charset="0"/>
              </a:rPr>
              <a:t>child exhibiting sexually abusive behaviours and refusing therapeutic treatment</a:t>
            </a:r>
            <a:endParaRPr lang="en-AU" altLang="en-US" sz="1100" b="0" kern="1200" dirty="0">
              <a:solidFill>
                <a:schemeClr val="tx1"/>
              </a:solidFill>
              <a:latin typeface="+mn-lt"/>
              <a:ea typeface="Geneva"/>
              <a:cs typeface="Arial" pitchFamily="34" charset="0"/>
            </a:endParaRPr>
          </a:p>
          <a:p>
            <a:pPr marL="0" indent="0">
              <a:spcBef>
                <a:spcPts val="0"/>
              </a:spcBef>
              <a:spcAft>
                <a:spcPts val="0"/>
              </a:spcAft>
              <a:buFont typeface="Arial" panose="020B0604020202020204" pitchFamily="34" charset="0"/>
              <a:buNone/>
              <a:defRPr/>
            </a:pPr>
            <a:r>
              <a:rPr lang="en-AU" altLang="en-US" sz="1100" b="1" kern="1200" dirty="0">
                <a:solidFill>
                  <a:schemeClr val="tx2">
                    <a:lumMod val="50000"/>
                  </a:schemeClr>
                </a:solidFill>
                <a:latin typeface="+mn-lt"/>
                <a:ea typeface="ＭＳ Ｐゴシック" pitchFamily="34" charset="-128"/>
                <a:cs typeface="+mn-cs"/>
              </a:rPr>
              <a:t>What is a reasonable belief: </a:t>
            </a:r>
          </a:p>
          <a:p>
            <a:pPr marL="171450" indent="-171450">
              <a:spcBef>
                <a:spcPts val="0"/>
              </a:spcBef>
              <a:spcAft>
                <a:spcPts val="0"/>
              </a:spcAft>
              <a:buFont typeface="Arial" panose="020B0604020202020204" pitchFamily="34" charset="0"/>
              <a:buChar char="•"/>
              <a:defRPr/>
            </a:pPr>
            <a:r>
              <a:rPr lang="en-AU" altLang="en-US" sz="1100" kern="1200" dirty="0">
                <a:solidFill>
                  <a:schemeClr val="tx2">
                    <a:lumMod val="50000"/>
                  </a:schemeClr>
                </a:solidFill>
                <a:latin typeface="+mn-lt"/>
                <a:ea typeface="ＭＳ Ｐゴシック" pitchFamily="34" charset="-128"/>
                <a:cs typeface="+mn-cs"/>
              </a:rPr>
              <a:t>A ‘reasonable belief’ is not the same as having proof. </a:t>
            </a:r>
          </a:p>
          <a:p>
            <a:pPr marL="171450" indent="-171450">
              <a:spcBef>
                <a:spcPts val="0"/>
              </a:spcBef>
              <a:spcAft>
                <a:spcPts val="0"/>
              </a:spcAft>
              <a:buFont typeface="Arial" panose="020B0604020202020204" pitchFamily="34" charset="0"/>
              <a:buChar char="•"/>
              <a:defRPr/>
            </a:pPr>
            <a:r>
              <a:rPr lang="en-AU" altLang="en-US" sz="1100" kern="1200" dirty="0">
                <a:solidFill>
                  <a:schemeClr val="tx2">
                    <a:lumMod val="50000"/>
                  </a:schemeClr>
                </a:solidFill>
                <a:latin typeface="+mn-lt"/>
                <a:ea typeface="ＭＳ Ｐゴシック" pitchFamily="34" charset="-128"/>
                <a:cs typeface="+mn-cs"/>
              </a:rPr>
              <a:t>A ‘reasonable belief’ is formed if a reasonable person in the same position would have formed the belief on the same grounds. </a:t>
            </a:r>
            <a:endParaRPr lang="en-AU" altLang="en-US" sz="1100" b="0" kern="1200" dirty="0">
              <a:solidFill>
                <a:schemeClr val="tx2">
                  <a:lumMod val="50000"/>
                </a:schemeClr>
              </a:solidFill>
              <a:latin typeface="+mn-lt"/>
              <a:ea typeface="ＭＳ Ｐゴシック" pitchFamily="34" charset="-128"/>
              <a:cs typeface="+mn-cs"/>
            </a:endParaRPr>
          </a:p>
          <a:p>
            <a:pPr marL="171450" indent="-171450">
              <a:spcBef>
                <a:spcPts val="0"/>
              </a:spcBef>
              <a:spcAft>
                <a:spcPts val="0"/>
              </a:spcAft>
              <a:buFont typeface="Arial" panose="020B0604020202020204" pitchFamily="34" charset="0"/>
              <a:buChar char="•"/>
              <a:defRPr/>
            </a:pPr>
            <a:r>
              <a:rPr lang="en-AU" sz="1100" b="0" kern="1200" dirty="0">
                <a:solidFill>
                  <a:schemeClr val="tx2">
                    <a:lumMod val="50000"/>
                  </a:schemeClr>
                </a:solidFill>
                <a:latin typeface="+mn-lt"/>
                <a:ea typeface="+mn-ea"/>
                <a:cs typeface="+mn-cs"/>
              </a:rPr>
              <a:t>Grounds for belief refers to any matters which the person has become aware in the course of practising his or her office, position or employment and any opinions based on those matters. </a:t>
            </a:r>
          </a:p>
          <a:p>
            <a:pPr marL="171450" indent="-171450">
              <a:spcBef>
                <a:spcPts val="0"/>
              </a:spcBef>
              <a:spcAft>
                <a:spcPts val="0"/>
              </a:spcAft>
              <a:buFont typeface="Arial" panose="020B0604020202020204" pitchFamily="34" charset="0"/>
              <a:buChar char="•"/>
              <a:defRPr/>
            </a:pPr>
            <a:r>
              <a:rPr lang="en-US" sz="1100" b="0" kern="1200" dirty="0">
                <a:solidFill>
                  <a:schemeClr val="tx2">
                    <a:lumMod val="50000"/>
                  </a:schemeClr>
                </a:solidFill>
                <a:latin typeface="+mn-lt"/>
                <a:ea typeface="+mn-ea"/>
                <a:cs typeface="+mn-cs"/>
              </a:rPr>
              <a:t>Law states that “</a:t>
            </a:r>
            <a:r>
              <a:rPr lang="en-AU" sz="1100" b="0" kern="1200" dirty="0">
                <a:solidFill>
                  <a:schemeClr val="tx2">
                    <a:lumMod val="50000"/>
                  </a:schemeClr>
                </a:solidFill>
                <a:latin typeface="+mn-lt"/>
                <a:ea typeface="+mn-ea"/>
                <a:cs typeface="+mn-cs"/>
              </a:rPr>
              <a:t>a belief is a belief on reasonable grounds if a reasonable person practising the profession or carrying out the duties of the office, position or employment, as the case requires, would have formed the belief on those grounds.”</a:t>
            </a:r>
          </a:p>
          <a:p>
            <a:pPr marL="171450" indent="-171450">
              <a:buFont typeface="Arial" panose="020B0604020202020204" pitchFamily="34" charset="0"/>
              <a:buChar char="•"/>
            </a:pPr>
            <a:endParaRPr lang="en-AU" sz="1100" kern="1200" dirty="0">
              <a:solidFill>
                <a:schemeClr val="tx1"/>
              </a:solidFill>
              <a:latin typeface="+mn-lt"/>
              <a:ea typeface="+mn-ea"/>
              <a:cs typeface="+mn-cs"/>
            </a:endParaRPr>
          </a:p>
          <a:p>
            <a:endParaRPr lang="en-AU" sz="11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27</a:t>
            </a:fld>
            <a:endParaRPr lang="en-US" dirty="0"/>
          </a:p>
        </p:txBody>
      </p:sp>
    </p:spTree>
    <p:extLst>
      <p:ext uri="{BB962C8B-B14F-4D97-AF65-F5344CB8AC3E}">
        <p14:creationId xmlns:p14="http://schemas.microsoft.com/office/powerpoint/2010/main" val="3686457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kern="1200" dirty="0">
                <a:solidFill>
                  <a:schemeClr val="tx1"/>
                </a:solidFill>
                <a:latin typeface="+mn-lt"/>
                <a:ea typeface="+mn-ea"/>
                <a:cs typeface="+mn-cs"/>
              </a:rPr>
              <a:t>When you have made the decision to make a report to child protection, it is good to have your notes with you as you will be asked many questions by child protection. Questions you are likely to be asked by the child protection Intake team will include: </a:t>
            </a:r>
          </a:p>
          <a:p>
            <a:pPr marL="531048" lvl="0" indent="-285750">
              <a:spcBef>
                <a:spcPts val="60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Child’s name, address, etc  </a:t>
            </a:r>
          </a:p>
          <a:p>
            <a:pPr marL="531048" lvl="0" indent="-285750">
              <a:spcBef>
                <a:spcPct val="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A description of the injury or behaviour observed</a:t>
            </a:r>
          </a:p>
          <a:p>
            <a:pPr marL="531048" lvl="0" indent="-285750">
              <a:spcBef>
                <a:spcPct val="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The reason for believing that the injury or behaviour is the result of abuse</a:t>
            </a:r>
          </a:p>
          <a:p>
            <a:pPr marL="531048" lvl="0" indent="-285750">
              <a:spcBef>
                <a:spcPct val="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An assessment of immediate danger to the child such as the whereabouts of the alleged abuser</a:t>
            </a:r>
          </a:p>
          <a:p>
            <a:pPr marL="531048" lvl="0" indent="-285750">
              <a:spcBef>
                <a:spcPct val="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Information about the child, family, school, support services </a:t>
            </a:r>
          </a:p>
          <a:p>
            <a:pPr marL="531048" lvl="0" indent="-285750">
              <a:spcBef>
                <a:spcPct val="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Cultural needs if the child is Aboriginal. It is important that child protection identify Aboriginal children early as there are specific legislative obligations, for example, section 12 which provides for Additional decision making principles for Aboriginal Children and section 13 which provides for the Aboriginal Placement Principle; and program obligations, such as, consulting with ACSASS, with which they must comply. </a:t>
            </a:r>
            <a:r>
              <a:rPr lang="en-AU" sz="700" dirty="0">
                <a:effectLst/>
              </a:rPr>
              <a:t>ACSASS provides consultation and advice for child protection practitioners involved with Aboriginal families from the point of a report being made to child protection through to case closure.</a:t>
            </a:r>
            <a:endParaRPr lang="en-AU" altLang="en-US" sz="1000" kern="1200" dirty="0">
              <a:solidFill>
                <a:schemeClr val="tx1"/>
              </a:solidFill>
              <a:latin typeface="+mn-lt"/>
              <a:ea typeface="Geneva"/>
              <a:cs typeface="Arial" pitchFamily="34" charset="0"/>
            </a:endParaRPr>
          </a:p>
          <a:p>
            <a:pPr marL="531048" lvl="0" indent="-285750">
              <a:spcBef>
                <a:spcPct val="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Cultural needs if the child is CALD </a:t>
            </a:r>
          </a:p>
          <a:p>
            <a:pPr marL="531048" lvl="0" indent="-285750">
              <a:spcBef>
                <a:spcPct val="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Does the family know you are making a report?</a:t>
            </a:r>
          </a:p>
          <a:p>
            <a:pPr marL="531048" lvl="0" indent="-285750">
              <a:spcBef>
                <a:spcPct val="0"/>
              </a:spcBef>
              <a:buFont typeface="Courier New" panose="02070309020205020404" pitchFamily="49" charset="0"/>
              <a:buChar char="o"/>
            </a:pPr>
            <a:r>
              <a:rPr lang="en-AU" altLang="en-US" sz="1000" kern="1200" dirty="0">
                <a:solidFill>
                  <a:schemeClr val="tx1"/>
                </a:solidFill>
                <a:latin typeface="+mn-lt"/>
                <a:ea typeface="Geneva"/>
                <a:cs typeface="Arial" pitchFamily="34" charset="0"/>
              </a:rPr>
              <a:t>Safety issues?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1000" kern="1200" dirty="0">
                <a:solidFill>
                  <a:schemeClr val="tx1"/>
                </a:solidFill>
                <a:latin typeface="+mn-lt"/>
                <a:ea typeface="Geneva"/>
                <a:cs typeface="Arial" pitchFamily="34" charset="0"/>
              </a:rPr>
              <a:t>The DHHS website  </a:t>
            </a:r>
            <a:r>
              <a:rPr lang="en-AU" altLang="en-US" sz="1000" dirty="0">
                <a:latin typeface="+mn-lt"/>
                <a:ea typeface="Geneva"/>
                <a:cs typeface="Arial" pitchFamily="34" charset="0"/>
                <a:hlinkClick r:id="rId3"/>
              </a:rPr>
              <a:t>www.services.dhhs.vic.gov.au/child-protection-contacts</a:t>
            </a:r>
            <a:r>
              <a:rPr lang="en-AU" altLang="en-US" sz="1000" dirty="0">
                <a:latin typeface="+mn-lt"/>
                <a:ea typeface="Geneva"/>
                <a:cs typeface="Arial" pitchFamily="34" charset="0"/>
              </a:rPr>
              <a:t> provides the contact details of the relevant Intake team. You make a report to the office associated with the child’s main residence. </a:t>
            </a:r>
          </a:p>
          <a:p>
            <a:endParaRPr lang="en-AU" sz="11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28</a:t>
            </a:fld>
            <a:endParaRPr lang="en-US" dirty="0"/>
          </a:p>
        </p:txBody>
      </p:sp>
    </p:spTree>
    <p:extLst>
      <p:ext uri="{BB962C8B-B14F-4D97-AF65-F5344CB8AC3E}">
        <p14:creationId xmlns:p14="http://schemas.microsoft.com/office/powerpoint/2010/main" val="3686457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marL="171450" indent="-171450">
              <a:lnSpc>
                <a:spcPct val="100000"/>
              </a:lnSpc>
              <a:spcBef>
                <a:spcPts val="0"/>
              </a:spcBef>
              <a:spcAft>
                <a:spcPts val="0"/>
              </a:spcAft>
              <a:buFont typeface="Arial" panose="020B0604020202020204" pitchFamily="34" charset="0"/>
              <a:buChar char="•"/>
            </a:pPr>
            <a:r>
              <a:rPr lang="en-AU" altLang="en-US" sz="1000" dirty="0">
                <a:solidFill>
                  <a:schemeClr val="accent5"/>
                </a:solidFill>
                <a:latin typeface="+mn-lt"/>
                <a:ea typeface="ＭＳ Ｐゴシック" pitchFamily="34" charset="-128"/>
              </a:rPr>
              <a:t>Refer to Child FIRST/</a:t>
            </a:r>
            <a:r>
              <a:rPr lang="en-AU" altLang="en-US" sz="1000" dirty="0">
                <a:solidFill>
                  <a:schemeClr val="accent6">
                    <a:lumMod val="75000"/>
                  </a:schemeClr>
                </a:solidFill>
                <a:latin typeface="+mn-lt"/>
                <a:ea typeface="ＭＳ Ｐゴシック" pitchFamily="34" charset="-128"/>
              </a:rPr>
              <a:t>The Orange Door  </a:t>
            </a:r>
            <a:r>
              <a:rPr lang="en-AU" altLang="en-US" sz="1000" b="0" dirty="0">
                <a:solidFill>
                  <a:schemeClr val="tx1"/>
                </a:solidFill>
                <a:latin typeface="+mn-lt"/>
                <a:ea typeface="ＭＳ Ｐゴシック" pitchFamily="34" charset="-128"/>
              </a:rPr>
              <a:t>where you have a </a:t>
            </a:r>
            <a:r>
              <a:rPr lang="en-AU" altLang="en-US" sz="1000" b="0" dirty="0">
                <a:latin typeface="+mn-lt"/>
                <a:ea typeface="ＭＳ Ｐゴシック" pitchFamily="34" charset="-128"/>
              </a:rPr>
              <a:t>concern for the wellbeing of a child or unborn child. </a:t>
            </a:r>
          </a:p>
          <a:p>
            <a:pPr marL="171450" indent="-171450">
              <a:lnSpc>
                <a:spcPct val="100000"/>
              </a:lnSpc>
              <a:spcBef>
                <a:spcPts val="0"/>
              </a:spcBef>
              <a:spcAft>
                <a:spcPts val="0"/>
              </a:spcAft>
              <a:buFont typeface="Arial" panose="020B0604020202020204" pitchFamily="34" charset="0"/>
              <a:buChar char="•"/>
            </a:pPr>
            <a:r>
              <a:rPr lang="en-AU" altLang="en-US" sz="1000" b="0" dirty="0">
                <a:latin typeface="+mn-lt"/>
                <a:ea typeface="ＭＳ Ｐゴシック" pitchFamily="34" charset="-128"/>
              </a:rPr>
              <a:t>Child First and The Orange Door connect children, young people and their families to the services they need, where families exhibit any of the following factors: </a:t>
            </a:r>
          </a:p>
          <a:p>
            <a:pPr marL="349059" lvl="1" indent="-171450">
              <a:lnSpc>
                <a:spcPct val="100000"/>
              </a:lnSpc>
              <a:spcBef>
                <a:spcPts val="0"/>
              </a:spcBef>
              <a:spcAft>
                <a:spcPts val="0"/>
              </a:spcAft>
              <a:buFont typeface="Courier New" panose="02070309020205020404" pitchFamily="49" charset="0"/>
              <a:buChar char="o"/>
            </a:pPr>
            <a:r>
              <a:rPr lang="en-AU" altLang="en-US" sz="1000" b="0" dirty="0">
                <a:latin typeface="+mn-lt"/>
                <a:ea typeface="ＭＳ Ｐゴシック" pitchFamily="34" charset="-128"/>
              </a:rPr>
              <a:t>significant parenting problems that may be affecting the child’s development</a:t>
            </a:r>
          </a:p>
          <a:p>
            <a:pPr marL="349059" lvl="1" indent="-171450">
              <a:lnSpc>
                <a:spcPct val="100000"/>
              </a:lnSpc>
              <a:spcBef>
                <a:spcPts val="0"/>
              </a:spcBef>
              <a:spcAft>
                <a:spcPts val="0"/>
              </a:spcAft>
              <a:buFont typeface="Courier New" panose="02070309020205020404" pitchFamily="49" charset="0"/>
              <a:buChar char="o"/>
            </a:pPr>
            <a:r>
              <a:rPr lang="en-AU" altLang="en-US" sz="1000" b="0" dirty="0">
                <a:latin typeface="+mn-lt"/>
                <a:ea typeface="ＭＳ Ｐゴシック" pitchFamily="34" charset="-128"/>
              </a:rPr>
              <a:t>family conflict, including family breakdown</a:t>
            </a:r>
          </a:p>
          <a:p>
            <a:pPr marL="349059" lvl="1" indent="-171450">
              <a:lnSpc>
                <a:spcPct val="100000"/>
              </a:lnSpc>
              <a:spcBef>
                <a:spcPts val="0"/>
              </a:spcBef>
              <a:spcAft>
                <a:spcPts val="0"/>
              </a:spcAft>
              <a:buFont typeface="Courier New" panose="02070309020205020404" pitchFamily="49" charset="0"/>
              <a:buChar char="o"/>
            </a:pPr>
            <a:r>
              <a:rPr lang="en-AU" altLang="en-US" sz="1000" b="0" dirty="0">
                <a:latin typeface="+mn-lt"/>
                <a:ea typeface="ＭＳ Ｐゴシック" pitchFamily="34" charset="-128"/>
              </a:rPr>
              <a:t>families under pressure due to a family member’s physical or mental illness, substance abuse, disability or bereavement</a:t>
            </a:r>
          </a:p>
          <a:p>
            <a:pPr marL="349059" lvl="1" indent="-171450">
              <a:lnSpc>
                <a:spcPct val="100000"/>
              </a:lnSpc>
              <a:spcBef>
                <a:spcPts val="0"/>
              </a:spcBef>
              <a:spcAft>
                <a:spcPts val="0"/>
              </a:spcAft>
              <a:buFont typeface="Courier New" panose="02070309020205020404" pitchFamily="49" charset="0"/>
              <a:buChar char="o"/>
            </a:pPr>
            <a:r>
              <a:rPr lang="en-AU" altLang="en-US" sz="1000" b="0" dirty="0">
                <a:latin typeface="+mn-lt"/>
                <a:ea typeface="ＭＳ Ｐゴシック" pitchFamily="34" charset="-128"/>
              </a:rPr>
              <a:t>young, isolated or unsupported families</a:t>
            </a:r>
          </a:p>
          <a:p>
            <a:pPr marL="349059" lvl="1" indent="-171450">
              <a:lnSpc>
                <a:spcPct val="100000"/>
              </a:lnSpc>
              <a:spcBef>
                <a:spcPts val="0"/>
              </a:spcBef>
              <a:spcAft>
                <a:spcPts val="0"/>
              </a:spcAft>
              <a:buFont typeface="Courier New" panose="02070309020205020404" pitchFamily="49" charset="0"/>
              <a:buChar char="o"/>
            </a:pPr>
            <a:r>
              <a:rPr lang="en-AU" altLang="en-US" sz="1000" b="0" dirty="0">
                <a:latin typeface="+mn-lt"/>
                <a:ea typeface="ＭＳ Ｐゴシック" pitchFamily="34" charset="-128"/>
              </a:rPr>
              <a:t>significant social or economic disadvantage that may adversely impact on a child’s care or development.</a:t>
            </a:r>
          </a:p>
          <a:p>
            <a:pPr eaLnBrk="1" hangingPunct="1"/>
            <a:endParaRPr lang="en-US" altLang="en-US" dirty="0">
              <a:ea typeface="ＭＳ Ｐゴシック" pitchFamily="34" charset="-128"/>
            </a:endParaRPr>
          </a:p>
        </p:txBody>
      </p:sp>
      <p:sp>
        <p:nvSpPr>
          <p:cNvPr id="378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3F43915-32A3-4859-9223-B5DB7BA22935}" type="slidenum">
              <a:rPr lang="en-AU" altLang="en-US" smtClean="0">
                <a:latin typeface="Arial" pitchFamily="34" charset="0"/>
              </a:rPr>
              <a:pPr eaLnBrk="1" hangingPunct="1">
                <a:spcBef>
                  <a:spcPct val="0"/>
                </a:spcBef>
              </a:pPr>
              <a:t>29</a:t>
            </a:fld>
            <a:endParaRPr lang="en-AU"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latin typeface="+mj-lt"/>
              </a:rPr>
              <a:t>The next section will provide an overview of the relevant legislation that applies to protecting children and supporting vulnerable children and families, as well as information sharing laws to enable professionals to share information when required to promote children’s wellbeing and safety, and manage risk of family violence.</a:t>
            </a:r>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4262469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kern="1200" dirty="0">
                <a:solidFill>
                  <a:schemeClr val="tx1"/>
                </a:solidFill>
                <a:latin typeface="+mn-lt"/>
                <a:ea typeface="+mn-ea"/>
                <a:cs typeface="+mn-cs"/>
              </a:rPr>
              <a:t>Summarise what has been presented so far:</a:t>
            </a:r>
          </a:p>
          <a:p>
            <a:pPr marL="171450" indent="-171450">
              <a:buFont typeface="Arial" panose="020B0604020202020204" pitchFamily="34" charset="0"/>
              <a:buChar char="•"/>
            </a:pPr>
            <a:r>
              <a:rPr lang="en-AU" sz="1000" kern="1200" dirty="0">
                <a:solidFill>
                  <a:schemeClr val="tx1"/>
                </a:solidFill>
                <a:latin typeface="+mn-lt"/>
                <a:ea typeface="+mn-ea"/>
                <a:cs typeface="+mn-cs"/>
              </a:rPr>
              <a:t>Child protection receive reports about children when there are concerns the child is in need of protection. </a:t>
            </a:r>
          </a:p>
          <a:p>
            <a:pPr marL="171450" indent="-171450">
              <a:buFont typeface="Arial" panose="020B0604020202020204" pitchFamily="34" charset="0"/>
              <a:buChar char="•"/>
            </a:pPr>
            <a:r>
              <a:rPr lang="en-AU" sz="1000" kern="1200" dirty="0">
                <a:solidFill>
                  <a:schemeClr val="tx1"/>
                </a:solidFill>
                <a:latin typeface="+mn-lt"/>
                <a:ea typeface="+mn-ea"/>
                <a:cs typeface="+mn-cs"/>
              </a:rPr>
              <a:t>A child in need of protection is a child who has suffered or is likely to suffer significant harm as a result of abuse or neglect, and their parent has not protected or is unlikely to protect the child from harm of that type.  </a:t>
            </a:r>
            <a:r>
              <a:rPr lang="en-US" sz="1000" kern="1200" dirty="0">
                <a:solidFill>
                  <a:schemeClr val="tx1"/>
                </a:solidFill>
                <a:effectLst/>
                <a:latin typeface="+mn-lt"/>
                <a:ea typeface="+mn-ea"/>
                <a:cs typeface="+mn-cs"/>
              </a:rPr>
              <a:t>The threshold is has suffered or is likely to suffer </a:t>
            </a:r>
            <a:r>
              <a:rPr lang="en-US" sz="1000" b="1" kern="1200" dirty="0">
                <a:solidFill>
                  <a:schemeClr val="tx1"/>
                </a:solidFill>
                <a:effectLst/>
                <a:latin typeface="+mn-lt"/>
                <a:ea typeface="+mn-ea"/>
                <a:cs typeface="+mn-cs"/>
              </a:rPr>
              <a:t>significant harm</a:t>
            </a:r>
            <a:r>
              <a:rPr lang="en-US" sz="1000" kern="1200" dirty="0">
                <a:solidFill>
                  <a:schemeClr val="tx1"/>
                </a:solidFill>
                <a:effectLst/>
                <a:latin typeface="+mn-lt"/>
                <a:ea typeface="+mn-ea"/>
                <a:cs typeface="+mn-cs"/>
              </a:rPr>
              <a:t>. The </a:t>
            </a:r>
            <a:r>
              <a:rPr lang="en-AU" sz="1000" dirty="0">
                <a:effectLst/>
                <a:latin typeface="+mn-lt"/>
              </a:rPr>
              <a:t>Supreme Court identified significant as: </a:t>
            </a:r>
          </a:p>
          <a:p>
            <a:pPr marL="349059" lvl="1" indent="-171450">
              <a:buFont typeface="Courier New" panose="02070309020205020404" pitchFamily="49" charset="0"/>
              <a:buChar char="o"/>
            </a:pPr>
            <a:r>
              <a:rPr lang="en-AU" sz="1000" dirty="0">
                <a:effectLst/>
                <a:latin typeface="+mn-lt"/>
              </a:rPr>
              <a:t>'more than trivial or insignificant, but need not be as high as serious…and</a:t>
            </a:r>
          </a:p>
          <a:p>
            <a:pPr marL="349059" lvl="1" indent="-171450">
              <a:buFont typeface="Courier New" panose="02070309020205020404" pitchFamily="49" charset="0"/>
              <a:buChar char="o"/>
            </a:pPr>
            <a:r>
              <a:rPr lang="en-AU" sz="1000" dirty="0">
                <a:effectLst/>
                <a:latin typeface="+mn-lt"/>
              </a:rPr>
              <a:t>(is) important or of consequence, to the child's development'…</a:t>
            </a:r>
          </a:p>
          <a:p>
            <a:pPr marL="349059" lvl="1" indent="-171450">
              <a:buFont typeface="Courier New" panose="02070309020205020404" pitchFamily="49" charset="0"/>
              <a:buChar char="o"/>
            </a:pPr>
            <a:r>
              <a:rPr lang="en-AU" sz="1000" dirty="0">
                <a:effectLst/>
                <a:latin typeface="+mn-lt"/>
              </a:rPr>
              <a:t>'It is irrelevant that the evidence may not prove some lasting permanent effect or that the condition could be treated'.</a:t>
            </a:r>
          </a:p>
          <a:p>
            <a:pPr marL="349059" lvl="1" indent="-171450">
              <a:buFont typeface="Courier New" panose="02070309020205020404" pitchFamily="49" charset="0"/>
              <a:buChar char="o"/>
            </a:pPr>
            <a:r>
              <a:rPr lang="en-AU" sz="1000" dirty="0">
                <a:effectLst/>
                <a:latin typeface="+mn-lt"/>
              </a:rPr>
              <a:t>The significance must be demonstrated in a way that is specific to the case. For example, the same level of bruising may be seen as causing significant harm for a three month old baby but not so if found on a 14 year old child.</a:t>
            </a:r>
          </a:p>
          <a:p>
            <a:pPr marL="526669" lvl="2" indent="-171450">
              <a:buFont typeface="Wingdings" panose="05000000000000000000" pitchFamily="2" charset="2"/>
              <a:buChar char="ü"/>
            </a:pPr>
            <a:r>
              <a:rPr lang="en-AU" sz="1000" dirty="0">
                <a:effectLst/>
                <a:latin typeface="+mn-lt"/>
              </a:rPr>
              <a:t>For harm to be regarded as significant it must be 'of consequence' or be of 'considerable amount, or effect, or importance'.</a:t>
            </a:r>
            <a:endParaRPr lang="en-AU" sz="1000" kern="1200" dirty="0">
              <a:solidFill>
                <a:schemeClr val="tx1"/>
              </a:solidFill>
              <a:latin typeface="+mn-lt"/>
              <a:ea typeface="+mn-ea"/>
              <a:cs typeface="+mn-cs"/>
            </a:endParaRPr>
          </a:p>
          <a:p>
            <a:pPr marL="171450" indent="-171450">
              <a:buFont typeface="Arial" panose="020B0604020202020204" pitchFamily="34" charset="0"/>
              <a:buChar char="•"/>
            </a:pPr>
            <a:r>
              <a:rPr lang="en-AU" sz="1000" kern="1200" dirty="0">
                <a:solidFill>
                  <a:schemeClr val="tx1"/>
                </a:solidFill>
                <a:latin typeface="+mn-lt"/>
                <a:ea typeface="+mn-ea"/>
                <a:cs typeface="+mn-cs"/>
              </a:rPr>
              <a:t>To make a report to child protection a person needs to have formed a reasonable belief that a child has suffered or is likely to suffer significant harm as a result of abuse or neglect, and that their parent has not protected or is unlikely to protect the child from harm of that type.</a:t>
            </a:r>
          </a:p>
          <a:p>
            <a:pPr marL="171450" indent="-171450">
              <a:buFont typeface="Arial" panose="020B0604020202020204" pitchFamily="34" charset="0"/>
              <a:buChar char="•"/>
            </a:pPr>
            <a:r>
              <a:rPr lang="en-AU" sz="1000" kern="1200" dirty="0">
                <a:solidFill>
                  <a:schemeClr val="tx1"/>
                </a:solidFill>
                <a:latin typeface="+mn-lt"/>
                <a:ea typeface="+mn-ea"/>
                <a:cs typeface="+mn-cs"/>
              </a:rPr>
              <a:t>Information provided to child protection when a report is made needs to be sufficiently detailed for child protection to identify the child at risk of harm.  Where concerns relate to an alleged perpetrator of abuse, who may pose a risk more generally to all children, the concerns should be reported to Police.</a:t>
            </a:r>
          </a:p>
          <a:p>
            <a:pPr marL="171450" indent="-171450">
              <a:buFont typeface="Arial" panose="020B0604020202020204" pitchFamily="34" charset="0"/>
              <a:buChar char="•"/>
            </a:pPr>
            <a:r>
              <a:rPr lang="en-AU" sz="1000" kern="1200" dirty="0">
                <a:solidFill>
                  <a:schemeClr val="tx1"/>
                </a:solidFill>
                <a:latin typeface="+mn-lt"/>
                <a:ea typeface="+mn-ea"/>
                <a:cs typeface="+mn-cs"/>
              </a:rPr>
              <a:t>A report to Child Protection should be made when the child’s parent has not protected or is unlikely to protect the child from harm of that type in any of the following circumstances:</a:t>
            </a:r>
          </a:p>
          <a:p>
            <a:pPr marL="349059" lvl="1" indent="-171450">
              <a:buFont typeface="Courier New" panose="02070309020205020404" pitchFamily="49" charset="0"/>
              <a:buChar char="o"/>
            </a:pPr>
            <a:r>
              <a:rPr lang="en-AU" sz="1000" b="1" kern="1200" dirty="0">
                <a:solidFill>
                  <a:schemeClr val="tx1"/>
                </a:solidFill>
                <a:latin typeface="+mn-lt"/>
                <a:ea typeface="+mn-ea"/>
                <a:cs typeface="+mn-cs"/>
              </a:rPr>
              <a:t>Physical abuse of, or non-accidental or unexplained injury to, a child</a:t>
            </a:r>
            <a:r>
              <a:rPr lang="en-AU" sz="1000" kern="1200" dirty="0">
                <a:solidFill>
                  <a:schemeClr val="tx1"/>
                </a:solidFill>
                <a:latin typeface="+mn-lt"/>
                <a:ea typeface="+mn-ea"/>
                <a:cs typeface="+mn-cs"/>
              </a:rPr>
              <a:t> (mandatory reporters must report)</a:t>
            </a:r>
          </a:p>
          <a:p>
            <a:pPr marL="349059" lvl="1" indent="-171450">
              <a:buFont typeface="Courier New" panose="02070309020205020404" pitchFamily="49" charset="0"/>
              <a:buChar char="o"/>
            </a:pPr>
            <a:r>
              <a:rPr lang="en-AU" sz="1000" b="1" kern="1200" dirty="0">
                <a:solidFill>
                  <a:schemeClr val="tx1"/>
                </a:solidFill>
                <a:latin typeface="+mn-lt"/>
                <a:ea typeface="+mn-ea"/>
                <a:cs typeface="+mn-cs"/>
              </a:rPr>
              <a:t>A disclosure of sexual abuse by a child or witness</a:t>
            </a:r>
            <a:r>
              <a:rPr lang="en-AU" sz="1000" kern="1200" dirty="0">
                <a:solidFill>
                  <a:schemeClr val="tx1"/>
                </a:solidFill>
                <a:latin typeface="+mn-lt"/>
                <a:ea typeface="+mn-ea"/>
                <a:cs typeface="+mn-cs"/>
              </a:rPr>
              <a:t>, or a combination of factors suggesting the likelihood of sexual abuse – the child exhibiting concerning behaviours e.g. after the child's mother takes on a new partner or where a known or suspected perpetrator has unsupervised contact with the child (mandatory reporters must make a report to child protection)</a:t>
            </a:r>
          </a:p>
          <a:p>
            <a:pPr marL="349059" lvl="1" indent="-171450">
              <a:buFont typeface="Courier New" panose="02070309020205020404" pitchFamily="49" charset="0"/>
              <a:buChar char="o"/>
            </a:pPr>
            <a:r>
              <a:rPr lang="en-AU" sz="1000" b="1" kern="1200" dirty="0">
                <a:solidFill>
                  <a:schemeClr val="tx1"/>
                </a:solidFill>
                <a:latin typeface="+mn-lt"/>
                <a:ea typeface="+mn-ea"/>
                <a:cs typeface="+mn-cs"/>
              </a:rPr>
              <a:t>Emotional abuse and ill treatment of a child</a:t>
            </a:r>
            <a:r>
              <a:rPr lang="en-AU" sz="1000" kern="1200" dirty="0">
                <a:solidFill>
                  <a:schemeClr val="tx1"/>
                </a:solidFill>
                <a:latin typeface="+mn-lt"/>
                <a:ea typeface="+mn-ea"/>
                <a:cs typeface="+mn-cs"/>
              </a:rPr>
              <a:t> – impacting on the child's stability and healthy development</a:t>
            </a:r>
          </a:p>
          <a:p>
            <a:pPr marL="349059" lvl="1" indent="-171450">
              <a:buFont typeface="Courier New" panose="02070309020205020404" pitchFamily="49" charset="0"/>
              <a:buChar char="o"/>
            </a:pPr>
            <a:r>
              <a:rPr lang="en-AU" sz="1000" b="1" kern="1200" dirty="0">
                <a:solidFill>
                  <a:schemeClr val="tx1"/>
                </a:solidFill>
                <a:latin typeface="+mn-lt"/>
                <a:ea typeface="+mn-ea"/>
                <a:cs typeface="+mn-cs"/>
              </a:rPr>
              <a:t>Significant neglect, poor care or lack of appropriate supervision</a:t>
            </a:r>
            <a:r>
              <a:rPr lang="en-AU" sz="1000" kern="1200" dirty="0">
                <a:solidFill>
                  <a:schemeClr val="tx1"/>
                </a:solidFill>
                <a:latin typeface="+mn-lt"/>
                <a:ea typeface="+mn-ea"/>
                <a:cs typeface="+mn-cs"/>
              </a:rPr>
              <a:t> – where there is a likelihood of significant harm to the child, or the child's stability and development</a:t>
            </a:r>
          </a:p>
          <a:p>
            <a:pPr marL="349059" lvl="1" indent="-171450">
              <a:buFont typeface="Courier New" panose="02070309020205020404" pitchFamily="49" charset="0"/>
              <a:buChar char="o"/>
            </a:pPr>
            <a:r>
              <a:rPr lang="en-AU" sz="1000" b="1" kern="1200" dirty="0">
                <a:solidFill>
                  <a:schemeClr val="tx1"/>
                </a:solidFill>
                <a:latin typeface="+mn-lt"/>
                <a:ea typeface="+mn-ea"/>
                <a:cs typeface="+mn-cs"/>
              </a:rPr>
              <a:t>Significant family violence or parental substance misuse, psychiatric illness or intellectual disability</a:t>
            </a:r>
            <a:r>
              <a:rPr lang="en-AU" sz="1000" kern="1200" dirty="0">
                <a:solidFill>
                  <a:schemeClr val="tx1"/>
                </a:solidFill>
                <a:latin typeface="+mn-lt"/>
                <a:ea typeface="+mn-ea"/>
                <a:cs typeface="+mn-cs"/>
              </a:rPr>
              <a:t> – where there is a likelihood of significant harm to the child, or the child's stability and development</a:t>
            </a:r>
          </a:p>
          <a:p>
            <a:pPr marL="349059" lvl="1" indent="-171450">
              <a:buFont typeface="Courier New" panose="02070309020205020404" pitchFamily="49" charset="0"/>
              <a:buChar char="o"/>
            </a:pPr>
            <a:r>
              <a:rPr lang="en-AU" sz="1000" b="1" kern="1200" dirty="0">
                <a:solidFill>
                  <a:schemeClr val="tx1"/>
                </a:solidFill>
                <a:latin typeface="+mn-lt"/>
                <a:ea typeface="+mn-ea"/>
                <a:cs typeface="+mn-cs"/>
              </a:rPr>
              <a:t>Where a child's actions or behaviour may place them at risk of significant harm</a:t>
            </a:r>
            <a:r>
              <a:rPr lang="en-AU" sz="1000" kern="1200" dirty="0">
                <a:solidFill>
                  <a:schemeClr val="tx1"/>
                </a:solidFill>
                <a:latin typeface="+mn-lt"/>
                <a:ea typeface="+mn-ea"/>
                <a:cs typeface="+mn-cs"/>
              </a:rPr>
              <a:t> and the parents are unwilling, or unable to protect the child</a:t>
            </a:r>
          </a:p>
          <a:p>
            <a:pPr marL="349059" lvl="1" indent="-171450">
              <a:buFont typeface="Courier New" panose="02070309020205020404" pitchFamily="49" charset="0"/>
              <a:buChar char="o"/>
            </a:pPr>
            <a:r>
              <a:rPr lang="en-AU" sz="1000" b="1" kern="1200" dirty="0">
                <a:solidFill>
                  <a:schemeClr val="tx1"/>
                </a:solidFill>
                <a:latin typeface="+mn-lt"/>
                <a:ea typeface="+mn-ea"/>
                <a:cs typeface="+mn-cs"/>
              </a:rPr>
              <a:t>Where a child appears to have been abandoned, or where the child's parents are dead or incapacitated</a:t>
            </a:r>
            <a:r>
              <a:rPr lang="en-AU" sz="1000" kern="1200" dirty="0">
                <a:solidFill>
                  <a:schemeClr val="tx1"/>
                </a:solidFill>
                <a:latin typeface="+mn-lt"/>
                <a:ea typeface="+mn-ea"/>
                <a:cs typeface="+mn-cs"/>
              </a:rPr>
              <a:t> and no other person is caring properly for the child.</a:t>
            </a:r>
          </a:p>
          <a:p>
            <a:pPr marL="349059" lvl="1" indent="-171450">
              <a:buFont typeface="Courier New" panose="02070309020205020404" pitchFamily="49" charset="0"/>
              <a:buChar char="o"/>
            </a:pPr>
            <a:r>
              <a:rPr lang="en-AU" sz="1000" kern="1200" dirty="0">
                <a:solidFill>
                  <a:schemeClr val="tx1"/>
                </a:solidFill>
                <a:latin typeface="+mn-lt"/>
                <a:ea typeface="+mn-ea"/>
                <a:cs typeface="+mn-cs"/>
              </a:rPr>
              <a:t>Many cases will not fit neatly into these categories, so the following questions may help you decide on the best course of action.</a:t>
            </a:r>
          </a:p>
          <a:p>
            <a:r>
              <a:rPr lang="en-AU" sz="1000" b="1" kern="1200" dirty="0">
                <a:solidFill>
                  <a:schemeClr val="tx1"/>
                </a:solidFill>
                <a:latin typeface="+mn-lt"/>
                <a:ea typeface="+mn-ea"/>
                <a:cs typeface="+mn-cs"/>
              </a:rPr>
              <a:t>Other factors to consider</a:t>
            </a:r>
          </a:p>
          <a:p>
            <a:pPr marL="171450" indent="-171450">
              <a:buFont typeface="Arial" panose="020B0604020202020204" pitchFamily="34" charset="0"/>
              <a:buChar char="•"/>
            </a:pPr>
            <a:r>
              <a:rPr lang="en-AU" sz="1000" kern="1200" dirty="0">
                <a:solidFill>
                  <a:schemeClr val="tx1"/>
                </a:solidFill>
                <a:latin typeface="+mn-lt"/>
                <a:ea typeface="+mn-ea"/>
                <a:cs typeface="+mn-cs"/>
              </a:rPr>
              <a:t>What specifically has happened to the child that has caused your concerns and what is the impact on their safety, stability, health, wellbeing and development?</a:t>
            </a:r>
          </a:p>
          <a:p>
            <a:pPr marL="171450" indent="-171450">
              <a:buFont typeface="Arial" panose="020B0604020202020204" pitchFamily="34" charset="0"/>
              <a:buChar char="•"/>
            </a:pPr>
            <a:r>
              <a:rPr lang="en-AU" sz="1000" kern="1200" dirty="0">
                <a:solidFill>
                  <a:schemeClr val="tx1"/>
                </a:solidFill>
                <a:latin typeface="+mn-lt"/>
                <a:ea typeface="+mn-ea"/>
                <a:cs typeface="+mn-cs"/>
              </a:rPr>
              <a:t>How vulnerable is the child?</a:t>
            </a:r>
          </a:p>
          <a:p>
            <a:pPr marL="171450" indent="-171450">
              <a:buFont typeface="Arial" panose="020B0604020202020204" pitchFamily="34" charset="0"/>
              <a:buChar char="•"/>
            </a:pPr>
            <a:r>
              <a:rPr lang="en-AU" sz="1000" kern="1200" dirty="0">
                <a:solidFill>
                  <a:schemeClr val="tx1"/>
                </a:solidFill>
                <a:latin typeface="+mn-lt"/>
                <a:ea typeface="+mn-ea"/>
                <a:cs typeface="+mn-cs"/>
              </a:rPr>
              <a:t>Is there a history or pattern of significant concerns with this child or other children in the family?</a:t>
            </a:r>
          </a:p>
          <a:p>
            <a:pPr marL="171450" indent="-171450">
              <a:buFont typeface="Arial" panose="020B0604020202020204" pitchFamily="34" charset="0"/>
              <a:buChar char="•"/>
            </a:pPr>
            <a:r>
              <a:rPr lang="en-AU" sz="1000" kern="1200" dirty="0">
                <a:solidFill>
                  <a:schemeClr val="tx1"/>
                </a:solidFill>
                <a:latin typeface="+mn-lt"/>
                <a:ea typeface="+mn-ea"/>
                <a:cs typeface="+mn-cs"/>
              </a:rPr>
              <a:t>Are the parents aware of the concerns, capable and willing to take action to ensure the child's safety and stability, and promote the child's health, wellbeing and development?</a:t>
            </a:r>
          </a:p>
          <a:p>
            <a:endParaRPr lang="en-AU" dirty="0"/>
          </a:p>
        </p:txBody>
      </p:sp>
      <p:sp>
        <p:nvSpPr>
          <p:cNvPr id="4" name="Slide Number Placeholder 3"/>
          <p:cNvSpPr>
            <a:spLocks noGrp="1"/>
          </p:cNvSpPr>
          <p:nvPr>
            <p:ph type="sldNum" sz="quarter" idx="5"/>
          </p:nvPr>
        </p:nvSpPr>
        <p:spPr/>
        <p:txBody>
          <a:bodyPr/>
          <a:lstStyle/>
          <a:p>
            <a:fld id="{E5E32279-1942-45E0-ADA9-FFBFBA6FB15E}" type="slidenum">
              <a:rPr lang="en-AU" altLang="en-US" smtClean="0"/>
              <a:pPr/>
              <a:t>30</a:t>
            </a:fld>
            <a:endParaRPr lang="en-AU" altLang="en-US"/>
          </a:p>
        </p:txBody>
      </p:sp>
    </p:spTree>
    <p:extLst>
      <p:ext uri="{BB962C8B-B14F-4D97-AF65-F5344CB8AC3E}">
        <p14:creationId xmlns:p14="http://schemas.microsoft.com/office/powerpoint/2010/main" val="3248186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solidFill>
                  <a:schemeClr val="tx2">
                    <a:lumMod val="50000"/>
                  </a:schemeClr>
                </a:solidFill>
                <a:latin typeface="+mn-lt"/>
              </a:rPr>
              <a:t>Explain that Child Protection intervention should be  a last resort and being a statutory body can be a very intrusive and stigmatising for families. For the statutory system to effectively respond to children it is important for children and families to be referred, where possible, to the most appropriate service or professional the first time. </a:t>
            </a:r>
          </a:p>
          <a:p>
            <a:r>
              <a:rPr lang="en-AU" sz="1000" dirty="0">
                <a:solidFill>
                  <a:schemeClr val="tx2">
                    <a:lumMod val="50000"/>
                  </a:schemeClr>
                </a:solidFill>
                <a:latin typeface="+mn-lt"/>
              </a:rPr>
              <a:t>Child FIRST and The Orange Door have access to a Community Based Child Protection Practitioner who they can use to consult with in regards to risk issues for children. This function can support Child FIRST and The Orange Door in identifying and managing lower levels of safety risks to children, including making decisions as to when the risk escalates to a point where a statutory child protection response is required. </a:t>
            </a: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31</a:t>
            </a:fld>
            <a:endParaRPr lang="en-US" dirty="0"/>
          </a:p>
        </p:txBody>
      </p:sp>
    </p:spTree>
    <p:extLst>
      <p:ext uri="{BB962C8B-B14F-4D97-AF65-F5344CB8AC3E}">
        <p14:creationId xmlns:p14="http://schemas.microsoft.com/office/powerpoint/2010/main" val="3773976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kern="1200" dirty="0">
                <a:solidFill>
                  <a:schemeClr val="tx1"/>
                </a:solidFill>
                <a:effectLst/>
                <a:latin typeface="+mn-lt"/>
                <a:ea typeface="+mn-ea"/>
                <a:cs typeface="+mn-cs"/>
              </a:rPr>
              <a:t>The following slides will provide an overview of the child protection process so that you can understand what happens after a report is made to child protection.  </a:t>
            </a:r>
          </a:p>
          <a:p>
            <a:pPr marL="0" marR="0" lvl="0" indent="0" algn="l" defTabSz="177609" rtl="0" eaLnBrk="1" fontAlgn="auto" latinLnBrk="0" hangingPunct="1">
              <a:lnSpc>
                <a:spcPct val="100000"/>
              </a:lnSpc>
              <a:spcBef>
                <a:spcPts val="0"/>
              </a:spcBef>
              <a:spcAft>
                <a:spcPts val="0"/>
              </a:spcAft>
              <a:buClrTx/>
              <a:buSzTx/>
              <a:buFontTx/>
              <a:buNone/>
              <a:tabLst/>
              <a:defRPr/>
            </a:pPr>
            <a:endParaRPr lang="en-AU" sz="500" kern="1200" dirty="0">
              <a:solidFill>
                <a:schemeClr val="tx1"/>
              </a:solidFill>
              <a:effectLst/>
              <a:latin typeface="Open Sans Light"/>
              <a:ea typeface="+mn-ea"/>
              <a:cs typeface="+mn-cs"/>
            </a:endParaRPr>
          </a:p>
          <a:p>
            <a:pPr marL="0" marR="0" lvl="0" indent="0" algn="l" defTabSz="177609" rtl="0" eaLnBrk="1" fontAlgn="auto" latinLnBrk="0" hangingPunct="1">
              <a:lnSpc>
                <a:spcPct val="100000"/>
              </a:lnSpc>
              <a:spcBef>
                <a:spcPts val="0"/>
              </a:spcBef>
              <a:spcAft>
                <a:spcPts val="0"/>
              </a:spcAft>
              <a:buClrTx/>
              <a:buSzTx/>
              <a:buFontTx/>
              <a:buNone/>
              <a:tabLst/>
              <a:defRPr/>
            </a:pPr>
            <a:r>
              <a:rPr lang="en-AU" sz="500" kern="1200" dirty="0">
                <a:solidFill>
                  <a:schemeClr val="tx1"/>
                </a:solidFill>
                <a:effectLst/>
                <a:latin typeface="Open Sans Light"/>
                <a:ea typeface="+mn-ea"/>
                <a:cs typeface="+mn-cs"/>
              </a:rPr>
              <a:t>Child Protection Manual includes information on child protection process, policies and procedures </a:t>
            </a:r>
            <a:r>
              <a:rPr lang="en-AU" sz="500" u="sng" kern="1200" dirty="0">
                <a:solidFill>
                  <a:schemeClr val="tx1"/>
                </a:solidFill>
                <a:effectLst/>
                <a:latin typeface="Open Sans Light"/>
                <a:ea typeface="+mn-ea"/>
                <a:cs typeface="+mn-cs"/>
                <a:hlinkClick r:id="rId3"/>
              </a:rPr>
              <a:t>www.cpmanual.vic.gov.au</a:t>
            </a:r>
            <a:endParaRPr lang="en-AU" sz="500" kern="1200" dirty="0">
              <a:solidFill>
                <a:schemeClr val="tx1"/>
              </a:solidFill>
              <a:effectLst/>
              <a:latin typeface="Open Sans Light"/>
              <a:ea typeface="+mn-ea"/>
              <a:cs typeface="+mn-cs"/>
            </a:endParaRPr>
          </a:p>
          <a:p>
            <a:r>
              <a:rPr lang="en-AU" sz="1100" kern="1200" dirty="0">
                <a:solidFill>
                  <a:schemeClr val="tx1"/>
                </a:solidFill>
                <a:effectLst/>
                <a:latin typeface="+mn-lt"/>
                <a:ea typeface="+mn-ea"/>
                <a:cs typeface="+mn-cs"/>
              </a:rPr>
              <a:t>made to child protection. </a:t>
            </a:r>
            <a:endParaRPr lang="en-AU" sz="1100" dirty="0">
              <a:latin typeface="+mn-lt"/>
            </a:endParaRPr>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32</a:t>
            </a:fld>
            <a:endParaRPr lang="en-US" dirty="0"/>
          </a:p>
        </p:txBody>
      </p:sp>
    </p:spTree>
    <p:extLst>
      <p:ext uri="{BB962C8B-B14F-4D97-AF65-F5344CB8AC3E}">
        <p14:creationId xmlns:p14="http://schemas.microsoft.com/office/powerpoint/2010/main" val="609102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000" dirty="0">
                <a:latin typeface="+mn-lt"/>
              </a:rPr>
              <a:t>This slide is intended to provide an overview of child protection demand for 2017/18 and process.  </a:t>
            </a:r>
          </a:p>
          <a:p>
            <a:pPr>
              <a:lnSpc>
                <a:spcPct val="100000"/>
              </a:lnSpc>
              <a:spcBef>
                <a:spcPts val="0"/>
              </a:spcBef>
              <a:spcAft>
                <a:spcPts val="0"/>
              </a:spcAft>
            </a:pPr>
            <a:r>
              <a:rPr lang="en-AU" sz="1000" b="0" dirty="0">
                <a:solidFill>
                  <a:schemeClr val="tx1"/>
                </a:solidFill>
                <a:latin typeface="+mn-lt"/>
              </a:rPr>
              <a:t>In </a:t>
            </a:r>
            <a:r>
              <a:rPr lang="en-AU" sz="1000" dirty="0">
                <a:solidFill>
                  <a:schemeClr val="tx1"/>
                </a:solidFill>
                <a:latin typeface="+mn-lt"/>
              </a:rPr>
              <a:t>2017-18</a:t>
            </a:r>
          </a:p>
          <a:p>
            <a:pPr marL="445294" lvl="2" indent="-257175">
              <a:lnSpc>
                <a:spcPct val="100000"/>
              </a:lnSpc>
              <a:spcBef>
                <a:spcPts val="0"/>
              </a:spcBef>
              <a:spcAft>
                <a:spcPts val="0"/>
              </a:spcAft>
              <a:buFont typeface="Arial" panose="020B0604020202020204" pitchFamily="34" charset="0"/>
              <a:buChar char="•"/>
            </a:pPr>
            <a:r>
              <a:rPr lang="en-AU" sz="1000" b="0" dirty="0">
                <a:solidFill>
                  <a:schemeClr val="tx1"/>
                </a:solidFill>
                <a:latin typeface="+mn-lt"/>
              </a:rPr>
              <a:t>115 600 reports were received and assessed at intake </a:t>
            </a:r>
          </a:p>
          <a:p>
            <a:pPr marL="445294" marR="0" lvl="2" indent="-257175"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latin typeface="+mn-lt"/>
              </a:rPr>
              <a:t>29% reports lead to</a:t>
            </a:r>
            <a:r>
              <a:rPr lang="en-AU" sz="1000" b="0" dirty="0">
                <a:solidFill>
                  <a:schemeClr val="tx1"/>
                </a:solidFill>
                <a:latin typeface="+mn-lt"/>
              </a:rPr>
              <a:t> investigations, 37% of the investigations are new reports (that is, children not previously known to child protection), 63% of investigations are children previously known to child protection. As such it is important that children and families receive the right intervention at the right time. </a:t>
            </a:r>
          </a:p>
          <a:p>
            <a:pPr marL="445294" lvl="2" indent="-257175">
              <a:lnSpc>
                <a:spcPct val="100000"/>
              </a:lnSpc>
              <a:spcBef>
                <a:spcPts val="0"/>
              </a:spcBef>
              <a:spcAft>
                <a:spcPts val="0"/>
              </a:spcAft>
              <a:buFont typeface="Arial" panose="020B0604020202020204" pitchFamily="34" charset="0"/>
              <a:buChar char="•"/>
            </a:pPr>
            <a:r>
              <a:rPr lang="en-AU" sz="1000" b="0" dirty="0">
                <a:solidFill>
                  <a:schemeClr val="tx1"/>
                </a:solidFill>
                <a:latin typeface="+mn-lt"/>
              </a:rPr>
              <a:t>17 245 new cases substantiated and in protective intervention</a:t>
            </a:r>
          </a:p>
          <a:p>
            <a:pPr marL="445294" lvl="2" indent="-257175">
              <a:lnSpc>
                <a:spcPct val="100000"/>
              </a:lnSpc>
              <a:spcBef>
                <a:spcPts val="0"/>
              </a:spcBef>
              <a:spcAft>
                <a:spcPts val="0"/>
              </a:spcAft>
              <a:buFont typeface="Arial" panose="020B0604020202020204" pitchFamily="34" charset="0"/>
              <a:buChar char="•"/>
            </a:pPr>
            <a:r>
              <a:rPr lang="en-AU" sz="1000" dirty="0">
                <a:latin typeface="+mn-lt"/>
              </a:rPr>
              <a:t>7 954 children in out-of-home care (annual daily average)</a:t>
            </a:r>
          </a:p>
          <a:p>
            <a:pPr marL="445294" lvl="2" indent="-257175">
              <a:lnSpc>
                <a:spcPct val="100000"/>
              </a:lnSpc>
              <a:spcBef>
                <a:spcPts val="0"/>
              </a:spcBef>
              <a:spcAft>
                <a:spcPts val="0"/>
              </a:spcAft>
              <a:buFont typeface="Arial" panose="020B0604020202020204" pitchFamily="34" charset="0"/>
              <a:buChar char="•"/>
            </a:pPr>
            <a:r>
              <a:rPr lang="en-AU" sz="1000" b="0" dirty="0">
                <a:solidFill>
                  <a:schemeClr val="tx1"/>
                </a:solidFill>
                <a:latin typeface="+mn-lt"/>
              </a:rPr>
              <a:t>10 876 families receiving intensive family services </a:t>
            </a:r>
          </a:p>
          <a:p>
            <a:pPr marL="0" indent="0">
              <a:lnSpc>
                <a:spcPct val="100000"/>
              </a:lnSpc>
              <a:spcBef>
                <a:spcPts val="0"/>
              </a:spcBef>
              <a:spcAft>
                <a:spcPts val="0"/>
              </a:spcAft>
              <a:buFont typeface="Arial" panose="020B0604020202020204" pitchFamily="34" charset="0"/>
              <a:buNone/>
            </a:pPr>
            <a:r>
              <a:rPr lang="en-AU" sz="1000" dirty="0">
                <a:latin typeface="+mn-lt"/>
              </a:rPr>
              <a:t>Below is an explanation of the child protection process.  You may want to provide an overview or more detail dependent on the audience. </a:t>
            </a:r>
          </a:p>
          <a:p>
            <a:pPr>
              <a:lnSpc>
                <a:spcPct val="100000"/>
              </a:lnSpc>
              <a:spcBef>
                <a:spcPts val="0"/>
              </a:spcBef>
              <a:spcAft>
                <a:spcPts val="0"/>
              </a:spcAft>
            </a:pPr>
            <a:r>
              <a:rPr lang="en-AU" sz="1000" b="1" dirty="0">
                <a:latin typeface="+mn-lt"/>
              </a:rPr>
              <a:t>The intake phase in Child Protection includes:</a:t>
            </a:r>
          </a:p>
          <a:p>
            <a:pPr marL="171450" indent="-171450">
              <a:lnSpc>
                <a:spcPct val="100000"/>
              </a:lnSpc>
              <a:spcBef>
                <a:spcPts val="0"/>
              </a:spcBef>
              <a:spcAft>
                <a:spcPts val="0"/>
              </a:spcAft>
              <a:buFont typeface="Arial" panose="020B0604020202020204" pitchFamily="34" charset="0"/>
              <a:buChar char="•"/>
            </a:pPr>
            <a:r>
              <a:rPr lang="en-AU" sz="1000" dirty="0">
                <a:latin typeface="+mn-lt"/>
              </a:rPr>
              <a:t>child protection receiving reports from people who believe that a child or young person is in need of protection</a:t>
            </a:r>
          </a:p>
          <a:p>
            <a:pPr marL="171450" indent="-171450">
              <a:lnSpc>
                <a:spcPct val="100000"/>
              </a:lnSpc>
              <a:spcBef>
                <a:spcPts val="0"/>
              </a:spcBef>
              <a:spcAft>
                <a:spcPts val="0"/>
              </a:spcAft>
              <a:buFont typeface="Arial" panose="020B0604020202020204" pitchFamily="34" charset="0"/>
              <a:buChar char="•"/>
            </a:pPr>
            <a:r>
              <a:rPr lang="en-AU" sz="1000" dirty="0">
                <a:latin typeface="+mn-lt"/>
              </a:rPr>
              <a:t>assessing risk of harm and determines appropriate level of service response by Child Protection</a:t>
            </a:r>
          </a:p>
          <a:p>
            <a:pPr marL="171450" indent="-171450">
              <a:lnSpc>
                <a:spcPct val="100000"/>
              </a:lnSpc>
              <a:spcBef>
                <a:spcPts val="0"/>
              </a:spcBef>
              <a:spcAft>
                <a:spcPts val="0"/>
              </a:spcAft>
              <a:buFont typeface="Arial" panose="020B0604020202020204" pitchFamily="34" charset="0"/>
              <a:buChar char="•"/>
            </a:pPr>
            <a:r>
              <a:rPr lang="en-AU" sz="1000" dirty="0">
                <a:latin typeface="+mn-lt"/>
              </a:rPr>
              <a:t>gathering further information, as allowed for in legislation</a:t>
            </a:r>
          </a:p>
          <a:p>
            <a:pPr marL="171450" indent="-171450">
              <a:lnSpc>
                <a:spcPct val="100000"/>
              </a:lnSpc>
              <a:spcBef>
                <a:spcPts val="0"/>
              </a:spcBef>
              <a:spcAft>
                <a:spcPts val="0"/>
              </a:spcAft>
              <a:buFont typeface="Arial" panose="020B0604020202020204" pitchFamily="34" charset="0"/>
              <a:buChar char="•"/>
            </a:pPr>
            <a:r>
              <a:rPr lang="en-AU" sz="1000" dirty="0">
                <a:latin typeface="+mn-lt"/>
              </a:rPr>
              <a:t>contacting support services where appropriate such as maternal child health nurse, school, doctor, police, etc</a:t>
            </a:r>
          </a:p>
          <a:p>
            <a:pPr marL="171450" indent="-171450">
              <a:lnSpc>
                <a:spcPct val="100000"/>
              </a:lnSpc>
              <a:spcBef>
                <a:spcPts val="0"/>
              </a:spcBef>
              <a:spcAft>
                <a:spcPts val="0"/>
              </a:spcAft>
              <a:buFont typeface="Arial" panose="020B0604020202020204" pitchFamily="34" charset="0"/>
              <a:buChar char="•"/>
            </a:pPr>
            <a:r>
              <a:rPr lang="en-AU" sz="1000" dirty="0">
                <a:latin typeface="+mn-lt"/>
              </a:rPr>
              <a:t>referring cases to support services in the community where appropriate</a:t>
            </a:r>
          </a:p>
          <a:p>
            <a:pPr marL="171450" indent="-171450">
              <a:lnSpc>
                <a:spcPct val="100000"/>
              </a:lnSpc>
              <a:spcBef>
                <a:spcPts val="0"/>
              </a:spcBef>
              <a:spcAft>
                <a:spcPts val="0"/>
              </a:spcAft>
              <a:buFont typeface="Arial" panose="020B0604020202020204" pitchFamily="34" charset="0"/>
              <a:buChar char="•"/>
            </a:pPr>
            <a:r>
              <a:rPr lang="en-AU" sz="1000" dirty="0">
                <a:latin typeface="+mn-lt"/>
              </a:rPr>
              <a:t>transferring cases for investigation where required</a:t>
            </a:r>
          </a:p>
          <a:p>
            <a:pPr marL="171450" indent="-171450">
              <a:lnSpc>
                <a:spcPct val="100000"/>
              </a:lnSpc>
              <a:spcBef>
                <a:spcPts val="0"/>
              </a:spcBef>
              <a:spcAft>
                <a:spcPts val="0"/>
              </a:spcAft>
              <a:buFont typeface="Arial" panose="020B0604020202020204" pitchFamily="34" charset="0"/>
              <a:buChar char="•"/>
            </a:pPr>
            <a:r>
              <a:rPr lang="en-AU" sz="1000" dirty="0">
                <a:latin typeface="+mn-lt"/>
              </a:rPr>
              <a:t>informing reporters on the outcome of the report</a:t>
            </a:r>
          </a:p>
          <a:p>
            <a:pPr marL="171450" indent="-171450">
              <a:lnSpc>
                <a:spcPct val="100000"/>
              </a:lnSpc>
              <a:spcBef>
                <a:spcPts val="0"/>
              </a:spcBef>
              <a:spcAft>
                <a:spcPts val="0"/>
              </a:spcAft>
              <a:buFont typeface="Arial" panose="020B0604020202020204" pitchFamily="34" charset="0"/>
              <a:buChar char="•"/>
            </a:pPr>
            <a:r>
              <a:rPr lang="en-AU" sz="1000" dirty="0">
                <a:latin typeface="+mn-lt"/>
              </a:rPr>
              <a:t>offering advice to the reporter</a:t>
            </a:r>
          </a:p>
          <a:p>
            <a:pPr>
              <a:lnSpc>
                <a:spcPct val="100000"/>
              </a:lnSpc>
              <a:spcBef>
                <a:spcPts val="0"/>
              </a:spcBef>
              <a:spcAft>
                <a:spcPts val="0"/>
              </a:spcAft>
            </a:pPr>
            <a:r>
              <a:rPr lang="en-AU" sz="1000" b="1" dirty="0">
                <a:latin typeface="+mn-lt"/>
              </a:rPr>
              <a:t>In the investigation phase in child protection involves:</a:t>
            </a:r>
          </a:p>
          <a:p>
            <a:pPr marL="171450" indent="-171450">
              <a:lnSpc>
                <a:spcPct val="100000"/>
              </a:lnSpc>
              <a:spcBef>
                <a:spcPts val="0"/>
              </a:spcBef>
              <a:spcAft>
                <a:spcPts val="0"/>
              </a:spcAft>
              <a:buFont typeface="Arial" panose="020B0604020202020204" pitchFamily="34" charset="0"/>
              <a:buChar char="•"/>
            </a:pPr>
            <a:r>
              <a:rPr lang="en-AU" sz="1000" dirty="0">
                <a:latin typeface="+mn-lt"/>
              </a:rPr>
              <a:t>investigating reports of abuse and neglect referred from Intake via direct contact with the family </a:t>
            </a:r>
          </a:p>
          <a:p>
            <a:pPr marL="171450" indent="-171450">
              <a:lnSpc>
                <a:spcPct val="100000"/>
              </a:lnSpc>
              <a:spcBef>
                <a:spcPts val="0"/>
              </a:spcBef>
              <a:spcAft>
                <a:spcPts val="0"/>
              </a:spcAft>
              <a:buFont typeface="Arial" panose="020B0604020202020204" pitchFamily="34" charset="0"/>
              <a:buChar char="•"/>
            </a:pPr>
            <a:r>
              <a:rPr lang="en-AU" sz="1000" dirty="0">
                <a:latin typeface="+mn-lt"/>
              </a:rPr>
              <a:t>determining if the child has suffered or is likely to suffer harm</a:t>
            </a:r>
          </a:p>
          <a:p>
            <a:pPr marL="171450" indent="-171450">
              <a:lnSpc>
                <a:spcPct val="100000"/>
              </a:lnSpc>
              <a:spcBef>
                <a:spcPts val="0"/>
              </a:spcBef>
              <a:spcAft>
                <a:spcPts val="0"/>
              </a:spcAft>
              <a:buFont typeface="Arial" panose="020B0604020202020204" pitchFamily="34" charset="0"/>
              <a:buChar char="•"/>
            </a:pPr>
            <a:r>
              <a:rPr lang="en-AU" sz="1000" dirty="0">
                <a:latin typeface="+mn-lt"/>
              </a:rPr>
              <a:t>referring cases to support services in the community where appropriate</a:t>
            </a:r>
          </a:p>
          <a:p>
            <a:pPr marL="171450" indent="-171450">
              <a:lnSpc>
                <a:spcPct val="100000"/>
              </a:lnSpc>
              <a:spcBef>
                <a:spcPts val="0"/>
              </a:spcBef>
              <a:spcAft>
                <a:spcPts val="0"/>
              </a:spcAft>
              <a:buFont typeface="Arial" panose="020B0604020202020204" pitchFamily="34" charset="0"/>
              <a:buChar char="•"/>
            </a:pPr>
            <a:r>
              <a:rPr lang="en-AU" sz="1000" dirty="0">
                <a:latin typeface="+mn-lt"/>
              </a:rPr>
              <a:t>applying to the Children’s Court for a protection order in cases of immediate and severe risk</a:t>
            </a:r>
          </a:p>
          <a:p>
            <a:pPr marL="171450" indent="-171450">
              <a:lnSpc>
                <a:spcPct val="100000"/>
              </a:lnSpc>
              <a:spcBef>
                <a:spcPts val="0"/>
              </a:spcBef>
              <a:spcAft>
                <a:spcPts val="0"/>
              </a:spcAft>
              <a:buFont typeface="Arial" panose="020B0604020202020204" pitchFamily="34" charset="0"/>
              <a:buChar char="•"/>
            </a:pPr>
            <a:r>
              <a:rPr lang="en-AU" sz="1000" dirty="0">
                <a:latin typeface="+mn-lt"/>
              </a:rPr>
              <a:t>working with families and support services to address concerns where there is less risk of harm to the child</a:t>
            </a:r>
          </a:p>
          <a:p>
            <a:pPr marL="171450" indent="-171450">
              <a:lnSpc>
                <a:spcPct val="100000"/>
              </a:lnSpc>
              <a:spcBef>
                <a:spcPts val="0"/>
              </a:spcBef>
              <a:spcAft>
                <a:spcPts val="0"/>
              </a:spcAft>
              <a:buFont typeface="Arial" panose="020B0604020202020204" pitchFamily="34" charset="0"/>
              <a:buChar char="•"/>
            </a:pPr>
            <a:r>
              <a:rPr lang="en-AU" sz="1000" dirty="0">
                <a:latin typeface="+mn-lt"/>
              </a:rPr>
              <a:t>Possible outcomes – Protective concerns substantiated OR not substantiated</a:t>
            </a:r>
          </a:p>
          <a:p>
            <a:pPr>
              <a:lnSpc>
                <a:spcPct val="100000"/>
              </a:lnSpc>
              <a:spcBef>
                <a:spcPts val="0"/>
              </a:spcBef>
              <a:spcAft>
                <a:spcPts val="0"/>
              </a:spcAft>
            </a:pPr>
            <a:r>
              <a:rPr lang="en-AU" sz="1000" b="1" dirty="0">
                <a:latin typeface="+mn-lt"/>
              </a:rPr>
              <a:t>Protective intervention:</a:t>
            </a:r>
          </a:p>
          <a:p>
            <a:pPr marL="171450" indent="-171450">
              <a:lnSpc>
                <a:spcPct val="100000"/>
              </a:lnSpc>
              <a:spcBef>
                <a:spcPts val="0"/>
              </a:spcBef>
              <a:spcAft>
                <a:spcPts val="0"/>
              </a:spcAft>
              <a:buFont typeface="Arial" panose="020B0604020202020204" pitchFamily="34" charset="0"/>
              <a:buChar char="•"/>
            </a:pPr>
            <a:r>
              <a:rPr lang="en-AU" sz="1000" dirty="0">
                <a:latin typeface="+mn-lt"/>
              </a:rPr>
              <a:t>occurs if an investigation substantiates a report by finding that a child is in need of protection.</a:t>
            </a:r>
          </a:p>
          <a:p>
            <a:pPr marL="171450" indent="-171450">
              <a:lnSpc>
                <a:spcPct val="100000"/>
              </a:lnSpc>
              <a:spcBef>
                <a:spcPts val="0"/>
              </a:spcBef>
              <a:spcAft>
                <a:spcPts val="0"/>
              </a:spcAft>
              <a:buFont typeface="Arial" panose="020B0604020202020204" pitchFamily="34" charset="0"/>
              <a:buChar char="•"/>
            </a:pPr>
            <a:r>
              <a:rPr lang="en-AU" sz="1000" dirty="0">
                <a:latin typeface="+mn-lt"/>
              </a:rPr>
              <a:t>In most situations, child protection intervenes with the cooperation of the child and family to address the identified protective concerns, initially for up to 3 months.</a:t>
            </a:r>
          </a:p>
          <a:p>
            <a:pPr marL="171450" indent="-171450">
              <a:lnSpc>
                <a:spcPct val="100000"/>
              </a:lnSpc>
              <a:spcBef>
                <a:spcPts val="0"/>
              </a:spcBef>
              <a:spcAft>
                <a:spcPts val="0"/>
              </a:spcAft>
              <a:buFont typeface="Arial" panose="020B0604020202020204" pitchFamily="34" charset="0"/>
              <a:buChar char="•"/>
            </a:pPr>
            <a:r>
              <a:rPr lang="en-AU" sz="1000" dirty="0">
                <a:latin typeface="+mn-lt"/>
              </a:rPr>
              <a:t>direct casework with the child and family to address the concerns</a:t>
            </a:r>
          </a:p>
          <a:p>
            <a:pPr marL="171450" indent="-171450">
              <a:lnSpc>
                <a:spcPct val="100000"/>
              </a:lnSpc>
              <a:spcBef>
                <a:spcPts val="0"/>
              </a:spcBef>
              <a:spcAft>
                <a:spcPts val="0"/>
              </a:spcAft>
              <a:buFont typeface="Arial" panose="020B0604020202020204" pitchFamily="34" charset="0"/>
              <a:buChar char="•"/>
            </a:pPr>
            <a:r>
              <a:rPr lang="en-AU" sz="1000" dirty="0">
                <a:latin typeface="+mn-lt"/>
              </a:rPr>
              <a:t>referral to specialist services</a:t>
            </a:r>
          </a:p>
          <a:p>
            <a:pPr marL="0" indent="0">
              <a:lnSpc>
                <a:spcPct val="100000"/>
              </a:lnSpc>
              <a:spcBef>
                <a:spcPts val="0"/>
              </a:spcBef>
              <a:spcAft>
                <a:spcPts val="0"/>
              </a:spcAft>
              <a:buFont typeface="Arial" panose="020B0604020202020204" pitchFamily="34" charset="0"/>
              <a:buNone/>
            </a:pPr>
            <a:r>
              <a:rPr lang="en-AU" sz="1000" b="1" dirty="0">
                <a:latin typeface="+mn-lt"/>
              </a:rPr>
              <a:t>Case planning:</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mn-lt"/>
              </a:rPr>
              <a:t>case planning is the process of making significant decisions in relation to a child during child protection involvement, from intake to closure. Planning stems from effective information gathering and analysis of the available information. It is directly informed by the current assessment of the child’s situation and lived experience, and directly informs any actions that need to be taken. Case planning in child protection practice specifically relates to the processes of planning with children and their families following substantiation of child protection concerns. Case planning includes legislative and policy requirements relating to the preparation, provision and review of case plans and specific requirements and considerations for case planning for Aboriginal children.</a:t>
            </a:r>
            <a:r>
              <a:rPr lang="en-AU" sz="1000" b="0" kern="1200" dirty="0">
                <a:solidFill>
                  <a:schemeClr val="tx1"/>
                </a:solidFill>
                <a:latin typeface="+mn-lt"/>
                <a:ea typeface="+mn-ea"/>
                <a:cs typeface="+mn-cs"/>
              </a:rPr>
              <a:t> </a:t>
            </a:r>
            <a:r>
              <a:rPr lang="en-AU" sz="1000" kern="1200" dirty="0">
                <a:solidFill>
                  <a:schemeClr val="tx1"/>
                </a:solidFill>
                <a:effectLst/>
                <a:latin typeface="+mn-lt"/>
                <a:ea typeface="+mn-ea"/>
                <a:cs typeface="+mn-cs"/>
              </a:rPr>
              <a:t>The Aboriginal Child Specialist Advice and Support Service (ACSASS) is available </a:t>
            </a:r>
            <a:r>
              <a:rPr lang="en-AU" sz="1000" kern="1200" dirty="0" err="1">
                <a:solidFill>
                  <a:schemeClr val="tx1"/>
                </a:solidFill>
                <a:effectLst/>
                <a:latin typeface="+mn-lt"/>
                <a:ea typeface="+mn-ea"/>
                <a:cs typeface="+mn-cs"/>
              </a:rPr>
              <a:t>statewide</a:t>
            </a:r>
            <a:r>
              <a:rPr lang="en-AU" sz="1000" kern="1200" dirty="0">
                <a:solidFill>
                  <a:schemeClr val="tx1"/>
                </a:solidFill>
                <a:effectLst/>
                <a:latin typeface="+mn-lt"/>
                <a:ea typeface="+mn-ea"/>
                <a:cs typeface="+mn-cs"/>
              </a:rPr>
              <a:t> to give advice and information to child protection practitioners. </a:t>
            </a:r>
            <a:r>
              <a:rPr lang="en-AU" sz="1000" b="0" kern="1200" dirty="0">
                <a:solidFill>
                  <a:schemeClr val="tx1"/>
                </a:solidFill>
                <a:effectLst/>
                <a:latin typeface="+mn-lt"/>
                <a:ea typeface="+mn-ea"/>
                <a:cs typeface="+mn-cs"/>
              </a:rPr>
              <a:t>ACSASS</a:t>
            </a:r>
            <a:r>
              <a:rPr lang="en-AU" sz="1000" kern="1200" dirty="0">
                <a:solidFill>
                  <a:schemeClr val="tx1"/>
                </a:solidFill>
                <a:effectLst/>
                <a:latin typeface="+mn-lt"/>
                <a:ea typeface="+mn-ea"/>
                <a:cs typeface="+mn-cs"/>
              </a:rPr>
              <a:t> provides consultation and advice for child protection practitioners involved with Aboriginal families from the point of a report being made to child protection through to case closure. ACSASS assists child protection practitioners or A&amp;PC teams to comply with the Aboriginal Child Placement Principle and to meet the requirements under the CYFA regarding decision making and care arrangements for Aboriginal children. The ACSASS team will be involved in ongoing planning for Aboriginal children while they are in out-of-home care, including the decision as to whether a permanent care placement is appropriate.</a:t>
            </a:r>
            <a:endParaRPr lang="en-AU" sz="1000" b="0" dirty="0">
              <a:solidFill>
                <a:schemeClr val="tx1"/>
              </a:solidFill>
              <a:effectLst/>
              <a:latin typeface="+mn-lt"/>
              <a:ea typeface="ＭＳ Ｐゴシック" pitchFamily="-106" charset="-128"/>
            </a:endParaRPr>
          </a:p>
          <a:p>
            <a:pPr marL="171450" lvl="0" indent="-171450">
              <a:lnSpc>
                <a:spcPct val="100000"/>
              </a:lnSpc>
              <a:spcBef>
                <a:spcPts val="0"/>
              </a:spcBef>
              <a:spcAft>
                <a:spcPts val="0"/>
              </a:spcAft>
              <a:buFont typeface="Arial" panose="020B0604020202020204" pitchFamily="34" charset="0"/>
              <a:buChar char="•"/>
            </a:pPr>
            <a:r>
              <a:rPr lang="en-US" altLang="en-US" sz="1000" b="0" dirty="0">
                <a:solidFill>
                  <a:schemeClr val="tx1"/>
                </a:solidFill>
                <a:latin typeface="+mn-lt"/>
                <a:ea typeface="ＭＳ Ｐゴシック" pitchFamily="-106" charset="-128"/>
                <a:cs typeface="ＭＳ Ｐゴシック" pitchFamily="-106" charset="-128"/>
              </a:rPr>
              <a:t>a</a:t>
            </a:r>
            <a:r>
              <a:rPr lang="en-AU" altLang="en-US" sz="1000" b="0" dirty="0" err="1">
                <a:solidFill>
                  <a:schemeClr val="tx1"/>
                </a:solidFill>
                <a:latin typeface="+mn-lt"/>
                <a:ea typeface="ＭＳ Ｐゴシック" pitchFamily="-106" charset="-128"/>
                <a:cs typeface="ＭＳ Ｐゴシック" pitchFamily="-106" charset="-128"/>
              </a:rPr>
              <a:t>ll</a:t>
            </a:r>
            <a:r>
              <a:rPr lang="en-AU" altLang="en-US" sz="1000" b="0" dirty="0">
                <a:solidFill>
                  <a:schemeClr val="tx1"/>
                </a:solidFill>
                <a:latin typeface="+mn-lt"/>
                <a:ea typeface="ＭＳ Ｐゴシック" pitchFamily="-106" charset="-128"/>
                <a:cs typeface="ＭＳ Ｐゴシック" pitchFamily="-106" charset="-128"/>
              </a:rPr>
              <a:t> case plans include the </a:t>
            </a:r>
            <a:r>
              <a:rPr lang="en-AU" altLang="en-US" sz="1000" b="0" dirty="0">
                <a:solidFill>
                  <a:schemeClr val="accent5">
                    <a:lumMod val="75000"/>
                  </a:schemeClr>
                </a:solidFill>
                <a:latin typeface="+mn-lt"/>
                <a:ea typeface="ＭＳ Ｐゴシック" pitchFamily="-106" charset="-128"/>
                <a:cs typeface="ＭＳ Ｐゴシック" pitchFamily="-106" charset="-128"/>
              </a:rPr>
              <a:t>permanency objective </a:t>
            </a:r>
            <a:r>
              <a:rPr lang="en-AU" altLang="en-US" sz="1000" b="0" dirty="0">
                <a:solidFill>
                  <a:schemeClr val="tx1"/>
                </a:solidFill>
                <a:latin typeface="+mn-lt"/>
                <a:ea typeface="ＭＳ Ｐゴシック" pitchFamily="-106" charset="-128"/>
                <a:cs typeface="ＭＳ Ｐゴシック" pitchFamily="-106" charset="-128"/>
              </a:rPr>
              <a:t>for the child – the objective highest in the hierarchy that is consistent with the child’s best interests. </a:t>
            </a:r>
            <a:r>
              <a:rPr lang="en-AU" sz="1000" b="0" dirty="0">
                <a:solidFill>
                  <a:schemeClr val="tx1"/>
                </a:solidFill>
                <a:latin typeface="+mn-lt"/>
              </a:rPr>
              <a:t>The alignment of the permanency objective and court orders is required by legislation and we will outline these in the next slide. </a:t>
            </a:r>
            <a:r>
              <a:rPr lang="en-AU" altLang="en-US" sz="1000" dirty="0">
                <a:solidFill>
                  <a:schemeClr val="tx1"/>
                </a:solidFill>
                <a:latin typeface="+mn-lt"/>
                <a:ea typeface="ＭＳ Ｐゴシック" pitchFamily="-106" charset="-128"/>
                <a:cs typeface="ＭＳ Ｐゴシック" pitchFamily="-106" charset="-128"/>
              </a:rPr>
              <a:t>The hierarchy of </a:t>
            </a:r>
            <a:r>
              <a:rPr lang="en-AU" altLang="en-US" sz="1000" dirty="0">
                <a:latin typeface="+mn-lt"/>
                <a:ea typeface="ＭＳ Ｐゴシック" pitchFamily="-106" charset="-128"/>
                <a:cs typeface="ＭＳ Ｐゴシック" pitchFamily="-106" charset="-128"/>
              </a:rPr>
              <a:t>permanency objectives </a:t>
            </a:r>
            <a:r>
              <a:rPr lang="en-AU" altLang="en-US" sz="1000" dirty="0">
                <a:solidFill>
                  <a:schemeClr val="tx1"/>
                </a:solidFill>
                <a:latin typeface="+mn-lt"/>
                <a:ea typeface="ＭＳ Ｐゴシック" pitchFamily="-106" charset="-128"/>
                <a:cs typeface="ＭＳ Ｐゴシック" pitchFamily="-106" charset="-128"/>
              </a:rPr>
              <a:t>is set out in order of preference:</a:t>
            </a:r>
          </a:p>
          <a:p>
            <a:pPr marL="852678" lvl="0" indent="-228600">
              <a:lnSpc>
                <a:spcPct val="100000"/>
              </a:lnSpc>
              <a:spcBef>
                <a:spcPts val="0"/>
              </a:spcBef>
              <a:spcAft>
                <a:spcPts val="0"/>
              </a:spcAft>
              <a:buFont typeface="+mj-lt"/>
              <a:buAutoNum type="arabicPeriod"/>
            </a:pPr>
            <a:r>
              <a:rPr lang="en-AU" altLang="en-US" sz="1000" dirty="0">
                <a:solidFill>
                  <a:srgbClr val="7D398D"/>
                </a:solidFill>
                <a:latin typeface="+mn-lt"/>
                <a:ea typeface="ＭＳ Ｐゴシック" pitchFamily="-106" charset="-128"/>
                <a:cs typeface="Arial" charset="0"/>
              </a:rPr>
              <a:t>family preservation</a:t>
            </a:r>
          </a:p>
          <a:p>
            <a:pPr marL="852678" lvl="0" indent="-228600">
              <a:lnSpc>
                <a:spcPct val="100000"/>
              </a:lnSpc>
              <a:spcBef>
                <a:spcPts val="0"/>
              </a:spcBef>
              <a:spcAft>
                <a:spcPts val="0"/>
              </a:spcAft>
              <a:buFont typeface="+mj-lt"/>
              <a:buAutoNum type="arabicPeriod"/>
            </a:pPr>
            <a:r>
              <a:rPr lang="en-AU" altLang="en-US" sz="1000" dirty="0">
                <a:solidFill>
                  <a:srgbClr val="7D398D"/>
                </a:solidFill>
                <a:latin typeface="+mn-lt"/>
                <a:ea typeface="ＭＳ Ｐゴシック" pitchFamily="-106" charset="-128"/>
                <a:cs typeface="Arial" charset="0"/>
              </a:rPr>
              <a:t>family reunification</a:t>
            </a:r>
          </a:p>
          <a:p>
            <a:pPr marL="852678" lvl="0" indent="-228600">
              <a:lnSpc>
                <a:spcPct val="100000"/>
              </a:lnSpc>
              <a:spcBef>
                <a:spcPts val="0"/>
              </a:spcBef>
              <a:spcAft>
                <a:spcPts val="0"/>
              </a:spcAft>
              <a:buFont typeface="+mj-lt"/>
              <a:buAutoNum type="arabicPeriod"/>
            </a:pPr>
            <a:r>
              <a:rPr lang="en-AU" altLang="en-US" sz="1000" dirty="0">
                <a:solidFill>
                  <a:srgbClr val="7D398D"/>
                </a:solidFill>
                <a:latin typeface="+mn-lt"/>
                <a:ea typeface="ＭＳ Ｐゴシック" pitchFamily="-106" charset="-128"/>
                <a:cs typeface="Arial" charset="0"/>
              </a:rPr>
              <a:t>adoption </a:t>
            </a:r>
          </a:p>
          <a:p>
            <a:pPr marL="852678" lvl="0" indent="-228600">
              <a:lnSpc>
                <a:spcPct val="100000"/>
              </a:lnSpc>
              <a:spcBef>
                <a:spcPts val="0"/>
              </a:spcBef>
              <a:spcAft>
                <a:spcPts val="0"/>
              </a:spcAft>
              <a:buFont typeface="+mj-lt"/>
              <a:buAutoNum type="arabicPeriod"/>
            </a:pPr>
            <a:r>
              <a:rPr lang="en-AU" altLang="en-US" sz="1000" dirty="0">
                <a:solidFill>
                  <a:srgbClr val="7D398D"/>
                </a:solidFill>
                <a:latin typeface="+mn-lt"/>
                <a:ea typeface="ＭＳ Ｐゴシック" pitchFamily="-106" charset="-128"/>
                <a:cs typeface="Arial" charset="0"/>
              </a:rPr>
              <a:t>permanent care </a:t>
            </a:r>
          </a:p>
          <a:p>
            <a:pPr marL="852678" lvl="0" indent="-228600">
              <a:lnSpc>
                <a:spcPct val="100000"/>
              </a:lnSpc>
              <a:spcBef>
                <a:spcPts val="0"/>
              </a:spcBef>
              <a:spcAft>
                <a:spcPts val="0"/>
              </a:spcAft>
              <a:buFont typeface="+mj-lt"/>
              <a:buAutoNum type="arabicPeriod"/>
            </a:pPr>
            <a:r>
              <a:rPr lang="en-AU" altLang="en-US" sz="1000" dirty="0">
                <a:solidFill>
                  <a:srgbClr val="7D398D"/>
                </a:solidFill>
                <a:latin typeface="+mn-lt"/>
                <a:ea typeface="ＭＳ Ｐゴシック" pitchFamily="-106" charset="-128"/>
                <a:cs typeface="Arial" charset="0"/>
              </a:rPr>
              <a:t>long-term out of home care</a:t>
            </a:r>
            <a:endParaRPr lang="en-AU" sz="1000" b="0" dirty="0">
              <a:solidFill>
                <a:schemeClr val="tx1"/>
              </a:solidFill>
              <a:latin typeface="+mn-lt"/>
            </a:endParaRPr>
          </a:p>
          <a:p>
            <a:pPr marL="171450" lvl="0" indent="-171450">
              <a:lnSpc>
                <a:spcPct val="100000"/>
              </a:lnSpc>
              <a:spcBef>
                <a:spcPts val="0"/>
              </a:spcBef>
              <a:spcAft>
                <a:spcPts val="0"/>
              </a:spcAft>
              <a:buFont typeface="Arial" panose="020B0604020202020204" pitchFamily="34" charset="0"/>
              <a:buChar char="•"/>
            </a:pPr>
            <a:r>
              <a:rPr lang="en-AU" sz="1000" b="0" dirty="0">
                <a:solidFill>
                  <a:schemeClr val="tx1"/>
                </a:solidFill>
                <a:latin typeface="+mn-lt"/>
              </a:rPr>
              <a:t>this ensures clarity for the child and family in relation to the purpose and direction of child protection intervention.</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0" kern="1200" dirty="0">
                <a:solidFill>
                  <a:schemeClr val="tx1"/>
                </a:solidFill>
                <a:latin typeface="+mn-lt"/>
                <a:ea typeface="ＭＳ Ｐゴシック" pitchFamily="-106" charset="-128"/>
                <a:cs typeface="ＭＳ Ｐゴシック" pitchFamily="-106" charset="-128"/>
              </a:rPr>
              <a:t>a</a:t>
            </a:r>
            <a:r>
              <a:rPr lang="en-AU" altLang="en-US" sz="1000" b="0" kern="1200" dirty="0" err="1">
                <a:solidFill>
                  <a:schemeClr val="tx1"/>
                </a:solidFill>
                <a:latin typeface="+mn-lt"/>
                <a:ea typeface="ＭＳ Ｐゴシック" pitchFamily="-106" charset="-128"/>
                <a:cs typeface="ＭＳ Ｐゴシック" pitchFamily="-106" charset="-128"/>
              </a:rPr>
              <a:t>ll</a:t>
            </a:r>
            <a:r>
              <a:rPr lang="en-AU" altLang="en-US" sz="1000" b="0" kern="1200" dirty="0">
                <a:solidFill>
                  <a:schemeClr val="tx1"/>
                </a:solidFill>
                <a:latin typeface="+mn-lt"/>
                <a:ea typeface="ＭＳ Ｐゴシック" pitchFamily="-106" charset="-128"/>
                <a:cs typeface="ＭＳ Ｐゴシック" pitchFamily="-106" charset="-128"/>
              </a:rPr>
              <a:t> cases require a case plan </a:t>
            </a:r>
            <a:r>
              <a:rPr lang="en-AU" altLang="en-US" sz="1000" b="0" kern="1200" dirty="0">
                <a:solidFill>
                  <a:schemeClr val="accent5">
                    <a:lumMod val="75000"/>
                  </a:schemeClr>
                </a:solidFill>
                <a:latin typeface="+mn-lt"/>
                <a:ea typeface="ＭＳ Ｐゴシック" pitchFamily="-106" charset="-128"/>
                <a:cs typeface="ＭＳ Ｐゴシック" pitchFamily="-106" charset="-128"/>
              </a:rPr>
              <a:t>review at least annually </a:t>
            </a:r>
            <a:r>
              <a:rPr lang="en-AU" altLang="en-US" sz="1000" b="0" kern="1200" dirty="0">
                <a:solidFill>
                  <a:schemeClr val="tx1"/>
                </a:solidFill>
                <a:latin typeface="+mn-lt"/>
                <a:ea typeface="ＭＳ Ｐゴシック" pitchFamily="-106" charset="-128"/>
                <a:cs typeface="ＭＳ Ｐゴシック" pitchFamily="-106" charset="-128"/>
              </a:rPr>
              <a:t>– and earlier if there is a significant change of circumstances.</a:t>
            </a:r>
            <a:endParaRPr lang="en-AU" sz="1000" b="1" dirty="0">
              <a:latin typeface="+mn-lt"/>
            </a:endParaRPr>
          </a:p>
          <a:p>
            <a:pPr marL="0" indent="0">
              <a:lnSpc>
                <a:spcPct val="100000"/>
              </a:lnSpc>
              <a:spcBef>
                <a:spcPts val="0"/>
              </a:spcBef>
              <a:spcAft>
                <a:spcPts val="0"/>
              </a:spcAft>
              <a:buFont typeface="Arial" panose="020B0604020202020204" pitchFamily="34" charset="0"/>
              <a:buNone/>
            </a:pPr>
            <a:r>
              <a:rPr lang="en-AU" sz="1000" b="1" dirty="0">
                <a:latin typeface="+mn-lt"/>
              </a:rPr>
              <a:t>Court action:</a:t>
            </a:r>
          </a:p>
          <a:p>
            <a:pPr marL="171450" indent="-171450">
              <a:lnSpc>
                <a:spcPct val="100000"/>
              </a:lnSpc>
              <a:spcBef>
                <a:spcPts val="0"/>
              </a:spcBef>
              <a:spcAft>
                <a:spcPts val="0"/>
              </a:spcAft>
              <a:buFont typeface="Arial" panose="020B0604020202020204" pitchFamily="34" charset="0"/>
              <a:buChar char="•"/>
            </a:pPr>
            <a:r>
              <a:rPr lang="en-AU" sz="1000" dirty="0">
                <a:latin typeface="+mn-lt"/>
              </a:rPr>
              <a:t>Where the child or family is unwilling to work with Child Protection, or the child cannot safely remain in parental care, Child Protection may issue a protection application and bring the matter before the family division of the Children’s Court.</a:t>
            </a:r>
          </a:p>
          <a:p>
            <a:pPr marL="171450" indent="-171450">
              <a:lnSpc>
                <a:spcPct val="100000"/>
              </a:lnSpc>
              <a:spcBef>
                <a:spcPts val="0"/>
              </a:spcBef>
              <a:spcAft>
                <a:spcPts val="0"/>
              </a:spcAft>
              <a:buFont typeface="Arial" panose="020B0604020202020204" pitchFamily="34" charset="0"/>
              <a:buChar char="•"/>
            </a:pPr>
            <a:r>
              <a:rPr lang="en-AU" sz="1000" dirty="0">
                <a:latin typeface="+mn-lt"/>
              </a:rPr>
              <a:t>The Court will usually make an interim accommodation order, and adjourn the matter. On average, it takes about 4 months until a final protection order is made.</a:t>
            </a:r>
          </a:p>
          <a:p>
            <a:pPr marL="171450" indent="-171450">
              <a:lnSpc>
                <a:spcPct val="100000"/>
              </a:lnSpc>
              <a:spcBef>
                <a:spcPts val="0"/>
              </a:spcBef>
              <a:spcAft>
                <a:spcPts val="0"/>
              </a:spcAft>
              <a:buFont typeface="Arial" panose="020B0604020202020204" pitchFamily="34" charset="0"/>
              <a:buChar char="•"/>
            </a:pPr>
            <a:r>
              <a:rPr lang="en-AU" sz="1000" dirty="0">
                <a:latin typeface="+mn-lt"/>
              </a:rPr>
              <a:t>If the child is required to be placed in an out of home care placement, then kinship care is the preferred placement option</a:t>
            </a:r>
          </a:p>
          <a:p>
            <a:endParaRPr lang="en-AU" sz="1100" dirty="0">
              <a:latin typeface="+mn-lt"/>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33</a:t>
            </a:fld>
            <a:endParaRPr lang="en-US" dirty="0"/>
          </a:p>
        </p:txBody>
      </p:sp>
    </p:spTree>
    <p:extLst>
      <p:ext uri="{BB962C8B-B14F-4D97-AF65-F5344CB8AC3E}">
        <p14:creationId xmlns:p14="http://schemas.microsoft.com/office/powerpoint/2010/main" val="3686457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AU" altLang="en-US" sz="1000" kern="1200" dirty="0">
                <a:solidFill>
                  <a:schemeClr val="tx1"/>
                </a:solidFill>
                <a:latin typeface="+mn-lt"/>
                <a:ea typeface="ＭＳ Ｐゴシック" pitchFamily="34" charset="-128"/>
                <a:cs typeface="+mn-cs"/>
              </a:rPr>
              <a:t>This slide intends to provide an overview of Children’s Court orders in the family division. </a:t>
            </a:r>
          </a:p>
          <a:p>
            <a:r>
              <a:rPr lang="en-AU" sz="500" kern="1200" dirty="0">
                <a:solidFill>
                  <a:schemeClr val="tx1"/>
                </a:solidFill>
                <a:effectLst/>
                <a:latin typeface="Open Sans Light"/>
                <a:ea typeface="+mn-ea"/>
                <a:cs typeface="+mn-cs"/>
              </a:rPr>
              <a:t>The Children’s Court may make one of the following protection orders, noting that the final orders are aligned with the permanency objective:</a:t>
            </a:r>
          </a:p>
          <a:p>
            <a:pPr marL="228600" marR="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Undertaking</a:t>
            </a:r>
          </a:p>
          <a:p>
            <a:pPr marL="228600" marR="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Temporary Assessment Order</a:t>
            </a:r>
          </a:p>
          <a:p>
            <a:pPr marL="228600" marR="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Interim accommodation Order</a:t>
            </a:r>
          </a:p>
          <a:p>
            <a:pPr marL="228600" marR="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Therapeutic Treatment Order or Therapeutic Treatment Placement Order</a:t>
            </a:r>
          </a:p>
          <a:p>
            <a:pPr marL="228600" marR="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Family Preservation Orders (permanency objective = family preservation)</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Family Reunification Order </a:t>
            </a:r>
            <a:r>
              <a:rPr lang="en-AU" altLang="en-US" sz="1000" kern="1200" dirty="0">
                <a:solidFill>
                  <a:schemeClr val="tx1"/>
                </a:solidFill>
                <a:latin typeface="Open Sans Light"/>
                <a:ea typeface="ＭＳ Ｐゴシック" pitchFamily="34" charset="-128"/>
                <a:cs typeface="+mn-cs"/>
              </a:rPr>
              <a:t>(permanency objective = family reunification)</a:t>
            </a:r>
            <a:endParaRPr lang="en-AU" altLang="en-US" sz="1000" kern="1200" dirty="0">
              <a:solidFill>
                <a:schemeClr val="tx1"/>
              </a:solidFill>
              <a:latin typeface="+mn-lt"/>
              <a:ea typeface="ＭＳ Ｐゴシック" pitchFamily="34" charset="-128"/>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Care by Secretary Order </a:t>
            </a:r>
            <a:r>
              <a:rPr lang="en-AU" altLang="en-US" sz="1000" kern="1200" dirty="0">
                <a:solidFill>
                  <a:schemeClr val="tx1"/>
                </a:solidFill>
                <a:latin typeface="Open Sans Light"/>
                <a:ea typeface="ＭＳ Ｐゴシック" pitchFamily="34" charset="-128"/>
                <a:cs typeface="+mn-cs"/>
              </a:rPr>
              <a:t>(permanency objective = permanent or long term care)</a:t>
            </a:r>
            <a:endParaRPr lang="en-AU" altLang="en-US" sz="1000" kern="1200" dirty="0">
              <a:solidFill>
                <a:schemeClr val="tx1"/>
              </a:solidFill>
              <a:latin typeface="+mn-lt"/>
              <a:ea typeface="ＭＳ Ｐゴシック" pitchFamily="34" charset="-128"/>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Long Term Care Order </a:t>
            </a:r>
            <a:r>
              <a:rPr lang="en-AU" altLang="en-US" sz="1000" kern="1200" dirty="0">
                <a:solidFill>
                  <a:schemeClr val="tx1"/>
                </a:solidFill>
                <a:latin typeface="Open Sans Light"/>
                <a:ea typeface="ＭＳ Ｐゴシック" pitchFamily="34" charset="-128"/>
                <a:cs typeface="+mn-cs"/>
              </a:rPr>
              <a:t>(permanency objective = long term out of home care)</a:t>
            </a:r>
            <a:endParaRPr lang="en-AU" altLang="en-US" sz="1000" kern="1200" dirty="0">
              <a:solidFill>
                <a:schemeClr val="tx1"/>
              </a:solidFill>
              <a:latin typeface="+mn-lt"/>
              <a:ea typeface="ＭＳ Ｐゴシック" pitchFamily="34" charset="-128"/>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AU" altLang="en-US" sz="1000" kern="1200" dirty="0">
                <a:solidFill>
                  <a:schemeClr val="tx1"/>
                </a:solidFill>
                <a:latin typeface="+mn-lt"/>
                <a:ea typeface="ＭＳ Ｐゴシック" pitchFamily="34" charset="-128"/>
                <a:cs typeface="+mn-cs"/>
              </a:rPr>
              <a:t>Permanent Care Order  </a:t>
            </a:r>
            <a:r>
              <a:rPr lang="en-AU" altLang="en-US" sz="1000" kern="1200" dirty="0">
                <a:solidFill>
                  <a:schemeClr val="tx1"/>
                </a:solidFill>
                <a:latin typeface="Open Sans Light"/>
                <a:ea typeface="ＭＳ Ｐゴシック" pitchFamily="34" charset="-128"/>
                <a:cs typeface="+mn-cs"/>
              </a:rPr>
              <a:t>(permanency objective = permanent care)</a:t>
            </a:r>
            <a:endParaRPr lang="en-AU" altLang="en-US" sz="1000" kern="1200" dirty="0">
              <a:solidFill>
                <a:schemeClr val="tx1"/>
              </a:solidFill>
              <a:latin typeface="+mn-lt"/>
              <a:ea typeface="ＭＳ Ｐゴシック" pitchFamily="34" charset="-128"/>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AU" altLang="en-US" sz="1000" kern="1200" dirty="0">
              <a:solidFill>
                <a:schemeClr val="tx1"/>
              </a:solidFill>
              <a:latin typeface="+mn-lt"/>
              <a:ea typeface="ＭＳ Ｐゴシック" pitchFamily="34" charset="-128"/>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AU" altLang="en-US" sz="1000" kern="1200" dirty="0">
                <a:solidFill>
                  <a:schemeClr val="tx1"/>
                </a:solidFill>
                <a:latin typeface="+mn-lt"/>
                <a:ea typeface="ＭＳ Ｐゴシック" pitchFamily="34" charset="-128"/>
                <a:cs typeface="+mn-cs"/>
              </a:rPr>
              <a:t>Optional information: You may need to explain some of the orders dependent on the audience: </a:t>
            </a:r>
          </a:p>
          <a:p>
            <a:pPr marL="0" marR="0" indent="0" algn="l" defTabSz="914400" rtl="0" eaLnBrk="1" fontAlgn="base" latinLnBrk="0" hangingPunct="1">
              <a:lnSpc>
                <a:spcPct val="100000"/>
              </a:lnSpc>
              <a:spcBef>
                <a:spcPts val="0"/>
              </a:spcBef>
              <a:spcAft>
                <a:spcPts val="0"/>
              </a:spcAft>
              <a:buClrTx/>
              <a:buSzTx/>
              <a:buFontTx/>
              <a:buNone/>
              <a:tabLst/>
              <a:defRPr/>
            </a:pPr>
            <a:r>
              <a:rPr lang="en-AU" sz="1000" b="1" dirty="0">
                <a:effectLst/>
                <a:latin typeface="+mn-lt"/>
              </a:rPr>
              <a:t>Undertaking: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mn-lt"/>
              </a:rPr>
              <a:t>An undertaking may be appropriate when the family has demonstrated a willingness to address protective concerns through involvement with community agencies or in other satisfactory ways.</a:t>
            </a:r>
          </a:p>
          <a:p>
            <a:pPr>
              <a:lnSpc>
                <a:spcPct val="100000"/>
              </a:lnSpc>
              <a:spcBef>
                <a:spcPts val="0"/>
              </a:spcBef>
              <a:spcAft>
                <a:spcPts val="0"/>
              </a:spcAft>
            </a:pPr>
            <a:r>
              <a:rPr lang="en-AU" altLang="en-US" sz="1000" b="1" kern="1200" dirty="0">
                <a:solidFill>
                  <a:schemeClr val="tx1"/>
                </a:solidFill>
                <a:effectLst/>
                <a:latin typeface="+mn-lt"/>
                <a:ea typeface="ＭＳ Ｐゴシック" pitchFamily="34" charset="-128"/>
                <a:cs typeface="+mn-cs"/>
              </a:rPr>
              <a:t>Temporary assessment order: </a:t>
            </a:r>
            <a:r>
              <a:rPr lang="en-AU" sz="1000" b="0" i="0" u="none" strike="noStrike" kern="1200" baseline="0" dirty="0">
                <a:solidFill>
                  <a:schemeClr val="tx1"/>
                </a:solidFill>
                <a:latin typeface="+mn-lt"/>
                <a:ea typeface="+mn-ea"/>
                <a:cs typeface="+mn-cs"/>
              </a:rPr>
              <a:t> </a:t>
            </a:r>
          </a:p>
          <a:p>
            <a:pPr marL="171450" indent="-171450">
              <a:lnSpc>
                <a:spcPct val="100000"/>
              </a:lnSpc>
              <a:spcBef>
                <a:spcPts val="0"/>
              </a:spcBef>
              <a:spcAft>
                <a:spcPts val="0"/>
              </a:spcAft>
              <a:buFont typeface="Arial" panose="020B0604020202020204" pitchFamily="34" charset="0"/>
              <a:buChar char="•"/>
            </a:pPr>
            <a:r>
              <a:rPr lang="en-AU" sz="1000" b="0" i="0" u="none" strike="noStrike" kern="1200" baseline="0" dirty="0">
                <a:solidFill>
                  <a:schemeClr val="tx1"/>
                </a:solidFill>
                <a:latin typeface="+mn-lt"/>
                <a:ea typeface="+mn-ea"/>
                <a:cs typeface="+mn-cs"/>
              </a:rPr>
              <a:t>The Children’s Court can make a temporary assessment order when it is believed that parents either directly or indirectly obstruct or evade a Child Protection investigation into reported concerns. This is appropriate where there are reasonable suspicion but doesn’t meet the threshold of a child in need of protection but further investigation and assessment is necessary. </a:t>
            </a:r>
          </a:p>
          <a:p>
            <a:pPr>
              <a:lnSpc>
                <a:spcPct val="100000"/>
              </a:lnSpc>
              <a:spcBef>
                <a:spcPts val="0"/>
              </a:spcBef>
              <a:spcAft>
                <a:spcPts val="0"/>
              </a:spcAft>
            </a:pPr>
            <a:r>
              <a:rPr lang="en-AU" altLang="en-US" sz="1000" b="1" i="0" u="none" strike="noStrike" kern="1200" baseline="0" dirty="0">
                <a:solidFill>
                  <a:schemeClr val="tx1"/>
                </a:solidFill>
                <a:latin typeface="+mn-lt"/>
                <a:ea typeface="+mn-ea"/>
                <a:cs typeface="+mn-cs"/>
              </a:rPr>
              <a:t>Interim accommodation order: </a:t>
            </a:r>
          </a:p>
          <a:p>
            <a:pPr marL="171450" indent="-171450">
              <a:lnSpc>
                <a:spcPct val="100000"/>
              </a:lnSpc>
              <a:spcBef>
                <a:spcPts val="0"/>
              </a:spcBef>
              <a:spcAft>
                <a:spcPts val="0"/>
              </a:spcAft>
              <a:buFont typeface="Arial" panose="020B0604020202020204" pitchFamily="34" charset="0"/>
              <a:buChar char="•"/>
            </a:pPr>
            <a:r>
              <a:rPr lang="en-AU" altLang="en-US" sz="1000" b="0" i="0" u="none" strike="noStrike" kern="1200" baseline="0" dirty="0">
                <a:solidFill>
                  <a:schemeClr val="tx1"/>
                </a:solidFill>
                <a:latin typeface="+mn-lt"/>
                <a:ea typeface="+mn-ea"/>
                <a:cs typeface="+mn-cs"/>
              </a:rPr>
              <a:t>T</a:t>
            </a:r>
            <a:r>
              <a:rPr lang="en-AU" sz="1000" b="0" i="0" u="none" strike="noStrike" kern="1200" baseline="0" dirty="0">
                <a:solidFill>
                  <a:schemeClr val="tx1"/>
                </a:solidFill>
                <a:latin typeface="+mn-lt"/>
                <a:ea typeface="+mn-ea"/>
                <a:cs typeface="+mn-cs"/>
              </a:rPr>
              <a:t>he Children’s Court issues an IAO which stipulates where a child must live and may include conditions about services/assessment children and families must attend/undertake until the next court date or a final order is granted. </a:t>
            </a:r>
            <a:endParaRPr lang="en-AU" altLang="en-US" sz="1000" b="1" i="0" u="none" strike="noStrike" kern="1200" baseline="0" dirty="0">
              <a:solidFill>
                <a:schemeClr val="tx1"/>
              </a:solidFill>
              <a:latin typeface="+mn-lt"/>
              <a:ea typeface="+mn-ea"/>
              <a:cs typeface="+mn-cs"/>
            </a:endParaRPr>
          </a:p>
          <a:p>
            <a:pPr marL="0" marR="0" lvl="0" indent="0" algn="l" defTabSz="177609" rtl="0" eaLnBrk="1" fontAlgn="auto" latinLnBrk="0" hangingPunct="1">
              <a:lnSpc>
                <a:spcPct val="100000"/>
              </a:lnSpc>
              <a:spcBef>
                <a:spcPts val="0"/>
              </a:spcBef>
              <a:spcAft>
                <a:spcPts val="0"/>
              </a:spcAft>
              <a:buClrTx/>
              <a:buSzTx/>
              <a:buFontTx/>
              <a:buNone/>
              <a:tabLst/>
              <a:defRPr/>
            </a:pPr>
            <a:r>
              <a:rPr lang="en-AU" altLang="en-US" sz="1000" b="1" dirty="0">
                <a:solidFill>
                  <a:schemeClr val="tx1"/>
                </a:solidFill>
                <a:latin typeface="+mn-lt"/>
                <a:ea typeface="ＭＳ Ｐゴシック" pitchFamily="34" charset="-128"/>
              </a:rPr>
              <a:t>Therapeutic Treatment Order or Therapeutic Treatment Placement Order: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mn-lt"/>
              </a:rPr>
              <a:t>When a child over 10 years and under 18 years must attend and participate in community based treatment for sexually abusive behaviours.</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mn-lt"/>
              </a:rPr>
              <a:t>A therapeutic treatment placement order issued by the children’s court requires a child over 10 years and under 18 years to reside in out-of-home care to ensure their attendance and participation in community based treatment for sexually abusive behaviour.</a:t>
            </a:r>
            <a:endParaRPr lang="en-AU" altLang="en-US" sz="1000" b="1" dirty="0">
              <a:solidFill>
                <a:schemeClr val="tx1"/>
              </a:solidFill>
              <a:latin typeface="+mn-lt"/>
              <a:ea typeface="ＭＳ Ｐゴシック" pitchFamily="34" charset="-128"/>
            </a:endParaRPr>
          </a:p>
          <a:p>
            <a:pPr marL="0" marR="0" indent="0" algn="l" defTabSz="914400" rtl="0" eaLnBrk="1" fontAlgn="base" latinLnBrk="0" hangingPunct="1">
              <a:lnSpc>
                <a:spcPct val="100000"/>
              </a:lnSpc>
              <a:spcBef>
                <a:spcPts val="0"/>
              </a:spcBef>
              <a:spcAft>
                <a:spcPts val="0"/>
              </a:spcAft>
              <a:buClrTx/>
              <a:buSzTx/>
              <a:buFontTx/>
              <a:buNone/>
              <a:tabLst/>
              <a:defRPr/>
            </a:pPr>
            <a:r>
              <a:rPr lang="en-AU" altLang="en-US" sz="1000" b="1" kern="1200" dirty="0">
                <a:solidFill>
                  <a:schemeClr val="tx1"/>
                </a:solidFill>
                <a:latin typeface="+mn-lt"/>
                <a:ea typeface="ＭＳ Ｐゴシック" pitchFamily="34" charset="-128"/>
                <a:cs typeface="+mn-cs"/>
              </a:rPr>
              <a:t>Family Preservation Order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altLang="en-US" sz="1000" kern="1200" dirty="0">
                <a:solidFill>
                  <a:schemeClr val="tx1"/>
                </a:solidFill>
                <a:latin typeface="+mn-lt"/>
                <a:ea typeface="ＭＳ Ｐゴシック" pitchFamily="34" charset="-128"/>
                <a:cs typeface="+mn-cs"/>
              </a:rPr>
              <a:t>a</a:t>
            </a:r>
            <a:r>
              <a:rPr lang="en-AU" altLang="en-US" sz="1000" kern="1200" dirty="0">
                <a:solidFill>
                  <a:schemeClr val="tx1"/>
                </a:solidFill>
                <a:latin typeface="+mn-lt"/>
                <a:ea typeface="+mn-ea"/>
                <a:cs typeface="+mn-cs"/>
              </a:rPr>
              <a:t>ligns with primary permanency objective of family preservation when there is sufficient safety for the child to remain in parental care. </a:t>
            </a:r>
          </a:p>
          <a:p>
            <a:pPr marL="0" marR="0" indent="0" algn="l" defTabSz="914400" rtl="0" eaLnBrk="1" fontAlgn="base" latinLnBrk="0" hangingPunct="1">
              <a:lnSpc>
                <a:spcPct val="100000"/>
              </a:lnSpc>
              <a:spcBef>
                <a:spcPts val="0"/>
              </a:spcBef>
              <a:spcAft>
                <a:spcPts val="0"/>
              </a:spcAft>
              <a:buClrTx/>
              <a:buSzTx/>
              <a:buFontTx/>
              <a:buNone/>
              <a:tabLst/>
              <a:defRPr/>
            </a:pPr>
            <a:r>
              <a:rPr lang="en-AU" altLang="en-US" sz="1000" b="1" kern="1200" dirty="0">
                <a:solidFill>
                  <a:schemeClr val="tx1"/>
                </a:solidFill>
                <a:latin typeface="+mn-lt"/>
                <a:ea typeface="ＭＳ Ｐゴシック" pitchFamily="34" charset="-128"/>
                <a:cs typeface="+mn-cs"/>
              </a:rPr>
              <a:t>Family Reunification Order: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latin typeface="+mn-lt"/>
                <a:ea typeface="+mn-ea"/>
                <a:cs typeface="+mn-cs"/>
              </a:rPr>
              <a:t>aligns with permanency objective of family reunification. It can be made for period with effect of child being in court-ordered </a:t>
            </a:r>
            <a:r>
              <a:rPr lang="en-AU" sz="1000" kern="1200" dirty="0">
                <a:solidFill>
                  <a:srgbClr val="7D398D"/>
                </a:solidFill>
                <a:latin typeface="+mn-lt"/>
                <a:ea typeface="+mn-ea"/>
                <a:cs typeface="+mn-cs"/>
              </a:rPr>
              <a:t>out-of-home care for up to 12 months</a:t>
            </a:r>
            <a:r>
              <a:rPr lang="en-AU" sz="1000" kern="1200" dirty="0">
                <a:solidFill>
                  <a:schemeClr val="tx1"/>
                </a:solidFill>
                <a:latin typeface="+mn-lt"/>
                <a:ea typeface="+mn-ea"/>
                <a:cs typeface="+mn-cs"/>
              </a:rPr>
              <a:t> (cumulative in single period of court-ordered involvement; includes IAOs unless to parental care).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latin typeface="+mn-lt"/>
                <a:ea typeface="+mn-ea"/>
                <a:cs typeface="+mn-cs"/>
              </a:rPr>
              <a:t>It can only be extended where:</a:t>
            </a:r>
          </a:p>
          <a:p>
            <a:pPr marL="640969" lvl="2" indent="-285750">
              <a:lnSpc>
                <a:spcPct val="100000"/>
              </a:lnSpc>
              <a:spcBef>
                <a:spcPts val="0"/>
              </a:spcBef>
              <a:spcAft>
                <a:spcPts val="0"/>
              </a:spcAft>
              <a:buFont typeface="Courier New" panose="02070309020205020404" pitchFamily="49" charset="0"/>
              <a:buChar char="o"/>
            </a:pPr>
            <a:r>
              <a:rPr lang="en-AU" sz="1000" kern="1200" dirty="0">
                <a:solidFill>
                  <a:schemeClr val="tx1"/>
                </a:solidFill>
                <a:latin typeface="+mn-lt"/>
                <a:ea typeface="+mn-ea"/>
                <a:cs typeface="+mn-cs"/>
              </a:rPr>
              <a:t>there is compelling evidence that </a:t>
            </a:r>
            <a:r>
              <a:rPr lang="en-AU" sz="1000" kern="1200" dirty="0">
                <a:solidFill>
                  <a:srgbClr val="7D398D"/>
                </a:solidFill>
                <a:latin typeface="+mn-lt"/>
                <a:ea typeface="+mn-ea"/>
                <a:cs typeface="+mn-cs"/>
              </a:rPr>
              <a:t>reunification</a:t>
            </a:r>
            <a:r>
              <a:rPr lang="en-AU" sz="1000" kern="1200" dirty="0">
                <a:solidFill>
                  <a:schemeClr val="tx1"/>
                </a:solidFill>
                <a:latin typeface="+mn-lt"/>
                <a:ea typeface="+mn-ea"/>
                <a:cs typeface="+mn-cs"/>
              </a:rPr>
              <a:t> will occur </a:t>
            </a:r>
            <a:r>
              <a:rPr lang="en-AU" sz="1000" kern="1200" dirty="0">
                <a:solidFill>
                  <a:srgbClr val="7D398D"/>
                </a:solidFill>
                <a:latin typeface="+mn-lt"/>
                <a:ea typeface="+mn-ea"/>
                <a:cs typeface="+mn-cs"/>
              </a:rPr>
              <a:t>within the period of the extension</a:t>
            </a:r>
            <a:r>
              <a:rPr lang="en-AU" sz="1000" kern="1200" dirty="0">
                <a:solidFill>
                  <a:schemeClr val="tx1"/>
                </a:solidFill>
                <a:latin typeface="+mn-lt"/>
                <a:ea typeface="+mn-ea"/>
                <a:cs typeface="+mn-cs"/>
              </a:rPr>
              <a:t>, and </a:t>
            </a:r>
          </a:p>
          <a:p>
            <a:pPr marL="640969" lvl="2" indent="-285750">
              <a:lnSpc>
                <a:spcPct val="100000"/>
              </a:lnSpc>
              <a:spcBef>
                <a:spcPts val="0"/>
              </a:spcBef>
              <a:spcAft>
                <a:spcPts val="0"/>
              </a:spcAft>
              <a:buFont typeface="Courier New" panose="02070309020205020404" pitchFamily="49" charset="0"/>
              <a:buChar char="o"/>
            </a:pPr>
            <a:r>
              <a:rPr lang="en-AU" sz="1000" kern="1200" dirty="0">
                <a:solidFill>
                  <a:schemeClr val="tx1"/>
                </a:solidFill>
                <a:latin typeface="+mn-lt"/>
                <a:ea typeface="+mn-ea"/>
                <a:cs typeface="+mn-cs"/>
              </a:rPr>
              <a:t>the extension will </a:t>
            </a:r>
            <a:r>
              <a:rPr lang="en-AU" sz="1000" kern="1200" dirty="0">
                <a:solidFill>
                  <a:srgbClr val="7D398D"/>
                </a:solidFill>
                <a:latin typeface="+mn-lt"/>
                <a:ea typeface="+mn-ea"/>
                <a:cs typeface="+mn-cs"/>
              </a:rPr>
              <a:t>not</a:t>
            </a:r>
            <a:r>
              <a:rPr lang="en-AU" sz="1000" kern="1200" dirty="0">
                <a:solidFill>
                  <a:schemeClr val="tx1"/>
                </a:solidFill>
                <a:latin typeface="+mn-lt"/>
                <a:ea typeface="+mn-ea"/>
                <a:cs typeface="+mn-cs"/>
              </a:rPr>
              <a:t> have the effect of the child being in court-ordered </a:t>
            </a:r>
            <a:r>
              <a:rPr lang="en-AU" sz="1000" kern="1200" dirty="0">
                <a:solidFill>
                  <a:srgbClr val="7D398D"/>
                </a:solidFill>
                <a:latin typeface="+mn-lt"/>
                <a:ea typeface="+mn-ea"/>
                <a:cs typeface="+mn-cs"/>
              </a:rPr>
              <a:t>out-of-home care for more than 24 months</a:t>
            </a:r>
            <a:r>
              <a:rPr lang="en-AU" altLang="en-US" sz="1000" kern="1200" dirty="0">
                <a:solidFill>
                  <a:srgbClr val="7D398D"/>
                </a:solidFill>
                <a:latin typeface="+mn-lt"/>
                <a:ea typeface="+mn-ea"/>
                <a:cs typeface="+mn-cs"/>
              </a:rPr>
              <a:t> </a:t>
            </a:r>
            <a:r>
              <a:rPr lang="en-AU" sz="1000" kern="1200" dirty="0">
                <a:solidFill>
                  <a:schemeClr val="tx1"/>
                </a:solidFill>
                <a:latin typeface="+mn-lt"/>
                <a:ea typeface="+mn-ea"/>
                <a:cs typeface="+mn-cs"/>
              </a:rPr>
              <a:t>(cumulative in single period of court-ordered involvement, includes IAOs unless to parental care)</a:t>
            </a:r>
          </a:p>
          <a:p>
            <a:pPr lvl="0">
              <a:lnSpc>
                <a:spcPct val="100000"/>
              </a:lnSpc>
              <a:spcBef>
                <a:spcPts val="0"/>
              </a:spcBef>
              <a:spcAft>
                <a:spcPts val="0"/>
              </a:spcAft>
              <a:buFont typeface="Arial" pitchFamily="34" charset="0"/>
              <a:buNone/>
            </a:pPr>
            <a:r>
              <a:rPr lang="en-AU" altLang="en-US" sz="1000" b="1" kern="1200" dirty="0">
                <a:solidFill>
                  <a:srgbClr val="7D398D"/>
                </a:solidFill>
                <a:latin typeface="+mn-lt"/>
                <a:ea typeface="ＭＳ Ｐゴシック" pitchFamily="-106" charset="-128"/>
                <a:cs typeface="+mn-cs"/>
              </a:rPr>
              <a:t>Care by Secretary </a:t>
            </a:r>
          </a:p>
          <a:p>
            <a:pPr marL="171450" lvl="0" indent="-171450">
              <a:lnSpc>
                <a:spcPct val="100000"/>
              </a:lnSpc>
              <a:spcBef>
                <a:spcPts val="0"/>
              </a:spcBef>
              <a:spcAft>
                <a:spcPts val="0"/>
              </a:spcAft>
              <a:buFont typeface="Arial" panose="020B0604020202020204" pitchFamily="34" charset="0"/>
              <a:buChar char="•"/>
            </a:pPr>
            <a:r>
              <a:rPr lang="en-AU" altLang="en-US" sz="1000" kern="1200" dirty="0">
                <a:solidFill>
                  <a:srgbClr val="7D398D"/>
                </a:solidFill>
                <a:latin typeface="+mn-lt"/>
                <a:ea typeface="ＭＳ Ｐゴシック" pitchFamily="-106" charset="-128"/>
                <a:cs typeface="+mn-cs"/>
              </a:rPr>
              <a:t>a</a:t>
            </a:r>
            <a:r>
              <a:rPr lang="en-AU" sz="1000" kern="1200" dirty="0">
                <a:solidFill>
                  <a:schemeClr val="tx1"/>
                </a:solidFill>
                <a:latin typeface="+mn-lt"/>
                <a:ea typeface="+mn-ea"/>
                <a:cs typeface="+mn-cs"/>
              </a:rPr>
              <a:t>ligns with permanency objective of permanent or long term out-of-home care, except in exceptional circumstances (</a:t>
            </a:r>
            <a:r>
              <a:rPr lang="en-AU" sz="1000" kern="1200" dirty="0" err="1">
                <a:solidFill>
                  <a:schemeClr val="tx1"/>
                </a:solidFill>
                <a:latin typeface="+mn-lt"/>
                <a:ea typeface="+mn-ea"/>
                <a:cs typeface="+mn-cs"/>
              </a:rPr>
              <a:t>eg</a:t>
            </a:r>
            <a:r>
              <a:rPr lang="en-AU" sz="1000" kern="1200" dirty="0">
                <a:solidFill>
                  <a:schemeClr val="tx1"/>
                </a:solidFill>
                <a:latin typeface="+mn-lt"/>
                <a:ea typeface="+mn-ea"/>
                <a:cs typeface="+mn-cs"/>
              </a:rPr>
              <a:t> if parent in prison but no concerns re parenting, family reunification will be appropriate objective).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The intention is to </a:t>
            </a:r>
            <a:r>
              <a:rPr lang="en-AU" sz="1000" kern="1200" dirty="0">
                <a:solidFill>
                  <a:srgbClr val="7D398D"/>
                </a:solidFill>
                <a:latin typeface="+mn-lt"/>
                <a:ea typeface="+mn-ea"/>
                <a:cs typeface="+mn-cs"/>
              </a:rPr>
              <a:t>arrange alternative on-going parental responsibility </a:t>
            </a:r>
            <a:r>
              <a:rPr lang="en-AU" sz="1000" kern="1200" dirty="0">
                <a:solidFill>
                  <a:schemeClr val="tx1"/>
                </a:solidFill>
                <a:latin typeface="+mn-lt"/>
                <a:ea typeface="+mn-ea"/>
                <a:cs typeface="+mn-cs"/>
              </a:rPr>
              <a:t>for child.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It operates for a fixed period of </a:t>
            </a:r>
            <a:r>
              <a:rPr lang="en-AU" sz="1000" kern="1200" dirty="0">
                <a:solidFill>
                  <a:srgbClr val="7D398D"/>
                </a:solidFill>
                <a:latin typeface="+mn-lt"/>
                <a:ea typeface="+mn-ea"/>
                <a:cs typeface="+mn-cs"/>
              </a:rPr>
              <a:t>2 years and may be extended</a:t>
            </a:r>
            <a:r>
              <a:rPr lang="en-AU" sz="1000" kern="1200" dirty="0">
                <a:solidFill>
                  <a:schemeClr val="tx1"/>
                </a:solidFill>
                <a:latin typeface="+mn-lt"/>
                <a:ea typeface="+mn-ea"/>
                <a:cs typeface="+mn-cs"/>
              </a:rPr>
              <a:t>, but only if permanent care order, or if not, a long-term care order cannot be made, except in exceptional circumstances.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Parental responsibility to Secretary to exclusion of all others. Conditions cannot be attached.</a:t>
            </a:r>
            <a:endParaRPr lang="en-AU" altLang="en-US" sz="1000" kern="1200" dirty="0">
              <a:solidFill>
                <a:schemeClr val="tx1"/>
              </a:solidFill>
              <a:latin typeface="+mn-lt"/>
              <a:ea typeface="ＭＳ Ｐゴシック" pitchFamily="-106" charset="-128"/>
              <a:cs typeface="+mn-cs"/>
            </a:endParaRPr>
          </a:p>
          <a:p>
            <a:pPr lvl="0">
              <a:lnSpc>
                <a:spcPct val="100000"/>
              </a:lnSpc>
              <a:spcBef>
                <a:spcPts val="0"/>
              </a:spcBef>
              <a:spcAft>
                <a:spcPts val="0"/>
              </a:spcAft>
              <a:buFont typeface="Arial" pitchFamily="34" charset="0"/>
              <a:buNone/>
            </a:pPr>
            <a:r>
              <a:rPr lang="en-AU" altLang="en-US" sz="1000" b="1" kern="1200" dirty="0">
                <a:solidFill>
                  <a:schemeClr val="tx1"/>
                </a:solidFill>
                <a:latin typeface="+mn-lt"/>
                <a:ea typeface="ＭＳ Ｐゴシック" pitchFamily="-106" charset="-128"/>
                <a:cs typeface="+mn-cs"/>
              </a:rPr>
              <a:t>Long term care order:</a:t>
            </a:r>
          </a:p>
          <a:p>
            <a:pPr marL="171450" lvl="0" indent="-171450">
              <a:lnSpc>
                <a:spcPct val="100000"/>
              </a:lnSpc>
              <a:spcBef>
                <a:spcPts val="0"/>
              </a:spcBef>
              <a:spcAft>
                <a:spcPts val="0"/>
              </a:spcAft>
              <a:buFont typeface="Arial" panose="020B0604020202020204" pitchFamily="34" charset="0"/>
              <a:buChar char="•"/>
            </a:pPr>
            <a:r>
              <a:rPr lang="en-AU" altLang="en-US" sz="1000" kern="1200" dirty="0">
                <a:solidFill>
                  <a:schemeClr val="tx1"/>
                </a:solidFill>
                <a:latin typeface="+mn-lt"/>
                <a:ea typeface="ＭＳ Ｐゴシック" pitchFamily="-106" charset="-128"/>
                <a:cs typeface="+mn-cs"/>
              </a:rPr>
              <a:t>a</a:t>
            </a:r>
            <a:r>
              <a:rPr lang="en-AU" sz="1000" kern="1200" dirty="0">
                <a:solidFill>
                  <a:schemeClr val="tx1"/>
                </a:solidFill>
                <a:latin typeface="+mn-lt"/>
                <a:ea typeface="+mn-ea"/>
                <a:cs typeface="+mn-cs"/>
              </a:rPr>
              <a:t>ligns with permanency objective of long-term out-of-home care .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It is available for children of </a:t>
            </a:r>
            <a:r>
              <a:rPr lang="en-AU" sz="1000" kern="1200" dirty="0">
                <a:solidFill>
                  <a:srgbClr val="7D398D"/>
                </a:solidFill>
                <a:latin typeface="+mn-lt"/>
                <a:ea typeface="+mn-ea"/>
                <a:cs typeface="+mn-cs"/>
              </a:rPr>
              <a:t>all ages </a:t>
            </a:r>
            <a:r>
              <a:rPr lang="en-AU" sz="1000" kern="1200" dirty="0">
                <a:solidFill>
                  <a:schemeClr val="tx1"/>
                </a:solidFill>
                <a:latin typeface="+mn-lt"/>
                <a:ea typeface="+mn-ea"/>
                <a:cs typeface="+mn-cs"/>
              </a:rPr>
              <a:t>(previously 12+) and not an option if a child aged 10 or more </a:t>
            </a:r>
            <a:r>
              <a:rPr lang="en-AU" sz="1000" kern="1200" dirty="0">
                <a:solidFill>
                  <a:srgbClr val="7D398D"/>
                </a:solidFill>
                <a:latin typeface="+mn-lt"/>
                <a:ea typeface="+mn-ea"/>
                <a:cs typeface="+mn-cs"/>
              </a:rPr>
              <a:t>opposes</a:t>
            </a:r>
            <a:r>
              <a:rPr lang="en-AU" sz="1000" kern="1200" dirty="0">
                <a:solidFill>
                  <a:schemeClr val="tx1"/>
                </a:solidFill>
                <a:latin typeface="+mn-lt"/>
                <a:ea typeface="+mn-ea"/>
                <a:cs typeface="+mn-cs"/>
              </a:rPr>
              <a:t> the order. It is only available if an identified carer is willing to provide ongoing care for the child, but is not willing to consent to permanent care order.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The Secretary has parental responsibility to the exclusion of all others.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Conditions cannot be attached.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A case plan and annual review required.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It remains in force until a child turns 18 (or child marries).</a:t>
            </a:r>
          </a:p>
          <a:p>
            <a:pPr marL="0" lvl="0" indent="0">
              <a:lnSpc>
                <a:spcPct val="100000"/>
              </a:lnSpc>
              <a:spcBef>
                <a:spcPts val="0"/>
              </a:spcBef>
              <a:spcAft>
                <a:spcPts val="0"/>
              </a:spcAft>
              <a:buFont typeface="Arial" panose="020B0604020202020204" pitchFamily="34" charset="0"/>
              <a:buNone/>
            </a:pPr>
            <a:r>
              <a:rPr lang="en-AU" altLang="en-US" sz="1000" b="1" kern="1200" dirty="0">
                <a:solidFill>
                  <a:schemeClr val="tx1"/>
                </a:solidFill>
                <a:latin typeface="+mn-lt"/>
                <a:ea typeface="ＭＳ Ｐゴシック" pitchFamily="-106" charset="-128"/>
                <a:cs typeface="+mn-cs"/>
              </a:rPr>
              <a:t>Permanent</a:t>
            </a:r>
            <a:r>
              <a:rPr lang="en-AU" altLang="en-US" sz="1000" b="1" kern="1200" baseline="0" dirty="0">
                <a:solidFill>
                  <a:schemeClr val="tx1"/>
                </a:solidFill>
                <a:latin typeface="+mn-lt"/>
                <a:ea typeface="ＭＳ Ｐゴシック" pitchFamily="-106" charset="-128"/>
                <a:cs typeface="+mn-cs"/>
              </a:rPr>
              <a:t> Care Orders</a:t>
            </a:r>
            <a:r>
              <a:rPr lang="en-AU" altLang="en-US" sz="1000" kern="1200" baseline="0" dirty="0">
                <a:solidFill>
                  <a:schemeClr val="tx1"/>
                </a:solidFill>
                <a:latin typeface="+mn-lt"/>
                <a:ea typeface="ＭＳ Ｐゴシック" pitchFamily="-106" charset="-128"/>
                <a:cs typeface="+mn-cs"/>
              </a:rPr>
              <a:t>: </a:t>
            </a:r>
          </a:p>
          <a:p>
            <a:pPr marL="171450" lvl="0" indent="-171450">
              <a:lnSpc>
                <a:spcPct val="100000"/>
              </a:lnSpc>
              <a:spcBef>
                <a:spcPts val="0"/>
              </a:spcBef>
              <a:spcAft>
                <a:spcPts val="0"/>
              </a:spcAft>
              <a:buFont typeface="Arial" panose="020B0604020202020204" pitchFamily="34" charset="0"/>
              <a:buChar char="•"/>
            </a:pPr>
            <a:r>
              <a:rPr lang="en-AU" altLang="en-US" sz="1000" kern="1200" baseline="0" dirty="0">
                <a:solidFill>
                  <a:schemeClr val="tx1"/>
                </a:solidFill>
                <a:latin typeface="+mn-lt"/>
                <a:ea typeface="ＭＳ Ｐゴシック" pitchFamily="-106" charset="-128"/>
                <a:cs typeface="+mn-cs"/>
              </a:rPr>
              <a:t>S</a:t>
            </a:r>
            <a:r>
              <a:rPr lang="en-AU" sz="1000" kern="1200" dirty="0">
                <a:solidFill>
                  <a:schemeClr val="tx1"/>
                </a:solidFill>
                <a:latin typeface="+mn-lt"/>
                <a:ea typeface="+mn-ea"/>
                <a:cs typeface="+mn-cs"/>
              </a:rPr>
              <a:t>tandard condition that the carer must in the child’s best interests preserves the child’s identity, connection to culture, and relationships with birth family. May include additional conditions (with regard to primacy of permanent care family, need for additional condition, flexible, reasonable).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Contact conditions with birth parent can be court ordered for up to four times per year, contact with siblings &amp; cultural plan, and for no contact. </a:t>
            </a:r>
            <a:r>
              <a:rPr lang="en-AU" altLang="en-US" sz="1000" kern="1200" dirty="0">
                <a:solidFill>
                  <a:schemeClr val="tx1"/>
                </a:solidFill>
                <a:latin typeface="+mn-lt"/>
                <a:ea typeface="+mn-ea"/>
                <a:cs typeface="+mn-cs"/>
              </a:rPr>
              <a:t>Conditions do not preclude further contact by agreement.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Permanent carers are confirmed as parents to exclusion of all others.</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If Secretary is informed that each carer has died, the Court must be notified and the permanent care order will be taken (deemed) to be a care by Secretary order.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latin typeface="+mn-lt"/>
                <a:ea typeface="+mn-ea"/>
                <a:cs typeface="+mn-cs"/>
              </a:rPr>
              <a:t>The order may be varied or revoked: </a:t>
            </a:r>
            <a:r>
              <a:rPr lang="en-AU" sz="1000" kern="1200" dirty="0">
                <a:solidFill>
                  <a:schemeClr val="tx1"/>
                </a:solidFill>
                <a:latin typeface="+mn-lt"/>
                <a:ea typeface="ＭＳ Ｐゴシック" pitchFamily="-106" charset="-128"/>
                <a:cs typeface="ＭＳ Ｐゴシック" pitchFamily="-106" charset="-128"/>
              </a:rPr>
              <a:t>siblings may apply to vary; birth parents required to seek leave of the Court to apply to vary or revoke (guidance regarding granting leave has been included); if contact with birth parent is varied after 12 months, restriction on number of court-ordered contact no longer applies. </a:t>
            </a:r>
          </a:p>
          <a:p>
            <a:pPr marL="171450" lvl="0" indent="-171450">
              <a:lnSpc>
                <a:spcPct val="100000"/>
              </a:lnSpc>
              <a:spcBef>
                <a:spcPts val="0"/>
              </a:spcBef>
              <a:spcAft>
                <a:spcPts val="0"/>
              </a:spcAft>
              <a:buFont typeface="Arial" panose="020B0604020202020204" pitchFamily="34" charset="0"/>
              <a:buChar char="•"/>
            </a:pPr>
            <a:r>
              <a:rPr lang="en-US" altLang="en-US" sz="1000" kern="1200" dirty="0">
                <a:solidFill>
                  <a:schemeClr val="tx1"/>
                </a:solidFill>
                <a:latin typeface="+mn-lt"/>
                <a:ea typeface="ＭＳ Ｐゴシック" pitchFamily="-106" charset="-128"/>
                <a:cs typeface="ＭＳ Ｐゴシック" pitchFamily="-106" charset="-128"/>
              </a:rPr>
              <a:t>Aboriginal children require the </a:t>
            </a:r>
            <a:r>
              <a:rPr lang="en-AU" altLang="en-US" sz="1000" kern="1200" dirty="0">
                <a:solidFill>
                  <a:schemeClr val="tx1"/>
                </a:solidFill>
                <a:latin typeface="+mn-lt"/>
                <a:ea typeface="ＭＳ Ｐゴシック" pitchFamily="-106" charset="-128"/>
                <a:cs typeface="ＭＳ Ｐゴシック" pitchFamily="-106" charset="-128"/>
              </a:rPr>
              <a:t>recommendation of Aboriginal agency where permanent care order is sought and </a:t>
            </a:r>
            <a:r>
              <a:rPr lang="en-US" altLang="en-US" sz="1000" kern="1200" dirty="0">
                <a:solidFill>
                  <a:schemeClr val="tx1"/>
                </a:solidFill>
                <a:latin typeface="+mn-lt"/>
                <a:ea typeface="ＭＳ Ｐゴシック" pitchFamily="-106" charset="-128"/>
                <a:cs typeface="ＭＳ Ｐゴシック" pitchFamily="-106" charset="-128"/>
              </a:rPr>
              <a:t>c</a:t>
            </a:r>
            <a:r>
              <a:rPr lang="en-AU" altLang="en-US" sz="1000" kern="1200" dirty="0" err="1">
                <a:solidFill>
                  <a:schemeClr val="tx1"/>
                </a:solidFill>
                <a:latin typeface="+mn-lt"/>
                <a:ea typeface="ＭＳ Ｐゴシック" pitchFamily="-106" charset="-128"/>
                <a:cs typeface="ＭＳ Ｐゴシック" pitchFamily="-106" charset="-128"/>
              </a:rPr>
              <a:t>ultural</a:t>
            </a:r>
            <a:r>
              <a:rPr lang="en-AU" altLang="en-US" sz="1000" kern="1200" dirty="0">
                <a:solidFill>
                  <a:schemeClr val="tx1"/>
                </a:solidFill>
                <a:latin typeface="+mn-lt"/>
                <a:ea typeface="ＭＳ Ｐゴシック" pitchFamily="-106" charset="-128"/>
                <a:cs typeface="ＭＳ Ｐゴシック" pitchFamily="-106" charset="-128"/>
              </a:rPr>
              <a:t> plan must be provided. </a:t>
            </a:r>
            <a:endParaRPr lang="en-AU" altLang="en-US" sz="1000" kern="1200" dirty="0">
              <a:solidFill>
                <a:schemeClr val="tx1"/>
              </a:solidFill>
              <a:latin typeface="+mn-lt"/>
              <a:ea typeface="ＭＳ Ｐゴシック" pitchFamily="-106" charset="-128"/>
              <a:cs typeface="+mn-cs"/>
            </a:endParaRPr>
          </a:p>
          <a:p>
            <a:pPr marL="171450" indent="-171450">
              <a:buFont typeface="Arial" panose="020B0604020202020204" pitchFamily="34" charset="0"/>
              <a:buChar char="•"/>
            </a:pPr>
            <a:r>
              <a:rPr lang="en-AU" sz="1000" b="1" dirty="0">
                <a:effectLst/>
                <a:latin typeface="+mn-lt"/>
              </a:rPr>
              <a:t>Case planning:</a:t>
            </a:r>
          </a:p>
          <a:p>
            <a:pPr marL="171450" indent="-171450">
              <a:buFont typeface="Arial" panose="020B0604020202020204" pitchFamily="34" charset="0"/>
              <a:buChar char="•"/>
            </a:pPr>
            <a:r>
              <a:rPr lang="en-AU" sz="1000" dirty="0">
                <a:effectLst/>
                <a:latin typeface="+mn-lt"/>
              </a:rPr>
              <a:t>Planning is the process of making significant decisions in relation to a child during child protection involvement, from intake to closure. Planning stems from effective information gathering and analysis of the available information. It is directly informed by the current assessment of the child’s situation and lived experience, and directly informs any actions that need to be taken.</a:t>
            </a:r>
          </a:p>
          <a:p>
            <a:pPr marL="171450" indent="-171450">
              <a:buFont typeface="Arial" panose="020B0604020202020204" pitchFamily="34" charset="0"/>
              <a:buChar char="•"/>
            </a:pPr>
            <a:r>
              <a:rPr lang="en-AU" sz="1000" dirty="0">
                <a:effectLst/>
                <a:latin typeface="+mn-lt"/>
              </a:rPr>
              <a:t>Case planning in child protection practice specifically relates to the processes of planning with children and their families following substantiation of child protection concerns. Case planning includes legislative and policy requirements relating to the preparation, provision and review of case plans and specific requirements and considerations for case planning for Aboriginal children, including considering ACAC and consulting with ACSASS.</a:t>
            </a:r>
          </a:p>
          <a:p>
            <a:pPr>
              <a:lnSpc>
                <a:spcPct val="100000"/>
              </a:lnSpc>
              <a:spcBef>
                <a:spcPts val="0"/>
              </a:spcBef>
              <a:spcAft>
                <a:spcPts val="0"/>
              </a:spcAft>
            </a:pPr>
            <a:endParaRPr lang="en-AU" altLang="en-US" sz="1000" dirty="0">
              <a:latin typeface="+mn-lt"/>
              <a:ea typeface="ＭＳ Ｐゴシック" pitchFamily="-106" charset="-128"/>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AU" altLang="en-US" sz="1000" dirty="0">
              <a:latin typeface="+mn-lt"/>
              <a:ea typeface="ＭＳ Ｐゴシック" pitchFamily="34" charset="-128"/>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5" name="Footer Placeholder 4"/>
          <p:cNvSpPr>
            <a:spLocks noGrp="1"/>
          </p:cNvSpPr>
          <p:nvPr>
            <p:ph type="ftr" sz="quarter" idx="4"/>
          </p:nvPr>
        </p:nvSpPr>
        <p:spPr/>
        <p:txBody>
          <a:bodyPr/>
          <a:lstStyle/>
          <a:p>
            <a:r>
              <a:rPr lang="en-US"/>
              <a:t>Centre for Excellence in Child and Family Welfare ABN: 24 629 376 672 </a:t>
            </a:r>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34</a:t>
            </a:fld>
            <a:endParaRPr lang="en-US" dirty="0"/>
          </a:p>
        </p:txBody>
      </p:sp>
    </p:spTree>
    <p:extLst>
      <p:ext uri="{BB962C8B-B14F-4D97-AF65-F5344CB8AC3E}">
        <p14:creationId xmlns:p14="http://schemas.microsoft.com/office/powerpoint/2010/main" val="3000024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77609" rtl="0" eaLnBrk="1" fontAlgn="auto" latinLnBrk="0" hangingPunct="1">
              <a:lnSpc>
                <a:spcPct val="100000"/>
              </a:lnSpc>
              <a:spcBef>
                <a:spcPts val="0"/>
              </a:spcBef>
              <a:spcAft>
                <a:spcPts val="0"/>
              </a:spcAft>
              <a:buClrTx/>
              <a:buSzTx/>
              <a:buFontTx/>
              <a:buNone/>
              <a:tabLst/>
              <a:defRPr/>
            </a:pPr>
            <a:r>
              <a:rPr lang="en-AU" sz="1000" kern="1200" dirty="0">
                <a:solidFill>
                  <a:schemeClr val="tx1"/>
                </a:solidFill>
                <a:effectLst/>
                <a:latin typeface="+mn-lt"/>
                <a:ea typeface="+mn-ea"/>
                <a:cs typeface="+mn-cs"/>
              </a:rPr>
              <a:t>Mandatory reporting refers to the legal requirement of certain professional groups to report a reasonable belief of child physical or sexual abuse to child protection authorities. </a:t>
            </a:r>
            <a:r>
              <a:rPr lang="en-AU" sz="1000" dirty="0">
                <a:latin typeface="+mn-lt"/>
              </a:rPr>
              <a:t>The following slides outline mandatory reporting obligations in Victoria. </a:t>
            </a:r>
          </a:p>
          <a:p>
            <a:pPr marL="0" marR="0" lvl="0" indent="0" algn="l" defTabSz="177609"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mn-lt"/>
              <a:ea typeface="+mn-ea"/>
              <a:cs typeface="+mn-cs"/>
            </a:endParaRPr>
          </a:p>
          <a:p>
            <a:pPr marL="0" marR="0" lvl="0" indent="0" algn="l" defTabSz="177609" rtl="0" eaLnBrk="1" fontAlgn="auto" latinLnBrk="0" hangingPunct="1">
              <a:lnSpc>
                <a:spcPct val="100000"/>
              </a:lnSpc>
              <a:spcBef>
                <a:spcPts val="0"/>
              </a:spcBef>
              <a:spcAft>
                <a:spcPts val="0"/>
              </a:spcAft>
              <a:buClrTx/>
              <a:buSzTx/>
              <a:buFontTx/>
              <a:buNone/>
              <a:tabLst/>
              <a:defRPr/>
            </a:pPr>
            <a:r>
              <a:rPr lang="en-AU" sz="500" kern="1200" dirty="0">
                <a:solidFill>
                  <a:schemeClr val="tx1"/>
                </a:solidFill>
                <a:effectLst/>
                <a:latin typeface="Open Sans Light"/>
                <a:ea typeface="+mn-ea"/>
                <a:cs typeface="+mn-cs"/>
              </a:rPr>
              <a:t>For additional information on mandatory reporting: </a:t>
            </a:r>
            <a:r>
              <a:rPr lang="en-AU" sz="500" u="sng" kern="1200" dirty="0">
                <a:solidFill>
                  <a:schemeClr val="tx1"/>
                </a:solidFill>
                <a:effectLst/>
                <a:latin typeface="Open Sans Light"/>
                <a:ea typeface="+mn-ea"/>
                <a:cs typeface="+mn-cs"/>
                <a:hlinkClick r:id="rId3"/>
              </a:rPr>
              <a:t>www.providers.dhhs.vic.gov.au/mandatory-reporting</a:t>
            </a:r>
            <a:endParaRPr lang="en-AU" sz="500" kern="1200" dirty="0">
              <a:solidFill>
                <a:schemeClr val="tx1"/>
              </a:solidFill>
              <a:effectLst/>
              <a:latin typeface="Open Sans Light"/>
              <a:ea typeface="+mn-ea"/>
              <a:cs typeface="+mn-cs"/>
            </a:endParaRPr>
          </a:p>
          <a:p>
            <a:endParaRPr lang="en-AU" b="1"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35</a:t>
            </a:fld>
            <a:endParaRPr lang="en-US" dirty="0"/>
          </a:p>
        </p:txBody>
      </p:sp>
    </p:spTree>
    <p:extLst>
      <p:ext uri="{BB962C8B-B14F-4D97-AF65-F5344CB8AC3E}">
        <p14:creationId xmlns:p14="http://schemas.microsoft.com/office/powerpoint/2010/main" val="961693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AU" altLang="en-US" sz="1000" b="0" kern="1200" dirty="0">
                <a:solidFill>
                  <a:schemeClr val="tx2">
                    <a:lumMod val="50000"/>
                  </a:schemeClr>
                </a:solidFill>
                <a:latin typeface="+mn-lt"/>
                <a:ea typeface="Geneva"/>
                <a:cs typeface="Arial" pitchFamily="34" charset="0"/>
              </a:rPr>
              <a:t>Mandatory reporters must make a report to Child Protection if they form a  belief on reasonable grounds that a child is in need of protection because of physical or sexual abuse.</a:t>
            </a:r>
          </a:p>
          <a:p>
            <a:pPr marL="171450" indent="-171450">
              <a:lnSpc>
                <a:spcPct val="100000"/>
              </a:lnSpc>
              <a:spcBef>
                <a:spcPts val="0"/>
              </a:spcBef>
              <a:spcAft>
                <a:spcPts val="0"/>
              </a:spcAft>
              <a:buFont typeface="Arial" panose="020B0604020202020204" pitchFamily="34" charset="0"/>
              <a:buChar char="•"/>
            </a:pPr>
            <a:r>
              <a:rPr lang="en-AU" altLang="en-US" sz="1000" b="0" kern="1200" dirty="0">
                <a:solidFill>
                  <a:schemeClr val="tx2">
                    <a:lumMod val="50000"/>
                  </a:schemeClr>
                </a:solidFill>
                <a:latin typeface="+mn-lt"/>
                <a:ea typeface="Geneva"/>
                <a:cs typeface="Arial" pitchFamily="34" charset="0"/>
              </a:rPr>
              <a:t>Other concerns can still be reported but are not mandatory.</a:t>
            </a:r>
          </a:p>
          <a:p>
            <a:pPr>
              <a:lnSpc>
                <a:spcPct val="100000"/>
              </a:lnSpc>
              <a:spcBef>
                <a:spcPts val="0"/>
              </a:spcBef>
              <a:spcAft>
                <a:spcPts val="0"/>
              </a:spcAft>
            </a:pPr>
            <a:r>
              <a:rPr lang="en-AU" sz="1000" b="1" dirty="0">
                <a:solidFill>
                  <a:schemeClr val="tx2">
                    <a:lumMod val="50000"/>
                  </a:schemeClr>
                </a:solidFill>
                <a:effectLst/>
                <a:latin typeface="+mn-lt"/>
              </a:rPr>
              <a:t>Mandatory reporters:</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registered medical practitioner includes psychiatrists, paediatricians </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Nurse including MCHN</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midwife</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teacher and principal</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Police</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Family Law Act 67Z</a:t>
            </a:r>
          </a:p>
          <a:p>
            <a:pPr marL="189000" lvl="2" indent="0">
              <a:lnSpc>
                <a:spcPct val="100000"/>
              </a:lnSpc>
              <a:spcBef>
                <a:spcPts val="0"/>
              </a:spcBef>
              <a:spcAft>
                <a:spcPts val="0"/>
              </a:spcAft>
              <a:buNone/>
            </a:pPr>
            <a:r>
              <a:rPr lang="en-AU" sz="1000" dirty="0">
                <a:solidFill>
                  <a:schemeClr val="tx2">
                    <a:lumMod val="50000"/>
                  </a:schemeClr>
                </a:solidFill>
                <a:latin typeface="+mn-lt"/>
              </a:rPr>
              <a:t>Commenced 1 March 2019</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Early childhood</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Psychologist</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Youth justice</a:t>
            </a:r>
          </a:p>
          <a:p>
            <a:pPr marL="446175" lvl="2" indent="-257175">
              <a:lnSpc>
                <a:spcPct val="100000"/>
              </a:lnSpc>
              <a:spcBef>
                <a:spcPts val="0"/>
              </a:spcBef>
              <a:spcAft>
                <a:spcPts val="0"/>
              </a:spcAft>
              <a:buFont typeface="Arial" panose="020B0604020202020204" pitchFamily="34" charset="0"/>
              <a:buChar char="•"/>
            </a:pPr>
            <a:r>
              <a:rPr lang="en-AU" sz="1000" dirty="0">
                <a:solidFill>
                  <a:schemeClr val="tx2">
                    <a:lumMod val="50000"/>
                  </a:schemeClr>
                </a:solidFill>
                <a:latin typeface="+mn-lt"/>
              </a:rPr>
              <a:t>Out of home care workers</a:t>
            </a:r>
          </a:p>
          <a:p>
            <a:pPr marL="189000" lvl="2" indent="0">
              <a:lnSpc>
                <a:spcPct val="100000"/>
              </a:lnSpc>
              <a:spcBef>
                <a:spcPts val="0"/>
              </a:spcBef>
              <a:spcAft>
                <a:spcPts val="0"/>
              </a:spcAft>
              <a:buFont typeface="Arial" panose="020B0604020202020204" pitchFamily="34" charset="0"/>
              <a:buNone/>
            </a:pPr>
            <a:r>
              <a:rPr lang="en-AU" sz="1000" dirty="0">
                <a:solidFill>
                  <a:schemeClr val="tx2">
                    <a:lumMod val="50000"/>
                  </a:schemeClr>
                </a:solidFill>
                <a:latin typeface="+mn-lt"/>
              </a:rPr>
              <a:t>Commencing from 31 January 2020</a:t>
            </a:r>
          </a:p>
          <a:p>
            <a:pPr marL="474750" lvl="2" indent="-285750">
              <a:lnSpc>
                <a:spcPct val="100000"/>
              </a:lnSpc>
              <a:spcBef>
                <a:spcPts val="0"/>
              </a:spcBef>
              <a:spcAft>
                <a:spcPts val="0"/>
              </a:spcAft>
            </a:pPr>
            <a:r>
              <a:rPr lang="en-AU" sz="1000" dirty="0">
                <a:solidFill>
                  <a:schemeClr val="tx2">
                    <a:lumMod val="50000"/>
                  </a:schemeClr>
                </a:solidFill>
                <a:latin typeface="+mn-lt"/>
              </a:rPr>
              <a:t>School counsellors </a:t>
            </a:r>
            <a:endParaRPr lang="en-AU" sz="1000" b="1" dirty="0">
              <a:solidFill>
                <a:schemeClr val="tx2">
                  <a:lumMod val="50000"/>
                </a:schemeClr>
              </a:solidFill>
              <a:effectLst/>
              <a:latin typeface="+mn-lt"/>
            </a:endParaRPr>
          </a:p>
          <a:p>
            <a:pPr>
              <a:lnSpc>
                <a:spcPct val="100000"/>
              </a:lnSpc>
              <a:spcBef>
                <a:spcPts val="0"/>
              </a:spcBef>
              <a:spcAft>
                <a:spcPts val="0"/>
              </a:spcAft>
            </a:pPr>
            <a:endParaRPr lang="en-AU" sz="1000" b="1" dirty="0">
              <a:solidFill>
                <a:schemeClr val="tx2">
                  <a:lumMod val="50000"/>
                </a:schemeClr>
              </a:solidFill>
              <a:effectLst/>
              <a:latin typeface="+mn-lt"/>
            </a:endParaRPr>
          </a:p>
          <a:p>
            <a:pPr>
              <a:lnSpc>
                <a:spcPct val="100000"/>
              </a:lnSpc>
              <a:spcBef>
                <a:spcPts val="0"/>
              </a:spcBef>
              <a:spcAft>
                <a:spcPts val="0"/>
              </a:spcAft>
            </a:pPr>
            <a:r>
              <a:rPr lang="en-AU" sz="1000" b="0" dirty="0">
                <a:solidFill>
                  <a:schemeClr val="tx2">
                    <a:lumMod val="50000"/>
                  </a:schemeClr>
                </a:solidFill>
                <a:effectLst/>
                <a:latin typeface="+mn-lt"/>
              </a:rPr>
              <a:t>Optional information: You may wish to provide additional detailed information: </a:t>
            </a:r>
          </a:p>
          <a:p>
            <a:pPr>
              <a:lnSpc>
                <a:spcPct val="100000"/>
              </a:lnSpc>
              <a:spcBef>
                <a:spcPts val="0"/>
              </a:spcBef>
              <a:spcAft>
                <a:spcPts val="0"/>
              </a:spcAft>
            </a:pPr>
            <a:r>
              <a:rPr lang="en-AU" sz="1000" b="1" dirty="0">
                <a:solidFill>
                  <a:schemeClr val="tx2">
                    <a:lumMod val="50000"/>
                  </a:schemeClr>
                </a:solidFill>
                <a:effectLst/>
                <a:latin typeface="+mn-lt"/>
              </a:rPr>
              <a:t>Family Law Act s67Z:</a:t>
            </a:r>
          </a:p>
          <a:p>
            <a:pPr>
              <a:lnSpc>
                <a:spcPct val="100000"/>
              </a:lnSpc>
              <a:spcBef>
                <a:spcPts val="0"/>
              </a:spcBef>
              <a:spcAft>
                <a:spcPts val="0"/>
              </a:spcAft>
            </a:pPr>
            <a:r>
              <a:rPr lang="en-AU" sz="1000" dirty="0">
                <a:solidFill>
                  <a:schemeClr val="tx2">
                    <a:lumMod val="50000"/>
                  </a:schemeClr>
                </a:solidFill>
                <a:effectLst/>
                <a:latin typeface="+mn-lt"/>
              </a:rPr>
              <a:t>Under the FLA (s. 67ZA), the Registrar or Deputy Registrar of the Family Court of Australia or the Family Court of Western Australia, a Registrar of the Federal Circuit Court, family consultants, family counsellors, family dispute resolution practitioners or arbitrators, and independent children's lawyers are mandatory reporters.</a:t>
            </a:r>
          </a:p>
          <a:p>
            <a:pPr>
              <a:lnSpc>
                <a:spcPct val="100000"/>
              </a:lnSpc>
              <a:spcBef>
                <a:spcPts val="0"/>
              </a:spcBef>
              <a:spcAft>
                <a:spcPts val="0"/>
              </a:spcAft>
            </a:pPr>
            <a:r>
              <a:rPr lang="en-AU" sz="1000" dirty="0">
                <a:solidFill>
                  <a:schemeClr val="tx2">
                    <a:lumMod val="50000"/>
                  </a:schemeClr>
                </a:solidFill>
                <a:effectLst/>
                <a:latin typeface="+mn-lt"/>
              </a:rPr>
              <a:t>Under the FLA, mandated reporters must make a report to child protection if they suspect on reasonable grounds that a child has been abused or is at risk of being abused.</a:t>
            </a:r>
            <a:endParaRPr lang="en-AU" altLang="en-US" sz="1000" b="0" kern="1200" dirty="0">
              <a:solidFill>
                <a:schemeClr val="tx2">
                  <a:lumMod val="50000"/>
                </a:schemeClr>
              </a:solidFill>
              <a:latin typeface="+mn-lt"/>
              <a:ea typeface="Geneva"/>
              <a:cs typeface="Arial" pitchFamily="34" charset="0"/>
            </a:endParaRPr>
          </a:p>
          <a:p>
            <a:pPr marL="0" indent="0">
              <a:lnSpc>
                <a:spcPct val="100000"/>
              </a:lnSpc>
              <a:spcBef>
                <a:spcPts val="0"/>
              </a:spcBef>
              <a:spcAft>
                <a:spcPts val="0"/>
              </a:spcAft>
              <a:buFont typeface="Arial" panose="020B0604020202020204" pitchFamily="34" charset="0"/>
              <a:buNone/>
            </a:pPr>
            <a:r>
              <a:rPr lang="en-AU" sz="1000" b="1" kern="1200" dirty="0">
                <a:solidFill>
                  <a:schemeClr val="tx2">
                    <a:lumMod val="50000"/>
                  </a:schemeClr>
                </a:solidFill>
                <a:effectLst/>
                <a:latin typeface="+mn-lt"/>
                <a:ea typeface="+mn-ea"/>
                <a:cs typeface="+mn-cs"/>
              </a:rPr>
              <a:t>Why expand mandatory reporting requirements?</a:t>
            </a:r>
          </a:p>
          <a:p>
            <a:pPr marL="171450" indent="-171450">
              <a:lnSpc>
                <a:spcPct val="100000"/>
              </a:lnSpc>
              <a:spcBef>
                <a:spcPts val="0"/>
              </a:spcBef>
              <a:spcAft>
                <a:spcPts val="0"/>
              </a:spcAft>
              <a:buFont typeface="Arial" panose="020B0604020202020204" pitchFamily="34" charset="0"/>
              <a:buChar char="•"/>
            </a:pPr>
            <a:r>
              <a:rPr lang="en-AU" sz="1000" kern="1200" dirty="0">
                <a:solidFill>
                  <a:schemeClr val="tx2">
                    <a:lumMod val="50000"/>
                  </a:schemeClr>
                </a:solidFill>
                <a:effectLst/>
                <a:latin typeface="+mn-lt"/>
                <a:ea typeface="+mn-ea"/>
                <a:cs typeface="+mn-cs"/>
              </a:rPr>
              <a:t>The Royal Commission into Institutional Responses to Child Sexual Abuse (Royal Commission) made several recommendations to achieve national consistency in mandatory reporting and identified a minimum set of professional groups who should be mandated in all jurisdictions. </a:t>
            </a:r>
          </a:p>
          <a:p>
            <a:pPr marL="171450" indent="-171450">
              <a:lnSpc>
                <a:spcPct val="100000"/>
              </a:lnSpc>
              <a:spcBef>
                <a:spcPts val="0"/>
              </a:spcBef>
              <a:spcAft>
                <a:spcPts val="0"/>
              </a:spcAft>
              <a:buFont typeface="Arial" panose="020B0604020202020204" pitchFamily="34" charset="0"/>
              <a:buChar char="•"/>
            </a:pPr>
            <a:r>
              <a:rPr lang="en-AU" sz="1000" kern="1200" dirty="0">
                <a:solidFill>
                  <a:schemeClr val="tx2">
                    <a:lumMod val="50000"/>
                  </a:schemeClr>
                </a:solidFill>
                <a:effectLst/>
                <a:latin typeface="+mn-lt"/>
                <a:ea typeface="+mn-ea"/>
                <a:cs typeface="+mn-cs"/>
              </a:rPr>
              <a:t>In Victoria, work has commenced to expand the mandated reporter groups in line with those groups recommended by the Royal Commission. </a:t>
            </a:r>
          </a:p>
          <a:p>
            <a:pPr marL="171450" indent="-171450">
              <a:lnSpc>
                <a:spcPct val="100000"/>
              </a:lnSpc>
              <a:spcBef>
                <a:spcPts val="0"/>
              </a:spcBef>
              <a:spcAft>
                <a:spcPts val="0"/>
              </a:spcAft>
              <a:buFont typeface="Arial" panose="020B0604020202020204" pitchFamily="34" charset="0"/>
              <a:buChar char="•"/>
            </a:pPr>
            <a:r>
              <a:rPr lang="en-AU" sz="1000" kern="1200" dirty="0">
                <a:solidFill>
                  <a:schemeClr val="tx2">
                    <a:lumMod val="50000"/>
                  </a:schemeClr>
                </a:solidFill>
                <a:effectLst/>
                <a:latin typeface="+mn-lt"/>
                <a:ea typeface="+mn-ea"/>
                <a:cs typeface="+mn-cs"/>
              </a:rPr>
              <a:t>Victoria will work in partnership with other jurisdictions to achieve broader consistency on mandatory reporting requirements.</a:t>
            </a:r>
            <a:endParaRPr lang="en-AU" altLang="en-US" sz="1000" b="0" kern="1200" dirty="0">
              <a:solidFill>
                <a:schemeClr val="tx2">
                  <a:lumMod val="50000"/>
                </a:schemeClr>
              </a:solidFill>
              <a:latin typeface="+mn-lt"/>
              <a:ea typeface="Geneva"/>
              <a:cs typeface="Arial" pitchFamily="34" charset="0"/>
            </a:endParaRPr>
          </a:p>
          <a:p>
            <a:pPr marL="0" marR="0" lvl="0" indent="0" algn="l" defTabSz="17760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b="1" dirty="0">
                <a:solidFill>
                  <a:schemeClr val="tx2">
                    <a:lumMod val="50000"/>
                  </a:schemeClr>
                </a:solidFill>
                <a:latin typeface="+mn-lt"/>
              </a:rPr>
              <a:t>Additional information:</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solidFill>
                  <a:schemeClr val="tx2">
                    <a:lumMod val="50000"/>
                  </a:schemeClr>
                </a:solidFill>
                <a:latin typeface="+mn-lt"/>
              </a:rPr>
              <a:t>Refer participants to the DHHS website on mandatory reporting, specifically to the fact sheets for the mandatory reporter groups that commenced from 1 March 2019 and the FAQs document. https://providers.dhhs.vic.gov.au/mandatory-reporting</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b="0" dirty="0">
              <a:solidFill>
                <a:schemeClr val="tx2">
                  <a:lumMod val="50000"/>
                </a:schemeClr>
              </a:solidFill>
              <a:latin typeface="+mn-lt"/>
            </a:endParaRPr>
          </a:p>
          <a:p>
            <a:pPr marL="171450" indent="-171450">
              <a:lnSpc>
                <a:spcPct val="100000"/>
              </a:lnSpc>
              <a:spcBef>
                <a:spcPts val="0"/>
              </a:spcBef>
              <a:spcAft>
                <a:spcPts val="0"/>
              </a:spcAft>
              <a:buFont typeface="Arial" panose="020B0604020202020204" pitchFamily="34" charset="0"/>
              <a:buChar char="•"/>
            </a:pPr>
            <a:endParaRPr lang="en-AU" altLang="en-US" sz="1000" b="0" kern="1200" dirty="0">
              <a:solidFill>
                <a:schemeClr val="tx2">
                  <a:lumMod val="50000"/>
                </a:schemeClr>
              </a:solidFill>
              <a:latin typeface="+mn-lt"/>
              <a:ea typeface="Geneva"/>
              <a:cs typeface="Arial" pitchFamily="34" charset="0"/>
            </a:endParaRPr>
          </a:p>
          <a:p>
            <a:pPr marL="171450" indent="-171450">
              <a:spcBef>
                <a:spcPct val="50000"/>
              </a:spcBef>
              <a:buFont typeface="Arial" panose="020B0604020202020204" pitchFamily="34" charset="0"/>
              <a:buChar char="•"/>
            </a:pPr>
            <a:endParaRPr lang="en-AU" altLang="en-US" sz="1000" b="0" kern="1200" dirty="0">
              <a:solidFill>
                <a:schemeClr val="tx2">
                  <a:lumMod val="50000"/>
                </a:schemeClr>
              </a:solidFill>
              <a:latin typeface="+mn-lt"/>
              <a:ea typeface="Geneva"/>
              <a:cs typeface="Arial" pitchFamily="34" charset="0"/>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36</a:t>
            </a:fld>
            <a:endParaRPr lang="en-US" dirty="0"/>
          </a:p>
        </p:txBody>
      </p:sp>
    </p:spTree>
    <p:extLst>
      <p:ext uri="{BB962C8B-B14F-4D97-AF65-F5344CB8AC3E}">
        <p14:creationId xmlns:p14="http://schemas.microsoft.com/office/powerpoint/2010/main" val="1414705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kern="1200" dirty="0">
                <a:solidFill>
                  <a:schemeClr val="tx1"/>
                </a:solidFill>
                <a:effectLst/>
                <a:latin typeface="+mn-lt"/>
                <a:ea typeface="+mn-ea"/>
                <a:cs typeface="+mn-cs"/>
              </a:rPr>
              <a:t>Mandatory reporting relates to children under the age of 17 years unless the young person is on a child protection order and under 18 years. </a:t>
            </a:r>
          </a:p>
        </p:txBody>
      </p:sp>
      <p:sp>
        <p:nvSpPr>
          <p:cNvPr id="4" name="Slide Number Placeholder 3"/>
          <p:cNvSpPr>
            <a:spLocks noGrp="1"/>
          </p:cNvSpPr>
          <p:nvPr>
            <p:ph type="sldNum" sz="quarter" idx="10"/>
          </p:nvPr>
        </p:nvSpPr>
        <p:spPr/>
        <p:txBody>
          <a:bodyPr/>
          <a:lstStyle/>
          <a:p>
            <a:fld id="{962866FB-26D1-442F-877D-8917230AD512}" type="slidenum">
              <a:rPr lang="en-AU" altLang="en-US" smtClean="0"/>
              <a:pPr/>
              <a:t>37</a:t>
            </a:fld>
            <a:endParaRPr lang="en-AU" altLang="en-US"/>
          </a:p>
        </p:txBody>
      </p:sp>
    </p:spTree>
    <p:extLst>
      <p:ext uri="{BB962C8B-B14F-4D97-AF65-F5344CB8AC3E}">
        <p14:creationId xmlns:p14="http://schemas.microsoft.com/office/powerpoint/2010/main" val="3549045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500" kern="1200" dirty="0">
                <a:solidFill>
                  <a:schemeClr val="tx1"/>
                </a:solidFill>
                <a:effectLst/>
                <a:latin typeface="Open Sans Light"/>
                <a:ea typeface="+mn-ea"/>
                <a:cs typeface="+mn-cs"/>
              </a:rPr>
              <a:t>Summarise the definition of in need of protection (refer back to slide 15 “Children in need of protection”)</a:t>
            </a:r>
          </a:p>
          <a:p>
            <a:pPr marL="349059" lvl="1" indent="-171450">
              <a:buFont typeface="Courier New" panose="02070309020205020404" pitchFamily="49" charset="0"/>
              <a:buChar char="o"/>
            </a:pPr>
            <a:r>
              <a:rPr lang="en-AU" sz="1000" b="0" dirty="0">
                <a:solidFill>
                  <a:schemeClr val="tx2">
                    <a:lumMod val="50000"/>
                  </a:schemeClr>
                </a:solidFill>
                <a:latin typeface="+mn-lt"/>
              </a:rPr>
              <a:t>the child has suffered or is likely to suffer significant harm, and </a:t>
            </a:r>
          </a:p>
          <a:p>
            <a:pPr marL="349059" lvl="1" indent="-171450">
              <a:buFont typeface="Courier New" panose="02070309020205020404" pitchFamily="49" charset="0"/>
              <a:buChar char="o"/>
            </a:pPr>
            <a:r>
              <a:rPr lang="en-AU" sz="1000" b="0" dirty="0">
                <a:solidFill>
                  <a:schemeClr val="tx2">
                    <a:lumMod val="50000"/>
                  </a:schemeClr>
                </a:solidFill>
                <a:latin typeface="+mn-lt"/>
              </a:rPr>
              <a:t>their parents have not protected or are unlikely to protect them from harm of that type</a:t>
            </a:r>
          </a:p>
          <a:p>
            <a:pPr marL="349059" lvl="1" indent="-171450">
              <a:buFont typeface="Courier New" panose="02070309020205020404" pitchFamily="49" charset="0"/>
              <a:buChar char="o"/>
            </a:pPr>
            <a:r>
              <a:rPr lang="en-AU" sz="1000" b="0" dirty="0">
                <a:solidFill>
                  <a:schemeClr val="tx2">
                    <a:lumMod val="50000"/>
                  </a:schemeClr>
                </a:solidFill>
                <a:latin typeface="+mn-lt"/>
              </a:rPr>
              <a:t>can be about a single act, omission or circumstance or accumulate through a series of acts, omissions or circumstances </a:t>
            </a:r>
          </a:p>
          <a:p>
            <a:pPr marL="171450" indent="-171450">
              <a:lnSpc>
                <a:spcPct val="90000"/>
              </a:lnSpc>
              <a:buFont typeface="Arial" panose="020B0604020202020204" pitchFamily="34" charset="0"/>
              <a:buChar char="•"/>
            </a:pPr>
            <a:r>
              <a:rPr lang="en-AU" altLang="en-US" sz="1000" dirty="0">
                <a:solidFill>
                  <a:schemeClr val="tx2">
                    <a:lumMod val="50000"/>
                  </a:schemeClr>
                </a:solidFill>
                <a:latin typeface="+mn-lt"/>
                <a:ea typeface="Geneva"/>
                <a:cs typeface="Arial" pitchFamily="34" charset="0"/>
              </a:rPr>
              <a:t>You have formed a belief on reasonable grounds when:</a:t>
            </a:r>
          </a:p>
          <a:p>
            <a:pPr marL="428714" lvl="1" indent="-285350">
              <a:lnSpc>
                <a:spcPct val="90000"/>
              </a:lnSpc>
              <a:buFont typeface="Courier New" panose="02070309020205020404" pitchFamily="49" charset="0"/>
              <a:buChar char="o"/>
            </a:pPr>
            <a:r>
              <a:rPr lang="en-AU" altLang="en-US" sz="1000" dirty="0">
                <a:solidFill>
                  <a:schemeClr val="tx2">
                    <a:lumMod val="50000"/>
                  </a:schemeClr>
                </a:solidFill>
                <a:latin typeface="+mn-lt"/>
                <a:ea typeface="Geneva"/>
                <a:cs typeface="Arial" pitchFamily="34" charset="0"/>
              </a:rPr>
              <a:t>A child tells you they have been abused.</a:t>
            </a:r>
          </a:p>
          <a:p>
            <a:pPr marL="428714" lvl="1" indent="-285350">
              <a:lnSpc>
                <a:spcPct val="90000"/>
              </a:lnSpc>
              <a:buFont typeface="Courier New" panose="02070309020205020404" pitchFamily="49" charset="0"/>
              <a:buChar char="o"/>
            </a:pPr>
            <a:r>
              <a:rPr lang="en-AU" altLang="en-US" sz="1000" dirty="0">
                <a:solidFill>
                  <a:schemeClr val="tx2">
                    <a:lumMod val="50000"/>
                  </a:schemeClr>
                </a:solidFill>
                <a:latin typeface="+mn-lt"/>
                <a:ea typeface="Geneva"/>
                <a:cs typeface="Arial" pitchFamily="34" charset="0"/>
              </a:rPr>
              <a:t>Someone else, such as a sibling, relative, friend or acquaintance, tells you that the child has been abused.</a:t>
            </a:r>
          </a:p>
          <a:p>
            <a:pPr marL="428714" lvl="1" indent="-285350">
              <a:lnSpc>
                <a:spcPct val="90000"/>
              </a:lnSpc>
              <a:buFont typeface="Courier New" panose="02070309020205020404" pitchFamily="49" charset="0"/>
              <a:buChar char="o"/>
            </a:pPr>
            <a:r>
              <a:rPr lang="en-AU" altLang="en-US" sz="1000" dirty="0">
                <a:solidFill>
                  <a:schemeClr val="tx2">
                    <a:lumMod val="50000"/>
                  </a:schemeClr>
                </a:solidFill>
                <a:latin typeface="+mn-lt"/>
                <a:ea typeface="Geneva"/>
                <a:cs typeface="Arial" pitchFamily="34" charset="0"/>
              </a:rPr>
              <a:t>A child tells you they know someone who has been abused (the child could possibly be referring to themselves)</a:t>
            </a:r>
          </a:p>
          <a:p>
            <a:pPr marL="428714" lvl="1" indent="-285350">
              <a:lnSpc>
                <a:spcPct val="90000"/>
              </a:lnSpc>
              <a:buFont typeface="Courier New" panose="02070309020205020404" pitchFamily="49" charset="0"/>
              <a:buChar char="o"/>
            </a:pPr>
            <a:r>
              <a:rPr lang="en-AU" altLang="en-US" sz="1000" dirty="0">
                <a:solidFill>
                  <a:schemeClr val="tx2">
                    <a:lumMod val="50000"/>
                  </a:schemeClr>
                </a:solidFill>
                <a:latin typeface="+mn-lt"/>
                <a:ea typeface="Geneva"/>
                <a:cs typeface="Arial" pitchFamily="34" charset="0"/>
              </a:rPr>
              <a:t>Your own observations of the child’s physical condition and/or behaviour lead you to suspect that the child has suffered abuse (the presence or absence of an indicator does not mean a child is in need of protection)</a:t>
            </a:r>
          </a:p>
          <a:p>
            <a:pPr marL="428714" lvl="1" indent="-285350">
              <a:lnSpc>
                <a:spcPct val="90000"/>
              </a:lnSpc>
              <a:buFont typeface="Courier New" panose="02070309020205020404" pitchFamily="49" charset="0"/>
              <a:buChar char="o"/>
            </a:pPr>
            <a:r>
              <a:rPr lang="en-AU" altLang="en-US" sz="1000" dirty="0">
                <a:solidFill>
                  <a:schemeClr val="tx2">
                    <a:lumMod val="50000"/>
                  </a:schemeClr>
                </a:solidFill>
                <a:latin typeface="+mn-lt"/>
                <a:ea typeface="Geneva"/>
                <a:cs typeface="Arial" pitchFamily="34" charset="0"/>
              </a:rPr>
              <a:t>Other circumstances lead you to suspect that a child has been abused.</a:t>
            </a:r>
          </a:p>
          <a:p>
            <a:pPr marL="171450" indent="-171450">
              <a:spcBef>
                <a:spcPts val="0"/>
              </a:spcBef>
              <a:spcAft>
                <a:spcPts val="0"/>
              </a:spcAft>
              <a:buFont typeface="Arial" panose="020B0604020202020204" pitchFamily="34" charset="0"/>
              <a:buChar char="•"/>
              <a:defRPr/>
            </a:pPr>
            <a:r>
              <a:rPr lang="en-AU" altLang="en-US" sz="1000" dirty="0">
                <a:solidFill>
                  <a:schemeClr val="tx2">
                    <a:lumMod val="50000"/>
                  </a:schemeClr>
                </a:solidFill>
                <a:latin typeface="+mn-lt"/>
                <a:ea typeface="ＭＳ Ｐゴシック" pitchFamily="34" charset="-128"/>
              </a:rPr>
              <a:t>A ‘reasonable belief’ is not the same as having proof. </a:t>
            </a:r>
          </a:p>
          <a:p>
            <a:pPr marL="171450" indent="-171450">
              <a:spcBef>
                <a:spcPts val="0"/>
              </a:spcBef>
              <a:spcAft>
                <a:spcPts val="0"/>
              </a:spcAft>
              <a:buFont typeface="Arial" panose="020B0604020202020204" pitchFamily="34" charset="0"/>
              <a:buChar char="•"/>
              <a:defRPr/>
            </a:pPr>
            <a:r>
              <a:rPr lang="en-AU" altLang="en-US" sz="1000" dirty="0">
                <a:solidFill>
                  <a:schemeClr val="tx2">
                    <a:lumMod val="50000"/>
                  </a:schemeClr>
                </a:solidFill>
                <a:latin typeface="+mn-lt"/>
                <a:ea typeface="ＭＳ Ｐゴシック" pitchFamily="34" charset="-128"/>
              </a:rPr>
              <a:t>A ‘reasonable belief’ is formed if a reasonable person in the same position would have formed the belief on the same grounds. </a:t>
            </a:r>
            <a:endParaRPr lang="en-AU" altLang="en-US" sz="1000" b="0" dirty="0">
              <a:solidFill>
                <a:schemeClr val="tx2">
                  <a:lumMod val="50000"/>
                </a:schemeClr>
              </a:solidFill>
              <a:latin typeface="+mn-lt"/>
              <a:ea typeface="ＭＳ Ｐゴシック" pitchFamily="34" charset="-128"/>
            </a:endParaRPr>
          </a:p>
          <a:p>
            <a:pPr marL="171450" indent="-171450">
              <a:spcBef>
                <a:spcPts val="0"/>
              </a:spcBef>
              <a:spcAft>
                <a:spcPts val="0"/>
              </a:spcAft>
              <a:buFont typeface="Arial" panose="020B0604020202020204" pitchFamily="34" charset="0"/>
              <a:buChar char="•"/>
              <a:defRPr/>
            </a:pPr>
            <a:r>
              <a:rPr lang="en-AU" sz="1000" b="0" dirty="0">
                <a:solidFill>
                  <a:schemeClr val="tx2">
                    <a:lumMod val="50000"/>
                  </a:schemeClr>
                </a:solidFill>
                <a:latin typeface="+mn-lt"/>
              </a:rPr>
              <a:t>Grounds for belief refers to any matters which the person has become aware in the course of practising his or her office, position or employment and any opinions based on those matters. </a:t>
            </a:r>
          </a:p>
          <a:p>
            <a:pPr marL="171450" indent="-171450">
              <a:spcBef>
                <a:spcPts val="0"/>
              </a:spcBef>
              <a:spcAft>
                <a:spcPts val="0"/>
              </a:spcAft>
              <a:buFont typeface="Arial" panose="020B0604020202020204" pitchFamily="34" charset="0"/>
              <a:buChar char="•"/>
              <a:defRPr/>
            </a:pPr>
            <a:r>
              <a:rPr lang="en-US" sz="1000" b="0" dirty="0">
                <a:solidFill>
                  <a:schemeClr val="tx2">
                    <a:lumMod val="50000"/>
                  </a:schemeClr>
                </a:solidFill>
                <a:latin typeface="+mn-lt"/>
              </a:rPr>
              <a:t>Law states that “</a:t>
            </a:r>
            <a:r>
              <a:rPr lang="en-AU" sz="1000" b="0" dirty="0">
                <a:solidFill>
                  <a:schemeClr val="tx2">
                    <a:lumMod val="50000"/>
                  </a:schemeClr>
                </a:solidFill>
                <a:latin typeface="+mn-lt"/>
              </a:rPr>
              <a:t>a belief is a belief on reasonable grounds if a reasonable person practising the profession or carrying out the duties of the office, position or employment, as the case requires, would have formed the belief on those grounds.”</a:t>
            </a:r>
          </a:p>
          <a:p>
            <a:pPr marL="171450" indent="-171450">
              <a:spcBef>
                <a:spcPts val="0"/>
              </a:spcBef>
              <a:spcAft>
                <a:spcPts val="0"/>
              </a:spcAft>
              <a:buFont typeface="Arial" panose="020B0604020202020204" pitchFamily="34" charset="0"/>
              <a:buChar char="•"/>
              <a:defRPr/>
            </a:pPr>
            <a:r>
              <a:rPr lang="en-US" sz="1000" b="0" dirty="0">
                <a:solidFill>
                  <a:schemeClr val="tx2">
                    <a:lumMod val="50000"/>
                  </a:schemeClr>
                </a:solidFill>
                <a:latin typeface="+mn-lt"/>
              </a:rPr>
              <a:t>Mandatory reporters must make a report after each occasion.</a:t>
            </a:r>
            <a:endParaRPr lang="en-AU" sz="1000" b="0" dirty="0">
              <a:solidFill>
                <a:schemeClr val="tx2">
                  <a:lumMod val="50000"/>
                </a:schemeClr>
              </a:solidFill>
              <a:latin typeface="+mn-lt"/>
            </a:endParaRPr>
          </a:p>
          <a:p>
            <a:pPr marL="171450" indent="-171450">
              <a:spcBef>
                <a:spcPts val="0"/>
              </a:spcBef>
              <a:spcAft>
                <a:spcPts val="0"/>
              </a:spcAft>
              <a:buFont typeface="Arial" panose="020B0604020202020204" pitchFamily="34" charset="0"/>
              <a:buChar char="•"/>
              <a:defRPr/>
            </a:pPr>
            <a:endParaRPr lang="en-AU" altLang="en-US" sz="1000" dirty="0">
              <a:solidFill>
                <a:srgbClr val="000000"/>
              </a:solidFill>
              <a:latin typeface="+mn-lt"/>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62866FB-26D1-442F-877D-8917230AD512}"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38</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35280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77609" rtl="0" eaLnBrk="1" fontAlgn="auto" latinLnBrk="0" hangingPunct="1">
              <a:lnSpc>
                <a:spcPct val="100000"/>
              </a:lnSpc>
              <a:spcBef>
                <a:spcPts val="0"/>
              </a:spcBef>
              <a:spcAft>
                <a:spcPts val="0"/>
              </a:spcAft>
              <a:buClrTx/>
              <a:buSzTx/>
              <a:buFontTx/>
              <a:buNone/>
              <a:tabLst/>
              <a:defRPr/>
            </a:pPr>
            <a:r>
              <a:rPr lang="en-AU" sz="1000" kern="1200" dirty="0">
                <a:solidFill>
                  <a:schemeClr val="tx1"/>
                </a:solidFill>
                <a:effectLst/>
                <a:latin typeface="+mn-lt"/>
                <a:ea typeface="+mn-ea"/>
                <a:cs typeface="+mn-cs"/>
              </a:rPr>
              <a:t>An </a:t>
            </a:r>
            <a:r>
              <a:rPr lang="en-AU" sz="1000" i="1" kern="1200" dirty="0">
                <a:solidFill>
                  <a:schemeClr val="tx1"/>
                </a:solidFill>
                <a:effectLst/>
                <a:latin typeface="+mn-lt"/>
                <a:ea typeface="+mn-ea"/>
                <a:cs typeface="+mn-cs"/>
              </a:rPr>
              <a:t>out of home care service</a:t>
            </a:r>
            <a:r>
              <a:rPr lang="en-AU" sz="1000" kern="1200" dirty="0">
                <a:solidFill>
                  <a:schemeClr val="tx1"/>
                </a:solidFill>
                <a:effectLst/>
                <a:latin typeface="+mn-lt"/>
                <a:ea typeface="+mn-ea"/>
                <a:cs typeface="+mn-cs"/>
              </a:rPr>
              <a:t> is defined in the legislation. It is a community service that is registered as an out of home care service or a community service established and operated by the department to provide out of home care services, including secure welfare services.</a:t>
            </a:r>
          </a:p>
          <a:p>
            <a:r>
              <a:rPr lang="en-AU" sz="1000" b="0" dirty="0">
                <a:latin typeface="+mn-lt"/>
              </a:rPr>
              <a:t>An out of home care worker means a person employed (other than on a voluntary basis) by an out of home care service: </a:t>
            </a:r>
          </a:p>
          <a:p>
            <a:pPr marL="342900" indent="-342900">
              <a:buFont typeface="+mj-lt"/>
              <a:buAutoNum type="alphaLcParenR"/>
            </a:pPr>
            <a:r>
              <a:rPr lang="en-AU" sz="1000" b="0" dirty="0">
                <a:latin typeface="+mn-lt"/>
              </a:rPr>
              <a:t>as a carer for children</a:t>
            </a:r>
          </a:p>
          <a:p>
            <a:pPr marL="342900" indent="-342900">
              <a:buFont typeface="+mj-lt"/>
              <a:buAutoNum type="alphaLcParenR"/>
            </a:pPr>
            <a:r>
              <a:rPr lang="en-AU" sz="1000" b="0" dirty="0">
                <a:latin typeface="+mn-lt"/>
              </a:rPr>
              <a:t>as a provider of services to carers for children or the children in their care.</a:t>
            </a:r>
          </a:p>
          <a:p>
            <a:pPr>
              <a:lnSpc>
                <a:spcPct val="100000"/>
              </a:lnSpc>
              <a:spcAft>
                <a:spcPts val="0"/>
              </a:spcAft>
            </a:pPr>
            <a:r>
              <a:rPr lang="en-AU" sz="1000" b="0" dirty="0">
                <a:latin typeface="+mn-lt"/>
              </a:rPr>
              <a:t>Out of home care workers is a broad term referring to professionals who are working in roles, such as: </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foster care workers</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kinship care workers</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residential care workers</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secure welfare service workers</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adoption and permanent care workers</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labour hire staff working in out of home care settings</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workers supporting children in voluntary child care arrangements </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lead tenant workers</a:t>
            </a:r>
          </a:p>
          <a:p>
            <a:pPr marL="285750" lvl="0" indent="-285750">
              <a:lnSpc>
                <a:spcPct val="100000"/>
              </a:lnSpc>
              <a:spcBef>
                <a:spcPts val="0"/>
              </a:spcBef>
              <a:spcAft>
                <a:spcPts val="0"/>
              </a:spcAft>
              <a:buFont typeface="Arial" panose="020B0604020202020204" pitchFamily="34" charset="0"/>
              <a:buChar char="•"/>
            </a:pPr>
            <a:r>
              <a:rPr lang="en-AU" sz="1000" b="0" dirty="0">
                <a:latin typeface="+mn-lt"/>
              </a:rPr>
              <a:t>supervisors and managers of the above</a:t>
            </a:r>
          </a:p>
          <a:p>
            <a:pPr>
              <a:lnSpc>
                <a:spcPct val="100000"/>
              </a:lnSpc>
              <a:spcAft>
                <a:spcPts val="0"/>
              </a:spcAft>
            </a:pPr>
            <a:r>
              <a:rPr lang="en-AU" sz="1000" b="0" dirty="0">
                <a:latin typeface="+mn-lt"/>
              </a:rPr>
              <a:t>If working in a registered out of home care service:</a:t>
            </a:r>
          </a:p>
          <a:p>
            <a:pPr marL="171450" lvl="0" indent="-171450">
              <a:lnSpc>
                <a:spcPct val="100000"/>
              </a:lnSpc>
              <a:spcAft>
                <a:spcPts val="0"/>
              </a:spcAft>
              <a:buFont typeface="Arial" panose="020B0604020202020204" pitchFamily="34" charset="0"/>
              <a:buChar char="•"/>
            </a:pPr>
            <a:r>
              <a:rPr lang="en-AU" sz="1000" b="0" dirty="0">
                <a:latin typeface="+mn-lt"/>
              </a:rPr>
              <a:t>targeted care package key workers</a:t>
            </a:r>
          </a:p>
          <a:p>
            <a:pPr marL="171450" lvl="0" indent="-171450">
              <a:lnSpc>
                <a:spcPct val="100000"/>
              </a:lnSpc>
              <a:spcAft>
                <a:spcPts val="0"/>
              </a:spcAft>
              <a:buFont typeface="Arial" panose="020B0604020202020204" pitchFamily="34" charset="0"/>
              <a:buChar char="•"/>
            </a:pPr>
            <a:r>
              <a:rPr lang="en-AU" sz="1000" b="0" dirty="0">
                <a:latin typeface="+mn-lt"/>
              </a:rPr>
              <a:t>disability residential care workers</a:t>
            </a:r>
          </a:p>
          <a:p>
            <a:pPr>
              <a:lnSpc>
                <a:spcPct val="100000"/>
              </a:lnSpc>
              <a:spcAft>
                <a:spcPts val="0"/>
              </a:spcAft>
            </a:pPr>
            <a:r>
              <a:rPr lang="en-AU" sz="1000" b="0" dirty="0">
                <a:latin typeface="+mn-lt"/>
              </a:rPr>
              <a:t>This list is not exhaustive and may include other roles consistent with the definition. It does not include volunteer carers of children in foster or kinship care arrangements, lead tenant, adoption and permanent care.</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latin typeface="+mn-lt"/>
              </a:rPr>
              <a:t>Refer participants to the DHHS website on mandatory reporting, specifically to the fact sheet for out of home care workers and the FAQs document: </a:t>
            </a:r>
            <a:r>
              <a:rPr lang="en-AU" sz="700" u="sng" kern="1200" dirty="0">
                <a:solidFill>
                  <a:schemeClr val="tx1"/>
                </a:solidFill>
                <a:effectLst/>
                <a:latin typeface="Open Sans Light"/>
                <a:ea typeface="+mn-ea"/>
                <a:cs typeface="+mn-cs"/>
                <a:hlinkClick r:id="rId3"/>
              </a:rPr>
              <a:t>www.providers.dhhs.vic.gov.au/mandatory-reporting</a:t>
            </a:r>
            <a:endParaRPr lang="en-AU" sz="1000" b="0" dirty="0">
              <a:latin typeface="+mn-lt"/>
            </a:endParaRPr>
          </a:p>
          <a:p>
            <a:pPr marL="171450" indent="-171450">
              <a:lnSpc>
                <a:spcPct val="100000"/>
              </a:lnSpc>
              <a:spcAft>
                <a:spcPts val="0"/>
              </a:spcAft>
              <a:buFont typeface="Arial" panose="020B0604020202020204" pitchFamily="34" charset="0"/>
              <a:buChar char="•"/>
            </a:pPr>
            <a:r>
              <a:rPr lang="en-AU" sz="1000" b="0" dirty="0">
                <a:latin typeface="+mn-lt"/>
              </a:rPr>
              <a:t>If there are any questions that you are unsure of the answer, direct participants to their management, DHHS OOHC branch or their peak body Centre for Excellence in Child and Family Welfare.</a:t>
            </a: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39</a:t>
            </a:fld>
            <a:endParaRPr lang="en-US" dirty="0"/>
          </a:p>
        </p:txBody>
      </p:sp>
    </p:spTree>
    <p:extLst>
      <p:ext uri="{BB962C8B-B14F-4D97-AF65-F5344CB8AC3E}">
        <p14:creationId xmlns:p14="http://schemas.microsoft.com/office/powerpoint/2010/main" val="219429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ltLang="en-US" sz="1000" dirty="0">
                <a:latin typeface="+mn-lt"/>
                <a:ea typeface="Geneva"/>
                <a:cs typeface="Arial" pitchFamily="34" charset="0"/>
              </a:rPr>
              <a:t>Explain that the Children Youth and Families Act 2005 provides for child protection, community service organisations, Children’s Court and youth justice. </a:t>
            </a:r>
          </a:p>
          <a:p>
            <a:pPr marL="171450" indent="-171450">
              <a:buFont typeface="Arial" panose="020B0604020202020204" pitchFamily="34" charset="0"/>
              <a:buChar char="•"/>
            </a:pPr>
            <a:r>
              <a:rPr lang="en-AU" altLang="en-US" sz="1000" dirty="0">
                <a:latin typeface="+mn-lt"/>
                <a:ea typeface="Geneva"/>
                <a:cs typeface="Arial" pitchFamily="34" charset="0"/>
              </a:rPr>
              <a:t>The Act has best interests and decision-making principles that the Children’s Court, child protection and community service organisations must comply with. The Act stipulates when child protection can intervene where a child is in need of protection. The legal term “a child in need of protection” will be explained during the presentation and it will provide you with an understanding of the circumstances when a report to child protection may be appropriate or when it may be more appropriate to refer the family to support services.  </a:t>
            </a:r>
          </a:p>
          <a:p>
            <a:pPr marL="171450" lvl="0" indent="-171450">
              <a:buFont typeface="Arial" panose="020B0604020202020204" pitchFamily="34" charset="0"/>
              <a:buChar char="•"/>
            </a:pPr>
            <a:r>
              <a:rPr lang="en-AU" altLang="en-US" sz="1000" dirty="0">
                <a:latin typeface="+mn-lt"/>
                <a:ea typeface="Geneva"/>
                <a:cs typeface="Arial" pitchFamily="34" charset="0"/>
              </a:rPr>
              <a:t>You may wish to provide some examples of best interest and decision making principles such as:</a:t>
            </a:r>
          </a:p>
          <a:p>
            <a:pPr marL="349059" lvl="1" indent="-171450">
              <a:buFont typeface="Courier New" panose="02070309020205020404" pitchFamily="49" charset="0"/>
              <a:buChar char="o"/>
            </a:pPr>
            <a:r>
              <a:rPr lang="en-AU" sz="1000" dirty="0">
                <a:latin typeface="+mn-lt"/>
              </a:rPr>
              <a:t>the best interests of the </a:t>
            </a:r>
            <a:r>
              <a:rPr lang="en-AU" sz="1000" dirty="0">
                <a:latin typeface="+mn-lt"/>
                <a:hlinkClick r:id="rId3"/>
              </a:rPr>
              <a:t>child</a:t>
            </a:r>
            <a:r>
              <a:rPr lang="en-AU" sz="1000" dirty="0">
                <a:latin typeface="+mn-lt"/>
              </a:rPr>
              <a:t> must always be paramount, and always include protecting from harm and promoting the child’s rights and development.</a:t>
            </a:r>
          </a:p>
          <a:p>
            <a:pPr marL="349059" lvl="1" indent="-171450">
              <a:buFont typeface="Courier New" panose="02070309020205020404" pitchFamily="49" charset="0"/>
              <a:buChar char="o"/>
            </a:pPr>
            <a:r>
              <a:rPr lang="en-AU" altLang="en-US" sz="1000" dirty="0">
                <a:latin typeface="+mn-lt"/>
                <a:ea typeface="Geneva"/>
                <a:cs typeface="Arial" pitchFamily="34" charset="0"/>
              </a:rPr>
              <a:t>Desirability of family preservation and reunification, continuity and permanence of care, family contact, preservation of cultural identity and connection </a:t>
            </a:r>
          </a:p>
          <a:p>
            <a:pPr marL="349059" lvl="1" indent="-171450">
              <a:buFont typeface="Courier New" panose="02070309020205020404" pitchFamily="49" charset="0"/>
              <a:buChar char="o"/>
            </a:pPr>
            <a:r>
              <a:rPr lang="en-AU" altLang="en-US" sz="1000" dirty="0">
                <a:latin typeface="+mn-lt"/>
                <a:ea typeface="Geneva"/>
                <a:cs typeface="Arial" pitchFamily="34" charset="0"/>
              </a:rPr>
              <a:t>Desirability of the child being supported to gain access to appropriate educational services, health services and accommodation and to participate in appropriate social opportunities</a:t>
            </a:r>
          </a:p>
          <a:p>
            <a:pPr marL="349059" lvl="1" indent="-171450">
              <a:buFont typeface="Courier New" panose="02070309020205020404" pitchFamily="49" charset="0"/>
              <a:buChar char="o"/>
            </a:pPr>
            <a:r>
              <a:rPr lang="en-AU" altLang="en-US" sz="1000" dirty="0">
                <a:latin typeface="+mn-lt"/>
                <a:ea typeface="Geneva"/>
                <a:cs typeface="Arial" pitchFamily="34" charset="0"/>
              </a:rPr>
              <a:t>The effects of cumulative harm on a child’s safety and development</a:t>
            </a:r>
          </a:p>
          <a:p>
            <a:pPr marL="0" marR="0" lvl="0" indent="0" algn="l" defTabSz="177609"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AU" sz="500" kern="1200" dirty="0">
              <a:solidFill>
                <a:schemeClr val="tx1"/>
              </a:solidFill>
              <a:effectLst/>
              <a:latin typeface="+mn-lt"/>
              <a:ea typeface="+mn-ea"/>
              <a:cs typeface="Arial" pitchFamily="34" charset="0"/>
            </a:endParaRPr>
          </a:p>
          <a:p>
            <a:pPr marL="0" marR="0" lvl="0" indent="0" algn="l" defTabSz="177609"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AU" sz="500" kern="1200" dirty="0">
                <a:solidFill>
                  <a:schemeClr val="tx1"/>
                </a:solidFill>
                <a:effectLst/>
                <a:latin typeface="Open Sans Light"/>
                <a:ea typeface="+mn-ea"/>
                <a:cs typeface="+mn-cs"/>
              </a:rPr>
              <a:t>To access legislation:  </a:t>
            </a:r>
            <a:r>
              <a:rPr lang="en-AU" sz="500" u="sng" kern="1200" dirty="0">
                <a:solidFill>
                  <a:schemeClr val="tx1"/>
                </a:solidFill>
                <a:effectLst/>
                <a:latin typeface="Open Sans Light"/>
                <a:ea typeface="+mn-ea"/>
                <a:cs typeface="+mn-cs"/>
                <a:hlinkClick r:id="rId4"/>
              </a:rPr>
              <a:t>http://www.legislation.vic.gov.au/</a:t>
            </a:r>
            <a:endParaRPr lang="en-AU" sz="500" kern="1200" dirty="0">
              <a:solidFill>
                <a:schemeClr val="tx1"/>
              </a:solidFill>
              <a:effectLst/>
              <a:latin typeface="Open Sans Light"/>
              <a:ea typeface="+mn-ea"/>
              <a:cs typeface="+mn-cs"/>
            </a:endParaRPr>
          </a:p>
          <a:p>
            <a:pPr marL="349059" lvl="1" indent="-171450">
              <a:buFont typeface="Courier New" panose="02070309020205020404" pitchFamily="49" charset="0"/>
              <a:buChar char="o"/>
            </a:pPr>
            <a:endParaRPr lang="en-AU" altLang="en-US" sz="1000" dirty="0">
              <a:latin typeface="+mn-lt"/>
              <a:ea typeface="Geneva"/>
              <a:cs typeface="Arial" pitchFamily="34" charset="0"/>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879432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u="none" kern="1200" dirty="0">
                <a:solidFill>
                  <a:schemeClr val="tx1"/>
                </a:solidFill>
                <a:effectLst/>
                <a:latin typeface="+mn-lt"/>
                <a:ea typeface="+mn-ea"/>
                <a:cs typeface="+mn-cs"/>
              </a:rPr>
              <a:t>Which youth justice workers are mandated reporters?</a:t>
            </a:r>
          </a:p>
          <a:p>
            <a:pPr marL="171450" lvl="0" indent="-171450">
              <a:buFont typeface="Arial" panose="020B0604020202020204" pitchFamily="34" charset="0"/>
              <a:buChar char="•"/>
            </a:pPr>
            <a:r>
              <a:rPr lang="en-AU" sz="1000" u="none" kern="1200" dirty="0">
                <a:solidFill>
                  <a:schemeClr val="tx1"/>
                </a:solidFill>
                <a:effectLst/>
                <a:latin typeface="+mn-lt"/>
                <a:ea typeface="+mn-ea"/>
                <a:cs typeface="+mn-cs"/>
              </a:rPr>
              <a:t>Youth justice officer</a:t>
            </a:r>
          </a:p>
          <a:p>
            <a:pPr marL="171450" lvl="0" indent="-171450">
              <a:buFont typeface="Arial" panose="020B0604020202020204" pitchFamily="34" charset="0"/>
              <a:buChar char="•"/>
            </a:pPr>
            <a:r>
              <a:rPr lang="en-AU" sz="1000" u="none" kern="1200" dirty="0">
                <a:solidFill>
                  <a:schemeClr val="tx1"/>
                </a:solidFill>
                <a:effectLst/>
                <a:latin typeface="+mn-lt"/>
                <a:ea typeface="+mn-ea"/>
                <a:cs typeface="+mn-cs"/>
              </a:rPr>
              <a:t>Youth parole officer</a:t>
            </a:r>
          </a:p>
          <a:p>
            <a:pPr marL="171450" lvl="0" indent="-171450">
              <a:buFont typeface="Arial" panose="020B0604020202020204" pitchFamily="34" charset="0"/>
              <a:buChar char="•"/>
            </a:pPr>
            <a:r>
              <a:rPr lang="en-AU" sz="1000" u="none" kern="1200" dirty="0">
                <a:solidFill>
                  <a:schemeClr val="tx1"/>
                </a:solidFill>
                <a:effectLst/>
                <a:latin typeface="+mn-lt"/>
                <a:ea typeface="+mn-ea"/>
                <a:cs typeface="+mn-cs"/>
              </a:rPr>
              <a:t>Youth justice custodial workers</a:t>
            </a:r>
          </a:p>
          <a:p>
            <a:r>
              <a:rPr lang="en-AU" sz="1000" b="1" u="none" kern="1200" dirty="0">
                <a:solidFill>
                  <a:schemeClr val="tx1"/>
                </a:solidFill>
                <a:effectLst/>
                <a:latin typeface="+mn-lt"/>
                <a:ea typeface="+mn-ea"/>
                <a:cs typeface="+mn-cs"/>
              </a:rPr>
              <a:t>How is a youth justice worker defined?</a:t>
            </a:r>
          </a:p>
          <a:p>
            <a:pPr marL="171450" indent="-171450">
              <a:buFont typeface="Arial" panose="020B0604020202020204" pitchFamily="34" charset="0"/>
              <a:buChar char="•"/>
            </a:pPr>
            <a:r>
              <a:rPr lang="en-AU" sz="1000" u="none" kern="1200" dirty="0">
                <a:solidFill>
                  <a:schemeClr val="tx1"/>
                </a:solidFill>
                <a:effectLst/>
                <a:latin typeface="+mn-lt"/>
                <a:ea typeface="+mn-ea"/>
                <a:cs typeface="+mn-cs"/>
              </a:rPr>
              <a:t>A youth justice custodial worker means a person:</a:t>
            </a:r>
          </a:p>
          <a:p>
            <a:pPr marL="171450" lvl="0" indent="-171450">
              <a:buFont typeface="Arial" panose="020B0604020202020204" pitchFamily="34" charset="0"/>
              <a:buChar char="•"/>
            </a:pPr>
            <a:r>
              <a:rPr lang="en-AU" sz="1000" u="none" kern="1200" dirty="0">
                <a:solidFill>
                  <a:schemeClr val="tx1"/>
                </a:solidFill>
                <a:effectLst/>
                <a:latin typeface="+mn-lt"/>
                <a:ea typeface="+mn-ea"/>
                <a:cs typeface="+mn-cs"/>
              </a:rPr>
              <a:t>who is employed or engaged by the </a:t>
            </a:r>
            <a:r>
              <a:rPr lang="en-AU" sz="100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Secretary</a:t>
            </a:r>
            <a:r>
              <a:rPr lang="en-AU" sz="1000" u="none" kern="1200" dirty="0">
                <a:solidFill>
                  <a:schemeClr val="tx1"/>
                </a:solidFill>
                <a:effectLst/>
                <a:latin typeface="+mn-lt"/>
                <a:ea typeface="+mn-ea"/>
                <a:cs typeface="+mn-cs"/>
              </a:rPr>
              <a:t> to the Department of Justice and Regulation in a </a:t>
            </a:r>
            <a:r>
              <a:rPr lang="en-AU" sz="1000" u="none"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remand centre</a:t>
            </a:r>
            <a:r>
              <a:rPr lang="en-AU" sz="1000" u="none" kern="1200" dirty="0">
                <a:solidFill>
                  <a:schemeClr val="tx1"/>
                </a:solidFill>
                <a:effectLst/>
                <a:latin typeface="+mn-lt"/>
                <a:ea typeface="+mn-ea"/>
                <a:cs typeface="+mn-cs"/>
              </a:rPr>
              <a:t>, a </a:t>
            </a:r>
            <a:r>
              <a:rPr lang="en-AU" sz="1000" u="none" strike="noStrik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youth residential centre</a:t>
            </a:r>
            <a:r>
              <a:rPr lang="en-AU" sz="1000" u="none" kern="1200" dirty="0">
                <a:solidFill>
                  <a:schemeClr val="tx1"/>
                </a:solidFill>
                <a:effectLst/>
                <a:latin typeface="+mn-lt"/>
                <a:ea typeface="+mn-ea"/>
                <a:cs typeface="+mn-cs"/>
              </a:rPr>
              <a:t> or a </a:t>
            </a:r>
            <a:r>
              <a:rPr lang="en-AU" sz="1000" u="none" strike="noStrike"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youth</a:t>
            </a:r>
            <a:r>
              <a:rPr lang="en-AU" sz="1000" u="none" kern="1200" dirty="0">
                <a:solidFill>
                  <a:schemeClr val="tx1"/>
                </a:solidFill>
                <a:effectLst/>
                <a:latin typeface="+mn-lt"/>
                <a:ea typeface="+mn-ea"/>
                <a:cs typeface="+mn-cs"/>
              </a:rPr>
              <a:t> </a:t>
            </a:r>
            <a:r>
              <a:rPr lang="en-AU" sz="1000" u="none" strike="noStrike"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justice centre</a:t>
            </a:r>
            <a:r>
              <a:rPr lang="en-AU" sz="1000" u="none" kern="1200" dirty="0">
                <a:solidFill>
                  <a:schemeClr val="tx1"/>
                </a:solidFill>
                <a:effectLst/>
                <a:latin typeface="+mn-lt"/>
                <a:ea typeface="+mn-ea"/>
                <a:cs typeface="+mn-cs"/>
              </a:rPr>
              <a:t>, and</a:t>
            </a:r>
          </a:p>
          <a:p>
            <a:pPr marL="171450" lvl="0" indent="-171450">
              <a:buFont typeface="Arial" panose="020B0604020202020204" pitchFamily="34" charset="0"/>
              <a:buChar char="•"/>
            </a:pPr>
            <a:r>
              <a:rPr lang="en-AU" sz="1000" u="none" kern="1200" dirty="0">
                <a:solidFill>
                  <a:schemeClr val="tx1"/>
                </a:solidFill>
                <a:effectLst/>
                <a:latin typeface="+mn-lt"/>
                <a:ea typeface="+mn-ea"/>
                <a:cs typeface="+mn-cs"/>
              </a:rPr>
              <a:t>whose duties include duties in relation to </a:t>
            </a:r>
            <a:r>
              <a:rPr lang="en-AU" sz="1000" u="none" strike="noStrike"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detainees</a:t>
            </a:r>
            <a:r>
              <a:rPr lang="en-AU" sz="1000" u="none" kern="1200" dirty="0">
                <a:solidFill>
                  <a:schemeClr val="tx1"/>
                </a:solidFill>
                <a:effectLst/>
                <a:latin typeface="+mn-lt"/>
                <a:ea typeface="+mn-ea"/>
                <a:cs typeface="+mn-cs"/>
              </a:rPr>
              <a:t> in the custody of the </a:t>
            </a:r>
            <a:r>
              <a:rPr lang="en-AU" sz="100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Secretary</a:t>
            </a:r>
            <a:r>
              <a:rPr lang="en-AU" sz="1000" u="none" kern="1200" dirty="0">
                <a:solidFill>
                  <a:schemeClr val="tx1"/>
                </a:solidFill>
                <a:effectLst/>
                <a:latin typeface="+mn-lt"/>
                <a:ea typeface="+mn-ea"/>
                <a:cs typeface="+mn-cs"/>
              </a:rPr>
              <a:t>.</a:t>
            </a:r>
          </a:p>
          <a:p>
            <a:pPr marL="171450" indent="-171450">
              <a:buFont typeface="Arial" panose="020B0604020202020204" pitchFamily="34" charset="0"/>
              <a:buChar char="•"/>
            </a:pPr>
            <a:r>
              <a:rPr lang="en-AU" sz="1000" u="none" kern="1200" dirty="0">
                <a:solidFill>
                  <a:schemeClr val="tx1"/>
                </a:solidFill>
                <a:effectLst/>
                <a:latin typeface="+mn-lt"/>
                <a:ea typeface="+mn-ea"/>
                <a:cs typeface="+mn-cs"/>
              </a:rPr>
              <a:t>A youth justice officer includes the </a:t>
            </a:r>
            <a:r>
              <a:rPr lang="en-AU" sz="100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Secretary</a:t>
            </a:r>
            <a:r>
              <a:rPr lang="en-AU" sz="1000" u="none" kern="1200" dirty="0">
                <a:solidFill>
                  <a:schemeClr val="tx1"/>
                </a:solidFill>
                <a:effectLst/>
                <a:latin typeface="+mn-lt"/>
                <a:ea typeface="+mn-ea"/>
                <a:cs typeface="+mn-cs"/>
              </a:rPr>
              <a:t>, and every honorary </a:t>
            </a:r>
            <a:r>
              <a:rPr lang="en-AU" sz="1000" u="none" strike="noStrike"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youth justice officer</a:t>
            </a:r>
            <a:r>
              <a:rPr lang="en-AU" sz="1000" u="none" kern="1200" dirty="0">
                <a:solidFill>
                  <a:schemeClr val="tx1"/>
                </a:solidFill>
                <a:effectLst/>
                <a:latin typeface="+mn-lt"/>
                <a:ea typeface="+mn-ea"/>
                <a:cs typeface="+mn-cs"/>
              </a:rPr>
              <a:t>. </a:t>
            </a:r>
          </a:p>
          <a:p>
            <a:pPr marL="171450" indent="-171450">
              <a:buFont typeface="Arial" panose="020B0604020202020204" pitchFamily="34" charset="0"/>
              <a:buChar char="•"/>
            </a:pPr>
            <a:r>
              <a:rPr lang="en-AU" sz="1000" u="none" kern="1200" dirty="0">
                <a:solidFill>
                  <a:schemeClr val="tx1"/>
                </a:solidFill>
                <a:effectLst/>
                <a:latin typeface="+mn-lt"/>
                <a:ea typeface="+mn-ea"/>
                <a:cs typeface="+mn-cs"/>
              </a:rPr>
              <a:t>A youth parole officer includes an honorary </a:t>
            </a:r>
            <a:r>
              <a:rPr lang="en-AU" sz="1000" u="none" strike="noStrike"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youth parole</a:t>
            </a:r>
            <a:r>
              <a:rPr lang="en-AU" sz="1000" u="none" kern="1200" dirty="0">
                <a:solidFill>
                  <a:schemeClr val="tx1"/>
                </a:solidFill>
                <a:effectLst/>
                <a:latin typeface="+mn-lt"/>
                <a:ea typeface="+mn-ea"/>
                <a:cs typeface="+mn-cs"/>
              </a:rPr>
              <a:t> </a:t>
            </a:r>
            <a:r>
              <a:rPr lang="en-AU" sz="1000" u="none" strike="noStrike"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officer</a:t>
            </a:r>
            <a:r>
              <a:rPr lang="en-AU" sz="1000" u="none" kern="1200" dirty="0">
                <a:solidFill>
                  <a:schemeClr val="tx1"/>
                </a:solidFill>
                <a:effectLst/>
                <a:latin typeface="+mn-lt"/>
                <a:ea typeface="+mn-ea"/>
                <a:cs typeface="+mn-cs"/>
              </a:rPr>
              <a:t>.</a:t>
            </a:r>
          </a:p>
          <a:p>
            <a:r>
              <a:rPr lang="en-AU" sz="1000" b="1" u="none" kern="1200" dirty="0">
                <a:solidFill>
                  <a:schemeClr val="tx1"/>
                </a:solidFill>
                <a:effectLst/>
                <a:latin typeface="+mn-lt"/>
                <a:ea typeface="+mn-ea"/>
                <a:cs typeface="+mn-cs"/>
              </a:rPr>
              <a:t>I work for a community service as a youth justice support worker, am I mandated to report to child protection?</a:t>
            </a:r>
          </a:p>
          <a:p>
            <a:pPr marL="171450" indent="-171450">
              <a:buFont typeface="Arial" panose="020B0604020202020204" pitchFamily="34" charset="0"/>
              <a:buChar char="•"/>
            </a:pPr>
            <a:r>
              <a:rPr lang="en-AU" sz="1000" u="none" kern="1200" dirty="0">
                <a:solidFill>
                  <a:schemeClr val="tx1"/>
                </a:solidFill>
                <a:effectLst/>
                <a:latin typeface="+mn-lt"/>
                <a:ea typeface="+mn-ea"/>
                <a:cs typeface="+mn-cs"/>
              </a:rPr>
              <a:t>While not mandated to report, all people working in community services who form a reasonable belief that a child or young person is in need of protection from abuse or neglect are able to make a report to child protection.</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u="none" dirty="0">
                <a:latin typeface="+mn-lt"/>
              </a:rPr>
              <a:t>Refer participants to the DHHS website on mandatory reporting, specifically to the fact sheet for youth justice and the FAQs document</a:t>
            </a:r>
            <a:r>
              <a:rPr lang="en-AU" sz="1100" b="0" kern="1200" dirty="0">
                <a:solidFill>
                  <a:schemeClr val="tx1"/>
                </a:solidFill>
                <a:latin typeface="Open Sans Light"/>
                <a:ea typeface="+mn-ea"/>
                <a:cs typeface="+mn-cs"/>
              </a:rPr>
              <a:t>: </a:t>
            </a:r>
            <a:r>
              <a:rPr lang="en-AU" sz="800" u="sng" kern="1200" dirty="0">
                <a:solidFill>
                  <a:schemeClr val="tx1"/>
                </a:solidFill>
                <a:effectLst/>
                <a:latin typeface="Open Sans Light"/>
                <a:ea typeface="+mn-ea"/>
                <a:cs typeface="+mn-cs"/>
                <a:hlinkClick r:id="rId10"/>
              </a:rPr>
              <a:t>www.providers.dhhs.vic.gov.au/mandatory-reporting</a:t>
            </a:r>
            <a:endParaRPr lang="en-AU" sz="1000" b="0" u="none" dirty="0">
              <a:latin typeface="+mn-lt"/>
            </a:endParaRP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u="none" dirty="0">
                <a:latin typeface="+mn-lt"/>
              </a:rPr>
              <a:t>Inform youth justice participants that there is an eLearning module on mandatory reporting.</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u="none" dirty="0">
                <a:latin typeface="+mn-lt"/>
              </a:rPr>
              <a:t>If there are any specific questions that you are unable or unsure of the answer, it might be worthwhile to ask participants to direct those questions to Department of Justice and Community Safety, Youth Justice branch.</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b="0" u="none" dirty="0">
              <a:latin typeface="+mn-lt"/>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40</a:t>
            </a:fld>
            <a:endParaRPr lang="en-US" dirty="0"/>
          </a:p>
        </p:txBody>
      </p:sp>
    </p:spTree>
    <p:extLst>
      <p:ext uri="{BB962C8B-B14F-4D97-AF65-F5344CB8AC3E}">
        <p14:creationId xmlns:p14="http://schemas.microsoft.com/office/powerpoint/2010/main" val="4033658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000" kern="1200" dirty="0">
                <a:solidFill>
                  <a:schemeClr val="tx1"/>
                </a:solidFill>
                <a:effectLst/>
                <a:latin typeface="+mn-lt"/>
                <a:ea typeface="+mn-ea"/>
                <a:cs typeface="+mn-cs"/>
              </a:rPr>
              <a:t>In the </a:t>
            </a:r>
            <a:r>
              <a:rPr lang="en-AU" sz="1000" i="1" kern="1200" dirty="0">
                <a:solidFill>
                  <a:schemeClr val="tx1"/>
                </a:solidFill>
                <a:effectLst/>
                <a:latin typeface="+mn-lt"/>
                <a:ea typeface="+mn-ea"/>
                <a:cs typeface="+mn-cs"/>
              </a:rPr>
              <a:t>Children, Youth and Families Act</a:t>
            </a:r>
            <a:r>
              <a:rPr lang="en-AU" sz="1000" kern="1200" dirty="0">
                <a:solidFill>
                  <a:schemeClr val="tx1"/>
                </a:solidFill>
                <a:effectLst/>
                <a:latin typeface="+mn-lt"/>
                <a:ea typeface="+mn-ea"/>
                <a:cs typeface="+mn-cs"/>
              </a:rPr>
              <a:t>, early childhood staff members are defined as:</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the proprietor of, or a person with a </a:t>
            </a:r>
            <a:r>
              <a:rPr lang="en-AU" sz="1000" u="none" strike="noStrike" kern="1200" dirty="0">
                <a:solidFill>
                  <a:schemeClr val="tx1"/>
                </a:solidFill>
                <a:effectLst/>
                <a:latin typeface="+mn-lt"/>
                <a:ea typeface="+mn-ea"/>
                <a:cs typeface="+mn-cs"/>
                <a:hlinkClick r:id="rId3"/>
              </a:rPr>
              <a:t>post-secondary qualification</a:t>
            </a:r>
            <a:r>
              <a:rPr lang="en-AU" sz="1000" kern="1200" dirty="0">
                <a:solidFill>
                  <a:schemeClr val="tx1"/>
                </a:solidFill>
                <a:effectLst/>
                <a:latin typeface="+mn-lt"/>
                <a:ea typeface="+mn-ea"/>
                <a:cs typeface="+mn-cs"/>
              </a:rPr>
              <a:t> in the </a:t>
            </a:r>
            <a:r>
              <a:rPr lang="en-AU" sz="1000" u="none" strike="noStrike" kern="1200" dirty="0">
                <a:solidFill>
                  <a:schemeClr val="tx1"/>
                </a:solidFill>
                <a:effectLst/>
                <a:latin typeface="+mn-lt"/>
                <a:ea typeface="+mn-ea"/>
                <a:cs typeface="+mn-cs"/>
                <a:hlinkClick r:id="rId4"/>
              </a:rPr>
              <a:t>care</a:t>
            </a:r>
            <a:r>
              <a:rPr lang="en-AU" sz="1000" kern="1200" dirty="0">
                <a:solidFill>
                  <a:schemeClr val="tx1"/>
                </a:solidFill>
                <a:effectLst/>
                <a:latin typeface="+mn-lt"/>
                <a:ea typeface="+mn-ea"/>
                <a:cs typeface="+mn-cs"/>
              </a:rPr>
              <a:t>, education or minding of </a:t>
            </a:r>
            <a:r>
              <a:rPr lang="en-AU" sz="1000" u="none" strike="noStrike" kern="1200" dirty="0">
                <a:solidFill>
                  <a:schemeClr val="tx1"/>
                </a:solidFill>
                <a:effectLst/>
                <a:latin typeface="+mn-lt"/>
                <a:ea typeface="+mn-ea"/>
                <a:cs typeface="+mn-cs"/>
                <a:hlinkClick r:id="rId5"/>
              </a:rPr>
              <a:t>children</a:t>
            </a:r>
            <a:r>
              <a:rPr lang="en-AU" sz="1000" kern="1200" dirty="0">
                <a:solidFill>
                  <a:schemeClr val="tx1"/>
                </a:solidFill>
                <a:effectLst/>
                <a:latin typeface="+mn-lt"/>
                <a:ea typeface="+mn-ea"/>
                <a:cs typeface="+mn-cs"/>
              </a:rPr>
              <a:t> who is employed by, a </a:t>
            </a:r>
            <a:r>
              <a:rPr lang="en-AU" sz="1000" u="none" strike="noStrike" kern="1200" dirty="0">
                <a:solidFill>
                  <a:schemeClr val="tx1"/>
                </a:solidFill>
                <a:effectLst/>
                <a:latin typeface="+mn-lt"/>
                <a:ea typeface="+mn-ea"/>
                <a:cs typeface="+mn-cs"/>
                <a:hlinkClick r:id="rId5"/>
              </a:rPr>
              <a:t>children</a:t>
            </a:r>
            <a:r>
              <a:rPr lang="en-AU" sz="1000" kern="1200" dirty="0">
                <a:solidFill>
                  <a:schemeClr val="tx1"/>
                </a:solidFill>
                <a:effectLst/>
                <a:latin typeface="+mn-lt"/>
                <a:ea typeface="+mn-ea"/>
                <a:cs typeface="+mn-cs"/>
              </a:rPr>
              <a:t>'s service to which the </a:t>
            </a:r>
            <a:r>
              <a:rPr lang="en-AU" sz="1000" u="none" strike="noStrike" kern="1200" dirty="0">
                <a:solidFill>
                  <a:schemeClr val="tx1"/>
                </a:solidFill>
                <a:effectLst/>
                <a:latin typeface="+mn-lt"/>
                <a:ea typeface="+mn-ea"/>
                <a:cs typeface="+mn-cs"/>
                <a:hlinkClick r:id="rId6"/>
              </a:rPr>
              <a:t>Children's Services Act 1996 </a:t>
            </a:r>
            <a:r>
              <a:rPr lang="en-AU" sz="1000" kern="1200" dirty="0">
                <a:solidFill>
                  <a:schemeClr val="tx1"/>
                </a:solidFill>
                <a:effectLst/>
                <a:latin typeface="+mn-lt"/>
                <a:ea typeface="+mn-ea"/>
                <a:cs typeface="+mn-cs"/>
              </a:rPr>
              <a:t>applies or a person who is a nominee within the meaning of that Act for the </a:t>
            </a:r>
            <a:r>
              <a:rPr lang="en-AU" sz="1000" u="none" strike="noStrike" kern="1200" dirty="0">
                <a:solidFill>
                  <a:schemeClr val="tx1"/>
                </a:solidFill>
                <a:effectLst/>
                <a:latin typeface="+mn-lt"/>
                <a:ea typeface="+mn-ea"/>
                <a:cs typeface="+mn-cs"/>
                <a:hlinkClick r:id="rId5"/>
              </a:rPr>
              <a:t>children</a:t>
            </a:r>
            <a:r>
              <a:rPr lang="en-AU" sz="1000" kern="1200" dirty="0">
                <a:solidFill>
                  <a:schemeClr val="tx1"/>
                </a:solidFill>
                <a:effectLst/>
                <a:latin typeface="+mn-lt"/>
                <a:ea typeface="+mn-ea"/>
                <a:cs typeface="+mn-cs"/>
              </a:rPr>
              <a:t>'s service;</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the approved provider or nominated supervisor of, or a person with a </a:t>
            </a:r>
            <a:r>
              <a:rPr lang="en-AU" sz="1000" u="none" strike="noStrike" kern="1200" dirty="0">
                <a:solidFill>
                  <a:schemeClr val="tx1"/>
                </a:solidFill>
                <a:effectLst/>
                <a:latin typeface="+mn-lt"/>
                <a:ea typeface="+mn-ea"/>
                <a:cs typeface="+mn-cs"/>
                <a:hlinkClick r:id="rId3"/>
              </a:rPr>
              <a:t>post-secondary qualification</a:t>
            </a:r>
            <a:r>
              <a:rPr lang="en-AU" sz="1000" kern="1200" dirty="0">
                <a:solidFill>
                  <a:schemeClr val="tx1"/>
                </a:solidFill>
                <a:effectLst/>
                <a:latin typeface="+mn-lt"/>
                <a:ea typeface="+mn-ea"/>
                <a:cs typeface="+mn-cs"/>
              </a:rPr>
              <a:t> in the </a:t>
            </a:r>
            <a:r>
              <a:rPr lang="en-AU" sz="1000" u="none" strike="noStrike" kern="1200" dirty="0">
                <a:solidFill>
                  <a:schemeClr val="tx1"/>
                </a:solidFill>
                <a:effectLst/>
                <a:latin typeface="+mn-lt"/>
                <a:ea typeface="+mn-ea"/>
                <a:cs typeface="+mn-cs"/>
                <a:hlinkClick r:id="rId4"/>
              </a:rPr>
              <a:t>care</a:t>
            </a:r>
            <a:r>
              <a:rPr lang="en-AU" sz="1000" kern="1200" dirty="0">
                <a:solidFill>
                  <a:schemeClr val="tx1"/>
                </a:solidFill>
                <a:effectLst/>
                <a:latin typeface="+mn-lt"/>
                <a:ea typeface="+mn-ea"/>
                <a:cs typeface="+mn-cs"/>
              </a:rPr>
              <a:t>, education or minding of </a:t>
            </a:r>
            <a:r>
              <a:rPr lang="en-AU" sz="1000" u="none" strike="noStrike" kern="1200" dirty="0">
                <a:solidFill>
                  <a:schemeClr val="tx1"/>
                </a:solidFill>
                <a:effectLst/>
                <a:latin typeface="+mn-lt"/>
                <a:ea typeface="+mn-ea"/>
                <a:cs typeface="+mn-cs"/>
                <a:hlinkClick r:id="rId5"/>
              </a:rPr>
              <a:t>children</a:t>
            </a:r>
            <a:r>
              <a:rPr lang="en-AU" sz="1000" kern="1200" dirty="0">
                <a:solidFill>
                  <a:schemeClr val="tx1"/>
                </a:solidFill>
                <a:effectLst/>
                <a:latin typeface="+mn-lt"/>
                <a:ea typeface="+mn-ea"/>
                <a:cs typeface="+mn-cs"/>
              </a:rPr>
              <a:t> who is employed or engaged by an education and </a:t>
            </a:r>
            <a:r>
              <a:rPr lang="en-AU" sz="1000" u="none" strike="noStrike" kern="1200" dirty="0">
                <a:solidFill>
                  <a:schemeClr val="tx1"/>
                </a:solidFill>
                <a:effectLst/>
                <a:latin typeface="+mn-lt"/>
                <a:ea typeface="+mn-ea"/>
                <a:cs typeface="+mn-cs"/>
                <a:hlinkClick r:id="rId4"/>
              </a:rPr>
              <a:t>care</a:t>
            </a:r>
            <a:r>
              <a:rPr lang="en-AU" sz="1000" kern="1200" dirty="0">
                <a:solidFill>
                  <a:schemeClr val="tx1"/>
                </a:solidFill>
                <a:effectLst/>
                <a:latin typeface="+mn-lt"/>
                <a:ea typeface="+mn-ea"/>
                <a:cs typeface="+mn-cs"/>
              </a:rPr>
              <a:t> service within the meaning of the Education and </a:t>
            </a:r>
            <a:r>
              <a:rPr lang="en-AU" sz="1000" u="none" strike="noStrike" kern="1200" dirty="0">
                <a:solidFill>
                  <a:schemeClr val="tx1"/>
                </a:solidFill>
                <a:effectLst/>
                <a:latin typeface="+mn-lt"/>
                <a:ea typeface="+mn-ea"/>
                <a:cs typeface="+mn-cs"/>
                <a:hlinkClick r:id="rId4"/>
              </a:rPr>
              <a:t>Care</a:t>
            </a:r>
            <a:r>
              <a:rPr lang="en-AU" sz="1000" kern="1200" dirty="0">
                <a:solidFill>
                  <a:schemeClr val="tx1"/>
                </a:solidFill>
                <a:effectLst/>
                <a:latin typeface="+mn-lt"/>
                <a:ea typeface="+mn-ea"/>
                <a:cs typeface="+mn-cs"/>
              </a:rPr>
              <a:t> Services National Law (Victoria);</a:t>
            </a:r>
          </a:p>
          <a:p>
            <a:pPr>
              <a:lnSpc>
                <a:spcPct val="100000"/>
              </a:lnSpc>
              <a:spcBef>
                <a:spcPts val="0"/>
              </a:spcBef>
              <a:spcAft>
                <a:spcPts val="0"/>
              </a:spcAft>
            </a:pPr>
            <a:r>
              <a:rPr lang="en-AU" sz="1000" b="1" kern="1200" dirty="0">
                <a:solidFill>
                  <a:schemeClr val="tx1"/>
                </a:solidFill>
                <a:effectLst/>
                <a:latin typeface="+mn-lt"/>
                <a:ea typeface="+mn-ea"/>
                <a:cs typeface="+mn-cs"/>
              </a:rPr>
              <a:t>Who are early childhood staff members?</a:t>
            </a:r>
          </a:p>
          <a:p>
            <a:pPr>
              <a:lnSpc>
                <a:spcPct val="100000"/>
              </a:lnSpc>
              <a:spcBef>
                <a:spcPts val="0"/>
              </a:spcBef>
              <a:spcAft>
                <a:spcPts val="0"/>
              </a:spcAft>
            </a:pPr>
            <a:r>
              <a:rPr lang="en-AU" sz="1000" kern="1200" dirty="0">
                <a:solidFill>
                  <a:schemeClr val="tx1"/>
                </a:solidFill>
                <a:effectLst/>
                <a:latin typeface="+mn-lt"/>
                <a:ea typeface="+mn-ea"/>
                <a:cs typeface="+mn-cs"/>
              </a:rPr>
              <a:t>Early childhood workers and other persons are people who work in either:</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a children’s service licensed under the </a:t>
            </a:r>
            <a:r>
              <a:rPr lang="en-AU" sz="1000" i="1" kern="1200" dirty="0">
                <a:solidFill>
                  <a:schemeClr val="tx1"/>
                </a:solidFill>
                <a:effectLst/>
                <a:latin typeface="+mn-lt"/>
                <a:ea typeface="+mn-ea"/>
                <a:cs typeface="+mn-cs"/>
              </a:rPr>
              <a:t>Children’s Services Act 1996</a:t>
            </a:r>
            <a:r>
              <a:rPr lang="en-AU" sz="1000" kern="1200" dirty="0">
                <a:solidFill>
                  <a:schemeClr val="tx1"/>
                </a:solidFill>
                <a:effectLst/>
                <a:latin typeface="+mn-lt"/>
                <a:ea typeface="+mn-ea"/>
                <a:cs typeface="+mn-cs"/>
              </a:rPr>
              <a:t> including occasional care or</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an early childhood education and care service approved under the </a:t>
            </a:r>
            <a:r>
              <a:rPr lang="en-AU" sz="1000" i="1" kern="1200" dirty="0">
                <a:solidFill>
                  <a:schemeClr val="tx1"/>
                </a:solidFill>
                <a:effectLst/>
                <a:latin typeface="+mn-lt"/>
                <a:ea typeface="+mn-ea"/>
                <a:cs typeface="+mn-cs"/>
              </a:rPr>
              <a:t>Education and care Services National Law Act 2010</a:t>
            </a:r>
            <a:r>
              <a:rPr lang="en-AU" sz="1000" kern="1200" dirty="0">
                <a:solidFill>
                  <a:schemeClr val="tx1"/>
                </a:solidFill>
                <a:effectLst/>
                <a:latin typeface="+mn-lt"/>
                <a:ea typeface="+mn-ea"/>
                <a:cs typeface="+mn-cs"/>
              </a:rPr>
              <a:t> including long day care, outside school hours care and family day care</a:t>
            </a:r>
          </a:p>
          <a:p>
            <a:pPr>
              <a:lnSpc>
                <a:spcPct val="100000"/>
              </a:lnSpc>
              <a:spcBef>
                <a:spcPts val="0"/>
              </a:spcBef>
              <a:spcAft>
                <a:spcPts val="0"/>
              </a:spcAft>
            </a:pPr>
            <a:r>
              <a:rPr lang="en-AU" sz="1000" kern="1200" dirty="0">
                <a:solidFill>
                  <a:schemeClr val="tx1"/>
                </a:solidFill>
                <a:effectLst/>
                <a:latin typeface="+mn-lt"/>
                <a:ea typeface="+mn-ea"/>
                <a:cs typeface="+mn-cs"/>
              </a:rPr>
              <a:t>Settings that mandated early childhood staff members work include:</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children’s services </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occasional care</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sports and leisure services</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education and care services</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long day care</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family day care</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outside school hours care</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vacation care</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kindergartens</a:t>
            </a:r>
          </a:p>
          <a:p>
            <a:pPr marL="171450" lvl="0" indent="-171450">
              <a:lnSpc>
                <a:spcPct val="100000"/>
              </a:lnSpc>
              <a:spcBef>
                <a:spcPts val="0"/>
              </a:spcBef>
              <a:spcAft>
                <a:spcPts val="0"/>
              </a:spcAft>
              <a:buFont typeface="Arial" panose="020B0604020202020204" pitchFamily="34" charset="0"/>
              <a:buChar char="•"/>
            </a:pPr>
            <a:r>
              <a:rPr lang="en-AU" sz="1000" kern="1200" dirty="0">
                <a:solidFill>
                  <a:schemeClr val="tx1"/>
                </a:solidFill>
                <a:effectLst/>
                <a:latin typeface="+mn-lt"/>
                <a:ea typeface="+mn-ea"/>
                <a:cs typeface="+mn-cs"/>
              </a:rPr>
              <a:t>pre-schools</a:t>
            </a:r>
          </a:p>
          <a:p>
            <a:pPr>
              <a:lnSpc>
                <a:spcPct val="100000"/>
              </a:lnSpc>
              <a:spcBef>
                <a:spcPts val="0"/>
              </a:spcBef>
              <a:spcAft>
                <a:spcPts val="0"/>
              </a:spcAft>
            </a:pPr>
            <a:r>
              <a:rPr lang="en-AU" sz="1000" kern="1200" dirty="0">
                <a:solidFill>
                  <a:schemeClr val="tx1"/>
                </a:solidFill>
                <a:effectLst/>
                <a:latin typeface="+mn-lt"/>
                <a:ea typeface="+mn-ea"/>
                <a:cs typeface="+mn-cs"/>
              </a:rPr>
              <a:t>Although mandatory reporters have special obligations to report, all early childhood staff have a duty of care to report child abuse and neglect to child protection authorities.</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kern="1200" dirty="0">
                <a:solidFill>
                  <a:schemeClr val="tx1"/>
                </a:solidFill>
                <a:latin typeface="+mn-lt"/>
                <a:ea typeface="+mn-ea"/>
                <a:cs typeface="+mn-cs"/>
              </a:rPr>
              <a:t>Refer participants to the DHHS website on mandatory reporting, specifically to the fact sheet for early childhood and the FAQs document</a:t>
            </a:r>
            <a:r>
              <a:rPr lang="en-AU" sz="1100" b="0" kern="1200" dirty="0">
                <a:solidFill>
                  <a:schemeClr val="tx1"/>
                </a:solidFill>
                <a:latin typeface="Open Sans Light"/>
                <a:ea typeface="+mn-ea"/>
                <a:cs typeface="+mn-cs"/>
              </a:rPr>
              <a:t>: </a:t>
            </a:r>
            <a:r>
              <a:rPr lang="en-AU" sz="800" u="sng" kern="1200" dirty="0">
                <a:solidFill>
                  <a:schemeClr val="tx1"/>
                </a:solidFill>
                <a:effectLst/>
                <a:latin typeface="Open Sans Light"/>
                <a:ea typeface="+mn-ea"/>
                <a:cs typeface="+mn-cs"/>
                <a:hlinkClick r:id="rId7"/>
              </a:rPr>
              <a:t>www.providers.dhhs.vic.gov.au/mandatory-reporting</a:t>
            </a:r>
            <a:endParaRPr lang="en-AU" sz="1000" b="0" kern="1200" dirty="0">
              <a:solidFill>
                <a:schemeClr val="tx1"/>
              </a:solidFill>
              <a:latin typeface="+mn-lt"/>
              <a:ea typeface="+mn-ea"/>
              <a:cs typeface="+mn-cs"/>
            </a:endParaRP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kern="1200" dirty="0">
                <a:solidFill>
                  <a:schemeClr val="tx1"/>
                </a:solidFill>
                <a:latin typeface="+mn-lt"/>
                <a:ea typeface="+mn-ea"/>
                <a:cs typeface="+mn-cs"/>
              </a:rPr>
              <a:t>Refer early childhood staff to the Department of Education and Training website, specifically PROTECT, the early childhood section and their regulatory body Quality Assessment and Regulation Division.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kern="1200" dirty="0">
                <a:solidFill>
                  <a:schemeClr val="tx1"/>
                </a:solidFill>
                <a:latin typeface="+mn-lt"/>
                <a:ea typeface="+mn-ea"/>
                <a:cs typeface="+mn-cs"/>
              </a:rPr>
              <a:t>Advice early childhood participants that DET has an eLearning module on mandatory reporting.</a:t>
            </a:r>
          </a:p>
          <a:p>
            <a:pPr>
              <a:lnSpc>
                <a:spcPct val="100000"/>
              </a:lnSpc>
              <a:spcBef>
                <a:spcPts val="0"/>
              </a:spcBef>
              <a:spcAft>
                <a:spcPts val="0"/>
              </a:spcAft>
            </a:pPr>
            <a:endParaRPr lang="en-AU" sz="1000" kern="1200" dirty="0">
              <a:solidFill>
                <a:schemeClr val="tx1"/>
              </a:solidFill>
              <a:effectLst/>
              <a:latin typeface="+mn-lt"/>
              <a:ea typeface="+mn-ea"/>
              <a:cs typeface="+mn-cs"/>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41</a:t>
            </a:fld>
            <a:endParaRPr lang="en-US" dirty="0"/>
          </a:p>
        </p:txBody>
      </p:sp>
    </p:spTree>
    <p:extLst>
      <p:ext uri="{BB962C8B-B14F-4D97-AF65-F5344CB8AC3E}">
        <p14:creationId xmlns:p14="http://schemas.microsoft.com/office/powerpoint/2010/main" val="3134276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kern="1200" dirty="0">
                <a:solidFill>
                  <a:schemeClr val="tx1"/>
                </a:solidFill>
                <a:effectLst/>
                <a:latin typeface="+mn-lt"/>
                <a:ea typeface="+mn-ea"/>
                <a:cs typeface="+mn-cs"/>
              </a:rPr>
              <a:t>I work in private practice, does this apply to me?</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latin typeface="+mn-lt"/>
              </a:rPr>
              <a:t>A registered psychologist is a person registered (including those provisionally registered) under the Health Practitioner Regulation National Law to practise in the psychology profession (other than as a student, unless the student is a registered psychologist). </a:t>
            </a:r>
          </a:p>
          <a:p>
            <a:pPr marL="171450" indent="-171450">
              <a:buFont typeface="Arial" panose="020B0604020202020204" pitchFamily="34" charset="0"/>
              <a:buChar char="•"/>
            </a:pPr>
            <a:r>
              <a:rPr lang="en-AU" sz="1000" kern="1200" dirty="0">
                <a:solidFill>
                  <a:schemeClr val="tx1"/>
                </a:solidFill>
                <a:effectLst/>
                <a:latin typeface="+mn-lt"/>
                <a:ea typeface="+mn-ea"/>
                <a:cs typeface="+mn-cs"/>
              </a:rPr>
              <a:t>Mandatory reporting requirements apply to all registered psychologists in Victoria, whether you are working in the public sector, an agency, non-government organisation, a school or in private practice.</a:t>
            </a:r>
          </a:p>
          <a:p>
            <a:pPr marL="0" indent="0">
              <a:buFont typeface="Arial" panose="020B0604020202020204" pitchFamily="34" charset="0"/>
              <a:buNone/>
            </a:pPr>
            <a:r>
              <a:rPr lang="en-AU" sz="1000" b="1" kern="1200" dirty="0">
                <a:solidFill>
                  <a:schemeClr val="tx1"/>
                </a:solidFill>
                <a:effectLst/>
                <a:latin typeface="+mn-lt"/>
                <a:ea typeface="+mn-ea"/>
                <a:cs typeface="+mn-cs"/>
              </a:rPr>
              <a:t>What about client confidentiality?</a:t>
            </a:r>
          </a:p>
          <a:p>
            <a:pPr marL="171450" indent="-171450">
              <a:buFont typeface="Arial" panose="020B0604020202020204" pitchFamily="34" charset="0"/>
              <a:buChar char="•"/>
            </a:pPr>
            <a:r>
              <a:rPr lang="en-AU" sz="1000" kern="1200" dirty="0">
                <a:solidFill>
                  <a:schemeClr val="tx1"/>
                </a:solidFill>
                <a:effectLst/>
                <a:latin typeface="+mn-lt"/>
                <a:ea typeface="+mn-ea"/>
                <a:cs typeface="+mn-cs"/>
              </a:rPr>
              <a:t>Mandatory reporting is a legal requirement consistent with the Australian Psychological Society </a:t>
            </a:r>
            <a:r>
              <a:rPr lang="en-AU" sz="1000" i="1" kern="1200" dirty="0">
                <a:solidFill>
                  <a:schemeClr val="tx1"/>
                </a:solidFill>
                <a:effectLst/>
                <a:latin typeface="+mn-lt"/>
                <a:ea typeface="+mn-ea"/>
                <a:cs typeface="+mn-cs"/>
              </a:rPr>
              <a:t>APS Code of Ethics</a:t>
            </a:r>
            <a:r>
              <a:rPr lang="en-AU" sz="1000" kern="1200" dirty="0">
                <a:solidFill>
                  <a:schemeClr val="tx1"/>
                </a:solidFill>
                <a:effectLst/>
                <a:latin typeface="+mn-lt"/>
                <a:ea typeface="+mn-ea"/>
                <a:cs typeface="+mn-cs"/>
              </a:rPr>
              <a:t> (Section A.5.2) requires psychologists to comply with any legal obligations regarding the disclosure of confidential information.</a:t>
            </a:r>
          </a:p>
          <a:p>
            <a:pPr marL="0" marR="0" lvl="0" indent="0" algn="l" defTabSz="17760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b="0" kern="1200" dirty="0">
                <a:solidFill>
                  <a:schemeClr val="tx1"/>
                </a:solidFill>
                <a:latin typeface="+mn-lt"/>
                <a:ea typeface="+mn-ea"/>
                <a:cs typeface="+mn-cs"/>
              </a:rPr>
              <a:t>Refer participants to the DHHS website on mandatory reporting, specifically to the fact sheet for registered psychologists and the FAQs document</a:t>
            </a:r>
            <a:r>
              <a:rPr lang="en-AU" sz="1100" b="0" kern="1200" dirty="0">
                <a:solidFill>
                  <a:schemeClr val="tx1"/>
                </a:solidFill>
                <a:latin typeface="Open Sans Light"/>
                <a:ea typeface="+mn-ea"/>
                <a:cs typeface="+mn-cs"/>
              </a:rPr>
              <a:t>: </a:t>
            </a:r>
            <a:r>
              <a:rPr lang="en-AU" sz="800" u="sng" kern="1200" dirty="0">
                <a:solidFill>
                  <a:schemeClr val="tx1"/>
                </a:solidFill>
                <a:effectLst/>
                <a:latin typeface="Open Sans Light"/>
                <a:ea typeface="+mn-ea"/>
                <a:cs typeface="+mn-cs"/>
                <a:hlinkClick r:id="rId3"/>
              </a:rPr>
              <a:t>www.providers.dhhs.vic.gov.au/mandatory-reporting</a:t>
            </a:r>
            <a:endParaRPr lang="en-AU" sz="1000" b="0" kern="1200" dirty="0">
              <a:solidFill>
                <a:schemeClr val="tx1"/>
              </a:solidFill>
              <a:latin typeface="+mn-lt"/>
              <a:ea typeface="+mn-ea"/>
              <a:cs typeface="+mn-cs"/>
            </a:endParaRPr>
          </a:p>
          <a:p>
            <a:pPr marL="0" marR="0" lvl="0" indent="0" algn="l" defTabSz="17760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b="0" kern="1200" dirty="0">
                <a:solidFill>
                  <a:schemeClr val="tx1"/>
                </a:solidFill>
                <a:latin typeface="+mn-lt"/>
                <a:ea typeface="+mn-ea"/>
                <a:cs typeface="+mn-cs"/>
              </a:rPr>
              <a:t>If there are any specific questions that you are unable to answer, it might be worthwhile directing participants to their regulatory body Australian Health Practitioner Regulation Agency (AHPRA) or peak body </a:t>
            </a:r>
            <a:r>
              <a:rPr lang="en-AU" sz="1000" kern="1200" dirty="0">
                <a:solidFill>
                  <a:schemeClr val="tx1"/>
                </a:solidFill>
                <a:effectLst/>
                <a:latin typeface="+mn-lt"/>
                <a:ea typeface="+mn-ea"/>
                <a:cs typeface="+mn-cs"/>
              </a:rPr>
              <a:t>Australian Psychological Society (APS).</a:t>
            </a:r>
            <a:r>
              <a:rPr lang="en-AU" sz="1000" b="0" kern="1200" dirty="0">
                <a:solidFill>
                  <a:schemeClr val="tx1"/>
                </a:solidFill>
                <a:latin typeface="+mn-lt"/>
                <a:ea typeface="+mn-ea"/>
                <a:cs typeface="+mn-cs"/>
              </a:rPr>
              <a:t> </a:t>
            </a:r>
          </a:p>
          <a:p>
            <a:pPr marL="0" indent="0">
              <a:buFont typeface="Arial" panose="020B0604020202020204" pitchFamily="34" charset="0"/>
              <a:buNone/>
            </a:pPr>
            <a:endParaRPr lang="en-AU" sz="1000" kern="1200" dirty="0">
              <a:solidFill>
                <a:schemeClr val="tx1"/>
              </a:solidFill>
              <a:effectLst/>
              <a:latin typeface="+mn-lt"/>
              <a:ea typeface="+mn-ea"/>
              <a:cs typeface="+mn-cs"/>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42</a:t>
            </a:fld>
            <a:endParaRPr lang="en-US" dirty="0"/>
          </a:p>
        </p:txBody>
      </p:sp>
    </p:spTree>
    <p:extLst>
      <p:ext uri="{BB962C8B-B14F-4D97-AF65-F5344CB8AC3E}">
        <p14:creationId xmlns:p14="http://schemas.microsoft.com/office/powerpoint/2010/main" val="7511957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latin typeface="+mn-lt"/>
              </a:rPr>
              <a:t>This slide is relevant to include in the presentation closer to the time when school counsellors become mandatory reporters from 31 January 2020.</a:t>
            </a:r>
          </a:p>
          <a:p>
            <a:r>
              <a:rPr lang="en-AU" sz="1000" b="1" kern="1200" dirty="0">
                <a:solidFill>
                  <a:schemeClr val="tx1"/>
                </a:solidFill>
                <a:effectLst/>
                <a:latin typeface="+mn-lt"/>
                <a:ea typeface="+mn-ea"/>
                <a:cs typeface="+mn-cs"/>
              </a:rPr>
              <a:t>School counsellors: </a:t>
            </a:r>
            <a:endParaRPr lang="en-AU"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000" i="1" kern="1200" dirty="0">
                <a:solidFill>
                  <a:schemeClr val="tx1"/>
                </a:solidFill>
                <a:effectLst/>
                <a:latin typeface="+mn-lt"/>
                <a:ea typeface="+mn-ea"/>
                <a:cs typeface="+mn-cs"/>
              </a:rPr>
              <a:t>school counsellor</a:t>
            </a:r>
            <a:r>
              <a:rPr lang="en-AU" sz="1000" kern="1200" dirty="0">
                <a:solidFill>
                  <a:schemeClr val="tx1"/>
                </a:solidFill>
                <a:effectLst/>
                <a:latin typeface="+mn-lt"/>
                <a:ea typeface="+mn-ea"/>
                <a:cs typeface="+mn-cs"/>
              </a:rPr>
              <a:t> means a person employed or engaged (other than on a voluntary basis) to provide direct support to school students, at or directly connected with a school, for mental, emotional or psychological wellbeing;" </a:t>
            </a:r>
          </a:p>
          <a:p>
            <a:pPr marL="171450" lvl="0" indent="-171450">
              <a:buFont typeface="Arial" panose="020B0604020202020204" pitchFamily="34" charset="0"/>
              <a:buChar char="•"/>
            </a:pPr>
            <a:r>
              <a:rPr lang="en-AU" sz="1000" kern="1200" dirty="0">
                <a:solidFill>
                  <a:schemeClr val="tx1"/>
                </a:solidFill>
                <a:effectLst/>
                <a:latin typeface="+mn-lt"/>
                <a:ea typeface="+mn-ea"/>
                <a:cs typeface="+mn-cs"/>
              </a:rPr>
              <a:t>this will capture some professionals who are currently mandated reporters such as doctors, nurses, registered teachers in addition to registered psychologists, speech pathologists and chaplains (including religious ministers)</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dirty="0">
                <a:solidFill>
                  <a:schemeClr val="tx1"/>
                </a:solidFill>
                <a:latin typeface="Open Sans Light"/>
                <a:ea typeface="+mn-ea"/>
                <a:cs typeface="+mn-cs"/>
              </a:rPr>
              <a:t>Refer participants to the DHHS website on mandatory reporting, specifically to the generic fact sheet and the FAQs document. A specific fact sheet will be developed closer to the date of commencement of their legal obligations:</a:t>
            </a:r>
            <a:r>
              <a:rPr lang="en-AU" sz="1050" b="0" kern="1200" dirty="0">
                <a:solidFill>
                  <a:schemeClr val="tx1"/>
                </a:solidFill>
                <a:latin typeface="Open Sans Light"/>
                <a:ea typeface="+mn-ea"/>
                <a:cs typeface="+mn-cs"/>
              </a:rPr>
              <a:t> </a:t>
            </a:r>
            <a:r>
              <a:rPr lang="en-AU" sz="800" u="sng" kern="1200" dirty="0">
                <a:solidFill>
                  <a:schemeClr val="tx1"/>
                </a:solidFill>
                <a:effectLst/>
                <a:latin typeface="Open Sans Light"/>
                <a:ea typeface="+mn-ea"/>
                <a:cs typeface="+mn-cs"/>
                <a:hlinkClick r:id="rId3"/>
              </a:rPr>
              <a:t>www.providers.dhhs.vic.gov.au/mandatory-reporting</a:t>
            </a:r>
            <a:endParaRPr lang="en-AU" sz="800" b="0" kern="1200" dirty="0">
              <a:solidFill>
                <a:schemeClr val="tx1"/>
              </a:solidFill>
              <a:latin typeface="Open Sans Light"/>
              <a:ea typeface="+mn-ea"/>
              <a:cs typeface="+mn-cs"/>
            </a:endParaRP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dirty="0">
                <a:solidFill>
                  <a:schemeClr val="tx1"/>
                </a:solidFill>
                <a:latin typeface="Open Sans Light"/>
                <a:ea typeface="+mn-ea"/>
                <a:cs typeface="+mn-cs"/>
              </a:rPr>
              <a:t>Refer early childhood staff to the Department of Education and Training website, specifically PROTECT, the early childhood section and their regulatory body Quality Assessment and Regulation Division.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dirty="0">
                <a:solidFill>
                  <a:schemeClr val="tx1"/>
                </a:solidFill>
                <a:latin typeface="Open Sans Light"/>
                <a:ea typeface="+mn-ea"/>
                <a:cs typeface="+mn-cs"/>
              </a:rPr>
              <a:t>Advice early childhood participants that DET has an eLearning module on mandatory reporting.</a:t>
            </a:r>
          </a:p>
          <a:p>
            <a:endParaRPr lang="en-AU" dirty="0"/>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43</a:t>
            </a:fld>
            <a:endParaRPr lang="en-US" dirty="0"/>
          </a:p>
        </p:txBody>
      </p:sp>
    </p:spTree>
    <p:extLst>
      <p:ext uri="{BB962C8B-B14F-4D97-AF65-F5344CB8AC3E}">
        <p14:creationId xmlns:p14="http://schemas.microsoft.com/office/powerpoint/2010/main" val="97681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6F425F9-2F28-453B-A338-E3D99C685D4F}"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44</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77609" rtl="0" eaLnBrk="1" fontAlgn="auto" latinLnBrk="0" hangingPunct="1">
              <a:lnSpc>
                <a:spcPct val="100000"/>
              </a:lnSpc>
              <a:spcBef>
                <a:spcPts val="0"/>
              </a:spcBef>
              <a:spcAft>
                <a:spcPts val="0"/>
              </a:spcAft>
              <a:buClrTx/>
              <a:buSzTx/>
              <a:buFontTx/>
              <a:buNone/>
              <a:tabLst/>
              <a:defRPr/>
            </a:pPr>
            <a:r>
              <a:rPr lang="en-AU" sz="1000" b="0" dirty="0">
                <a:solidFill>
                  <a:schemeClr val="tx2">
                    <a:lumMod val="50000"/>
                  </a:schemeClr>
                </a:solidFill>
                <a:latin typeface="+mn-lt"/>
                <a:ea typeface="ＭＳ Ｐゴシック" charset="0"/>
                <a:cs typeface="ＭＳ Ｐゴシック" charset="0"/>
              </a:rPr>
              <a:t>Failure to protect a child from sexual abuse offence applies to people within organisations: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solidFill>
                  <a:schemeClr val="tx2">
                    <a:lumMod val="50000"/>
                  </a:schemeClr>
                </a:solidFill>
                <a:latin typeface="+mn-lt"/>
                <a:ea typeface="ＭＳ Ｐゴシック" charset="0"/>
                <a:cs typeface="ＭＳ Ｐゴシック" charset="0"/>
              </a:rPr>
              <a:t>if they hold a position of authority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solidFill>
                  <a:schemeClr val="tx2">
                    <a:lumMod val="50000"/>
                  </a:schemeClr>
                </a:solidFill>
                <a:latin typeface="+mn-lt"/>
                <a:ea typeface="ＭＳ Ｐゴシック" charset="0"/>
                <a:cs typeface="ＭＳ Ｐゴシック" charset="0"/>
              </a:rPr>
              <a:t>within a relevant organisation that works with children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solidFill>
                  <a:schemeClr val="tx2">
                    <a:lumMod val="50000"/>
                  </a:schemeClr>
                </a:solidFill>
                <a:latin typeface="+mn-lt"/>
                <a:ea typeface="ＭＳ Ｐゴシック" charset="0"/>
                <a:cs typeface="ＭＳ Ｐゴシック" charset="0"/>
              </a:rPr>
              <a:t>they know of a substantial risk another adult associated with the organisation may commit a sex offence against a child under 16 within the organisation’s care</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solidFill>
                  <a:schemeClr val="tx2">
                    <a:lumMod val="50000"/>
                  </a:schemeClr>
                </a:solidFill>
                <a:latin typeface="+mn-lt"/>
                <a:ea typeface="ＭＳ Ｐゴシック" charset="0"/>
                <a:cs typeface="ＭＳ Ｐゴシック" charset="0"/>
              </a:rPr>
              <a:t>they have the power or responsibility to remove or reduce that risk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solidFill>
                  <a:schemeClr val="tx2">
                    <a:lumMod val="50000"/>
                  </a:schemeClr>
                </a:solidFill>
                <a:latin typeface="+mn-lt"/>
                <a:ea typeface="ＭＳ Ｐゴシック" charset="0"/>
                <a:cs typeface="ＭＳ Ｐゴシック" charset="0"/>
              </a:rPr>
              <a:t>BUT they negligently fail to do so</a:t>
            </a:r>
          </a:p>
          <a:p>
            <a:pPr marL="0" marR="0" lvl="0" indent="0" algn="l" defTabSz="177609" rtl="0" eaLnBrk="1" fontAlgn="auto" latinLnBrk="0" hangingPunct="1">
              <a:lnSpc>
                <a:spcPct val="100000"/>
              </a:lnSpc>
              <a:spcBef>
                <a:spcPts val="0"/>
              </a:spcBef>
              <a:spcAft>
                <a:spcPts val="0"/>
              </a:spcAft>
              <a:buClrTx/>
              <a:buSzTx/>
              <a:buFontTx/>
              <a:buNone/>
              <a:tabLst/>
              <a:defRPr/>
            </a:pPr>
            <a:r>
              <a:rPr lang="en-AU" sz="1000" b="0" dirty="0">
                <a:solidFill>
                  <a:schemeClr val="tx2">
                    <a:lumMod val="50000"/>
                  </a:schemeClr>
                </a:solidFill>
                <a:latin typeface="+mn-lt"/>
                <a:ea typeface="ＭＳ Ｐゴシック" charset="0"/>
                <a:cs typeface="ＭＳ Ｐゴシック" charset="0"/>
              </a:rPr>
              <a:t>Maximum penalty of 5 years imprisonment.</a:t>
            </a:r>
            <a:endParaRPr lang="en-US" sz="1000" b="1" dirty="0">
              <a:solidFill>
                <a:schemeClr val="tx2">
                  <a:lumMod val="50000"/>
                </a:schemeClr>
              </a:solidFill>
              <a:latin typeface="+mn-lt"/>
              <a:ea typeface="ＭＳ Ｐゴシック" charset="0"/>
              <a:cs typeface="ＭＳ Ｐゴシック" charset="0"/>
            </a:endParaRPr>
          </a:p>
          <a:p>
            <a:pPr marL="0" marR="0" lvl="0" indent="0" algn="l" defTabSz="177609" rtl="0" eaLnBrk="1" fontAlgn="auto" latinLnBrk="0" hangingPunct="1">
              <a:lnSpc>
                <a:spcPct val="100000"/>
              </a:lnSpc>
              <a:spcBef>
                <a:spcPts val="0"/>
              </a:spcBef>
              <a:spcAft>
                <a:spcPts val="0"/>
              </a:spcAft>
              <a:buClrTx/>
              <a:buSzTx/>
              <a:buFontTx/>
              <a:buNone/>
              <a:tabLst/>
              <a:defRPr/>
            </a:pPr>
            <a:r>
              <a:rPr lang="en-US" sz="1000" b="0" dirty="0">
                <a:solidFill>
                  <a:schemeClr val="tx2">
                    <a:lumMod val="50000"/>
                  </a:schemeClr>
                </a:solidFill>
                <a:latin typeface="+mn-lt"/>
                <a:ea typeface="ＭＳ Ｐゴシック" charset="0"/>
                <a:cs typeface="ＭＳ Ｐゴシック" charset="0"/>
              </a:rPr>
              <a:t>Put simply….failure to protect children from sexual abuse is a criminal offence where you do not to act to reduce or remove risk.</a:t>
            </a:r>
          </a:p>
          <a:p>
            <a:pPr eaLnBrk="1" hangingPunct="1">
              <a:lnSpc>
                <a:spcPct val="100000"/>
              </a:lnSpc>
              <a:spcBef>
                <a:spcPts val="0"/>
              </a:spcBef>
              <a:spcAft>
                <a:spcPts val="0"/>
              </a:spcAft>
            </a:pPr>
            <a:r>
              <a:rPr lang="en-AU" altLang="en-US" sz="1000" b="1" dirty="0">
                <a:solidFill>
                  <a:schemeClr val="tx2">
                    <a:lumMod val="50000"/>
                  </a:schemeClr>
                </a:solidFill>
                <a:latin typeface="+mn-lt"/>
                <a:ea typeface="Geneva"/>
                <a:cs typeface="Arial" pitchFamily="34" charset="0"/>
              </a:rPr>
              <a:t>What is a 'relevant organisation'?</a:t>
            </a:r>
          </a:p>
          <a:p>
            <a:pPr marL="0" marR="0" indent="0" algn="l" defTabSz="177609" rtl="0" eaLnBrk="1" fontAlgn="auto" latinLnBrk="0" hangingPunct="1">
              <a:lnSpc>
                <a:spcPct val="100000"/>
              </a:lnSpc>
              <a:spcBef>
                <a:spcPts val="0"/>
              </a:spcBef>
              <a:spcAft>
                <a:spcPts val="0"/>
              </a:spcAft>
              <a:buClrTx/>
              <a:buSzTx/>
              <a:buFontTx/>
              <a:buNone/>
              <a:tabLst/>
              <a:defRPr/>
            </a:pPr>
            <a:r>
              <a:rPr lang="en-AU" altLang="en-US" sz="1000" dirty="0">
                <a:solidFill>
                  <a:schemeClr val="tx2">
                    <a:lumMod val="50000"/>
                  </a:schemeClr>
                </a:solidFill>
                <a:latin typeface="+mn-lt"/>
                <a:ea typeface="Geneva"/>
                <a:cs typeface="Arial" pitchFamily="34" charset="0"/>
              </a:rPr>
              <a:t>A relevant organisation is one that exercises care, supervision or authority over children, whether as part of its primary function or otherwise. </a:t>
            </a:r>
            <a:endParaRPr lang="en-AU" altLang="en-US" sz="1000" b="1" dirty="0">
              <a:solidFill>
                <a:schemeClr val="tx2">
                  <a:lumMod val="50000"/>
                </a:schemeClr>
              </a:solidFill>
              <a:latin typeface="+mn-lt"/>
            </a:endParaRPr>
          </a:p>
          <a:p>
            <a:pPr>
              <a:lnSpc>
                <a:spcPct val="100000"/>
              </a:lnSpc>
              <a:spcBef>
                <a:spcPts val="0"/>
              </a:spcBef>
              <a:spcAft>
                <a:spcPts val="0"/>
              </a:spcAft>
            </a:pPr>
            <a:r>
              <a:rPr lang="en-AU" altLang="en-US" sz="1000" b="1" dirty="0">
                <a:solidFill>
                  <a:schemeClr val="tx2">
                    <a:lumMod val="50000"/>
                  </a:schemeClr>
                </a:solidFill>
                <a:latin typeface="+mn-lt"/>
                <a:ea typeface="ＭＳ Ｐゴシック" pitchFamily="34" charset="-128"/>
                <a:cs typeface="Arial" pitchFamily="34" charset="0"/>
              </a:rPr>
              <a:t>Person in authority </a:t>
            </a:r>
            <a:r>
              <a:rPr lang="en-AU" altLang="en-US" sz="1000" dirty="0">
                <a:solidFill>
                  <a:schemeClr val="tx2">
                    <a:lumMod val="50000"/>
                  </a:schemeClr>
                </a:solidFill>
                <a:latin typeface="+mn-lt"/>
                <a:ea typeface="ＭＳ Ｐゴシック" pitchFamily="34" charset="-128"/>
                <a:cs typeface="Arial" pitchFamily="34" charset="0"/>
              </a:rPr>
              <a:t>is dependent on the degree of supervision, power or responsibility to remove or reduce substantial risk posed by an adult associated with the organisation. For example, CEOs, board, principals, residential house supervisors, religious leaders. </a:t>
            </a:r>
          </a:p>
          <a:p>
            <a:pPr>
              <a:lnSpc>
                <a:spcPct val="100000"/>
              </a:lnSpc>
              <a:spcBef>
                <a:spcPts val="0"/>
              </a:spcBef>
              <a:spcAft>
                <a:spcPts val="0"/>
              </a:spcAft>
            </a:pPr>
            <a:r>
              <a:rPr lang="en-AU" altLang="en-US" sz="1000" b="1" dirty="0">
                <a:solidFill>
                  <a:schemeClr val="tx2">
                    <a:lumMod val="50000"/>
                  </a:schemeClr>
                </a:solidFill>
                <a:latin typeface="+mn-lt"/>
                <a:ea typeface="ＭＳ Ｐゴシック" pitchFamily="34" charset="-128"/>
                <a:cs typeface="Arial" pitchFamily="34" charset="0"/>
              </a:rPr>
              <a:t>A person associated with the organisation </a:t>
            </a:r>
            <a:r>
              <a:rPr lang="en-AU" altLang="en-US" sz="1000" dirty="0">
                <a:solidFill>
                  <a:schemeClr val="tx2">
                    <a:lumMod val="50000"/>
                  </a:schemeClr>
                </a:solidFill>
                <a:latin typeface="+mn-lt"/>
                <a:ea typeface="ＭＳ Ｐゴシック" pitchFamily="34" charset="-128"/>
                <a:cs typeface="Arial" pitchFamily="34" charset="0"/>
              </a:rPr>
              <a:t>includes an employee, volunteer, or contractor. For example, it would include a parent who volunteers at kinder to assist in the classroom or on an excursion.</a:t>
            </a:r>
          </a:p>
          <a:p>
            <a:pPr>
              <a:lnSpc>
                <a:spcPct val="100000"/>
              </a:lnSpc>
              <a:spcBef>
                <a:spcPts val="0"/>
              </a:spcBef>
              <a:spcAft>
                <a:spcPts val="0"/>
              </a:spcAft>
            </a:pPr>
            <a:r>
              <a:rPr lang="en-AU" altLang="en-US" sz="1000" b="1" dirty="0">
                <a:solidFill>
                  <a:schemeClr val="tx2">
                    <a:lumMod val="50000"/>
                  </a:schemeClr>
                </a:solidFill>
                <a:latin typeface="+mn-lt"/>
                <a:ea typeface="ＭＳ Ｐゴシック" pitchFamily="34" charset="-128"/>
                <a:cs typeface="Arial" pitchFamily="34" charset="0"/>
              </a:rPr>
              <a:t>Substantial risk </a:t>
            </a:r>
            <a:r>
              <a:rPr lang="en-AU" altLang="en-US" sz="1000" dirty="0">
                <a:solidFill>
                  <a:schemeClr val="tx2">
                    <a:lumMod val="50000"/>
                  </a:schemeClr>
                </a:solidFill>
                <a:latin typeface="+mn-lt"/>
                <a:ea typeface="ＭＳ Ｐゴシック" pitchFamily="34" charset="-128"/>
                <a:cs typeface="Arial" pitchFamily="34" charset="0"/>
              </a:rPr>
              <a:t>includes the likelihood a child will become a victim – the legal test is whether a ‘reasonable person’ would have judged the risk. </a:t>
            </a:r>
          </a:p>
          <a:p>
            <a:pPr>
              <a:lnSpc>
                <a:spcPct val="100000"/>
              </a:lnSpc>
              <a:spcBef>
                <a:spcPts val="0"/>
              </a:spcBef>
              <a:spcAft>
                <a:spcPts val="0"/>
              </a:spcAft>
            </a:pPr>
            <a:r>
              <a:rPr lang="en-AU" altLang="en-US" sz="1000" b="1" dirty="0">
                <a:solidFill>
                  <a:schemeClr val="tx2">
                    <a:lumMod val="50000"/>
                  </a:schemeClr>
                </a:solidFill>
                <a:latin typeface="+mn-lt"/>
                <a:ea typeface="ＭＳ Ｐゴシック" pitchFamily="34" charset="-128"/>
                <a:cs typeface="Arial" pitchFamily="34" charset="0"/>
              </a:rPr>
              <a:t>Negligently failing to reduce or remove risk </a:t>
            </a:r>
            <a:r>
              <a:rPr lang="en-AU" altLang="en-US" sz="1000" dirty="0">
                <a:solidFill>
                  <a:schemeClr val="tx2">
                    <a:lumMod val="50000"/>
                  </a:schemeClr>
                </a:solidFill>
                <a:latin typeface="+mn-lt"/>
                <a:ea typeface="ＭＳ Ｐゴシック" pitchFamily="34" charset="-128"/>
                <a:cs typeface="Arial" pitchFamily="34" charset="0"/>
              </a:rPr>
              <a:t>refers to inaction knowing there is a substantial risk. Could also include action such as moving an adult associated with the organisation to another location where they will still have contact with children.</a:t>
            </a:r>
            <a:endParaRPr lang="en-US" altLang="en-US" sz="1000" dirty="0">
              <a:solidFill>
                <a:schemeClr val="tx2">
                  <a:lumMod val="50000"/>
                </a:schemeClr>
              </a:solidFill>
              <a:latin typeface="+mn-lt"/>
              <a:ea typeface="ＭＳ Ｐゴシック" pitchFamily="34" charset="-128"/>
              <a:cs typeface="Arial" pitchFamily="34" charset="0"/>
            </a:endParaRPr>
          </a:p>
          <a:p>
            <a:pPr lvl="0">
              <a:lnSpc>
                <a:spcPct val="100000"/>
              </a:lnSpc>
              <a:spcBef>
                <a:spcPts val="0"/>
              </a:spcBef>
              <a:spcAft>
                <a:spcPts val="0"/>
              </a:spcAft>
            </a:pPr>
            <a:br>
              <a:rPr lang="en-US" sz="1000" dirty="0">
                <a:solidFill>
                  <a:schemeClr val="tx2">
                    <a:lumMod val="50000"/>
                  </a:schemeClr>
                </a:solidFill>
                <a:latin typeface="+mn-lt"/>
              </a:rPr>
            </a:br>
            <a:r>
              <a:rPr lang="en-US" sz="1000" dirty="0">
                <a:solidFill>
                  <a:schemeClr val="tx2">
                    <a:lumMod val="50000"/>
                  </a:schemeClr>
                </a:solidFill>
                <a:latin typeface="+mn-lt"/>
              </a:rPr>
              <a:t>For further information: </a:t>
            </a:r>
            <a:endParaRPr lang="en-AU" sz="1000" kern="1200" dirty="0">
              <a:solidFill>
                <a:schemeClr val="tx2">
                  <a:lumMod val="50000"/>
                </a:schemeClr>
              </a:solidFill>
              <a:effectLst/>
              <a:latin typeface="+mn-lt"/>
              <a:ea typeface="+mn-ea"/>
              <a:cs typeface="+mn-cs"/>
            </a:endParaRPr>
          </a:p>
          <a:p>
            <a:pPr>
              <a:lnSpc>
                <a:spcPct val="100000"/>
              </a:lnSpc>
              <a:spcBef>
                <a:spcPts val="0"/>
              </a:spcBef>
              <a:spcAft>
                <a:spcPts val="0"/>
              </a:spcAft>
            </a:pPr>
            <a:r>
              <a:rPr lang="en-AU" sz="500" u="none" strike="noStrike" kern="1200" dirty="0">
                <a:solidFill>
                  <a:schemeClr val="tx1"/>
                </a:solidFill>
                <a:effectLst/>
                <a:latin typeface="Open Sans Light"/>
                <a:ea typeface="+mn-ea"/>
                <a:cs typeface="+mn-cs"/>
                <a:hlinkClick r:id="rId3"/>
              </a:rPr>
              <a:t>Department of Justice and Regulation failure to protect offence fact sheet</a:t>
            </a:r>
            <a:r>
              <a:rPr lang="en-AU" sz="500" u="sng" kern="1200" dirty="0">
                <a:solidFill>
                  <a:schemeClr val="tx1"/>
                </a:solidFill>
                <a:effectLst/>
                <a:latin typeface="Open Sans Light"/>
                <a:ea typeface="+mn-ea"/>
                <a:cs typeface="+mn-cs"/>
              </a:rPr>
              <a:t> &lt;</a:t>
            </a:r>
            <a:r>
              <a:rPr lang="en-AU" sz="500" kern="1200" dirty="0">
                <a:solidFill>
                  <a:schemeClr val="tx1"/>
                </a:solidFill>
                <a:effectLst/>
                <a:latin typeface="Open Sans Light"/>
                <a:ea typeface="+mn-ea"/>
                <a:cs typeface="+mn-cs"/>
              </a:rPr>
              <a:t>https://www.justice.vic.gov.au/safer-communities/protecting-children-and-families/failure-to-protect-a-new-criminal-offence-to&gt;</a:t>
            </a:r>
            <a:br>
              <a:rPr lang="en-US" sz="1000" kern="1200" dirty="0">
                <a:solidFill>
                  <a:schemeClr val="tx2">
                    <a:lumMod val="50000"/>
                  </a:schemeClr>
                </a:solidFill>
                <a:effectLst/>
                <a:latin typeface="+mn-lt"/>
                <a:ea typeface="+mn-ea"/>
                <a:cs typeface="+mn-cs"/>
              </a:rPr>
            </a:br>
            <a:endParaRPr lang="en-US" sz="1000" dirty="0">
              <a:solidFill>
                <a:schemeClr val="tx2">
                  <a:lumMod val="50000"/>
                </a:schemeClr>
              </a:solidFill>
              <a:latin typeface="+mn-lt"/>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38188" indent="-282575">
              <a:defRPr>
                <a:solidFill>
                  <a:schemeClr val="tx1"/>
                </a:solidFill>
                <a:latin typeface="Arial" charset="0"/>
                <a:ea typeface="ＭＳ Ｐゴシック" charset="0"/>
                <a:cs typeface="ＭＳ Ｐゴシック" charset="0"/>
              </a:defRPr>
            </a:lvl2pPr>
            <a:lvl3pPr marL="1135063" indent="-225425">
              <a:defRPr>
                <a:solidFill>
                  <a:schemeClr val="tx1"/>
                </a:solidFill>
                <a:latin typeface="Arial" charset="0"/>
                <a:ea typeface="ＭＳ Ｐゴシック" charset="0"/>
                <a:cs typeface="ＭＳ Ｐゴシック" charset="0"/>
              </a:defRPr>
            </a:lvl3pPr>
            <a:lvl4pPr marL="1595438" indent="-227013">
              <a:defRPr>
                <a:solidFill>
                  <a:schemeClr val="tx1"/>
                </a:solidFill>
                <a:latin typeface="Arial" charset="0"/>
                <a:ea typeface="ＭＳ Ｐゴシック" charset="0"/>
                <a:cs typeface="ＭＳ Ｐゴシック" charset="0"/>
              </a:defRPr>
            </a:lvl4pPr>
            <a:lvl5pPr marL="2046288" indent="-225425">
              <a:defRPr>
                <a:solidFill>
                  <a:schemeClr val="tx1"/>
                </a:solidFill>
                <a:latin typeface="Arial" charset="0"/>
                <a:ea typeface="ＭＳ Ｐゴシック" charset="0"/>
                <a:cs typeface="ＭＳ Ｐゴシック" charset="0"/>
              </a:defRPr>
            </a:lvl5pPr>
            <a:lvl6pPr marL="25034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606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178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750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fld id="{446D4889-A1E6-C541-9044-99720E97430B}" type="slidenum">
              <a:rPr lang="en-US"/>
              <a:pPr/>
              <a:t>45</a:t>
            </a:fld>
            <a:endParaRPr lang="en-US"/>
          </a:p>
        </p:txBody>
      </p:sp>
    </p:spTree>
    <p:extLst>
      <p:ext uri="{BB962C8B-B14F-4D97-AF65-F5344CB8AC3E}">
        <p14:creationId xmlns:p14="http://schemas.microsoft.com/office/powerpoint/2010/main" val="3704702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ct val="0"/>
              </a:spcAft>
            </a:pPr>
            <a:r>
              <a:rPr lang="en-AU" altLang="en-US" sz="1000" dirty="0">
                <a:solidFill>
                  <a:schemeClr val="tx2"/>
                </a:solidFill>
                <a:latin typeface="+mn-lt"/>
                <a:ea typeface="Calibri" pitchFamily="34" charset="0"/>
                <a:cs typeface="Arial" pitchFamily="34" charset="0"/>
              </a:rPr>
              <a:t>Failure to disclose </a:t>
            </a:r>
            <a:r>
              <a:rPr lang="en-AU" altLang="en-US" sz="1000" b="0" dirty="0">
                <a:latin typeface="+mn-lt"/>
                <a:ea typeface="Calibri" pitchFamily="34" charset="0"/>
                <a:cs typeface="Arial" pitchFamily="34" charset="0"/>
              </a:rPr>
              <a:t>child sexual abuse </a:t>
            </a:r>
            <a:r>
              <a:rPr lang="en-US" altLang="en-US" sz="1000" b="0" dirty="0">
                <a:latin typeface="+mn-lt"/>
                <a:ea typeface="Calibri" pitchFamily="34" charset="0"/>
                <a:cs typeface="Arial" pitchFamily="34" charset="0"/>
              </a:rPr>
              <a:t>offence requires </a:t>
            </a:r>
            <a:r>
              <a:rPr lang="en-US" altLang="en-US" sz="1000" dirty="0">
                <a:solidFill>
                  <a:schemeClr val="tx2"/>
                </a:solidFill>
                <a:latin typeface="+mn-lt"/>
                <a:ea typeface="Calibri" pitchFamily="34" charset="0"/>
                <a:cs typeface="Arial" pitchFamily="34" charset="0"/>
              </a:rPr>
              <a:t>adults</a:t>
            </a:r>
            <a:r>
              <a:rPr lang="en-US" altLang="en-US" sz="1000" b="0" dirty="0">
                <a:latin typeface="+mn-lt"/>
                <a:ea typeface="Calibri" pitchFamily="34" charset="0"/>
                <a:cs typeface="Arial" pitchFamily="34" charset="0"/>
              </a:rPr>
              <a:t> to report to </a:t>
            </a:r>
            <a:r>
              <a:rPr lang="en-US" altLang="en-US" sz="1000" dirty="0">
                <a:solidFill>
                  <a:schemeClr val="accent2"/>
                </a:solidFill>
                <a:latin typeface="+mn-lt"/>
                <a:ea typeface="Calibri" pitchFamily="34" charset="0"/>
                <a:cs typeface="Arial" pitchFamily="34" charset="0"/>
              </a:rPr>
              <a:t>police</a:t>
            </a:r>
            <a:r>
              <a:rPr lang="en-US" altLang="en-US" sz="1000" b="0" dirty="0">
                <a:latin typeface="+mn-lt"/>
                <a:ea typeface="Calibri" pitchFamily="34" charset="0"/>
                <a:cs typeface="Arial" pitchFamily="34" charset="0"/>
              </a:rPr>
              <a:t> a reasonable belief that a </a:t>
            </a:r>
            <a:r>
              <a:rPr lang="en-US" altLang="en-US" sz="1000" dirty="0">
                <a:solidFill>
                  <a:schemeClr val="accent3"/>
                </a:solidFill>
                <a:latin typeface="+mn-lt"/>
                <a:ea typeface="Calibri" pitchFamily="34" charset="0"/>
                <a:cs typeface="Arial" pitchFamily="34" charset="0"/>
              </a:rPr>
              <a:t>sexual offence </a:t>
            </a:r>
            <a:r>
              <a:rPr lang="en-US" altLang="en-US" sz="1000" b="0" dirty="0">
                <a:latin typeface="+mn-lt"/>
                <a:ea typeface="Calibri" pitchFamily="34" charset="0"/>
                <a:cs typeface="Arial" pitchFamily="34" charset="0"/>
              </a:rPr>
              <a:t>has been committed against a child (unless they have a reasonable excuse for not doing so). </a:t>
            </a:r>
          </a:p>
          <a:p>
            <a:pPr>
              <a:spcAft>
                <a:spcPct val="0"/>
              </a:spcAft>
            </a:pPr>
            <a:r>
              <a:rPr lang="en-US" altLang="en-US" sz="1000" b="0" dirty="0">
                <a:latin typeface="+mn-lt"/>
                <a:ea typeface="Calibri" pitchFamily="34" charset="0"/>
                <a:cs typeface="Arial" pitchFamily="34" charset="0"/>
              </a:rPr>
              <a:t>It establishes that reporting child sexual abuse is a community-wide responsibility. </a:t>
            </a:r>
          </a:p>
          <a:p>
            <a:pPr>
              <a:spcAft>
                <a:spcPct val="0"/>
              </a:spcAft>
            </a:pPr>
            <a:r>
              <a:rPr lang="en-AU" altLang="en-US" sz="1000" b="0" dirty="0">
                <a:latin typeface="+mn-lt"/>
                <a:ea typeface="Calibri" pitchFamily="34" charset="0"/>
                <a:cs typeface="Arial" pitchFamily="34" charset="0"/>
              </a:rPr>
              <a:t>The law states that all adults must report to police: </a:t>
            </a:r>
          </a:p>
          <a:p>
            <a:pPr marL="765807" lvl="1" indent="-342900">
              <a:spcAft>
                <a:spcPct val="0"/>
              </a:spcAft>
              <a:buFont typeface="Arial" panose="020B0604020202020204" pitchFamily="34" charset="0"/>
              <a:buChar char="•"/>
            </a:pPr>
            <a:r>
              <a:rPr lang="en-AU" altLang="en-US" sz="1000" dirty="0">
                <a:latin typeface="+mn-lt"/>
                <a:ea typeface="Calibri" pitchFamily="34" charset="0"/>
                <a:cs typeface="Arial" pitchFamily="34" charset="0"/>
              </a:rPr>
              <a:t>any reasonable belief that a sexual offence has been committed </a:t>
            </a:r>
          </a:p>
          <a:p>
            <a:pPr marL="765807" lvl="1" indent="-342900">
              <a:spcAft>
                <a:spcPct val="0"/>
              </a:spcAft>
              <a:buFont typeface="Arial" panose="020B0604020202020204" pitchFamily="34" charset="0"/>
              <a:buChar char="•"/>
            </a:pPr>
            <a:r>
              <a:rPr lang="en-AU" altLang="en-US" sz="1000" dirty="0">
                <a:latin typeface="+mn-lt"/>
                <a:ea typeface="Calibri" pitchFamily="34" charset="0"/>
                <a:cs typeface="Arial" pitchFamily="34" charset="0"/>
              </a:rPr>
              <a:t>by another adult (over 18)</a:t>
            </a:r>
          </a:p>
          <a:p>
            <a:pPr marL="765807" lvl="1" indent="-342900">
              <a:spcAft>
                <a:spcPct val="0"/>
              </a:spcAft>
              <a:buFont typeface="Arial" panose="020B0604020202020204" pitchFamily="34" charset="0"/>
              <a:buChar char="•"/>
            </a:pPr>
            <a:r>
              <a:rPr lang="en-AU" altLang="en-US" sz="1000" dirty="0">
                <a:latin typeface="+mn-lt"/>
                <a:ea typeface="Calibri" pitchFamily="34" charset="0"/>
                <a:cs typeface="Arial" pitchFamily="34" charset="0"/>
              </a:rPr>
              <a:t>against a child under the age of 16.</a:t>
            </a:r>
          </a:p>
          <a:p>
            <a:pPr>
              <a:spcAft>
                <a:spcPct val="0"/>
              </a:spcAft>
            </a:pPr>
            <a:r>
              <a:rPr lang="en-AU" altLang="en-US" sz="1000" b="0" dirty="0">
                <a:latin typeface="+mn-lt"/>
                <a:ea typeface="Calibri" pitchFamily="34" charset="0"/>
                <a:cs typeface="Arial" pitchFamily="34" charset="0"/>
              </a:rPr>
              <a:t>unless there is a reasonable excuse or an exemption applies. </a:t>
            </a:r>
          </a:p>
          <a:p>
            <a:pPr marL="0" marR="0" lvl="0" indent="0" algn="l" defTabSz="177609" rtl="0" eaLnBrk="1" fontAlgn="auto" latinLnBrk="0" hangingPunct="1">
              <a:lnSpc>
                <a:spcPct val="100000"/>
              </a:lnSpc>
              <a:spcBef>
                <a:spcPts val="0"/>
              </a:spcBef>
              <a:spcAft>
                <a:spcPct val="0"/>
              </a:spcAft>
              <a:buClrTx/>
              <a:buSzTx/>
              <a:buFontTx/>
              <a:buNone/>
              <a:tabLst/>
              <a:defRPr/>
            </a:pPr>
            <a:r>
              <a:rPr lang="en-AU" altLang="en-US" sz="1000" b="0" i="1" dirty="0">
                <a:latin typeface="+mn-lt"/>
                <a:ea typeface="Calibri" pitchFamily="34" charset="0"/>
                <a:cs typeface="Arial" pitchFamily="34" charset="0"/>
              </a:rPr>
              <a:t>Maximum penalty is 3 years imprisonment.</a:t>
            </a:r>
            <a:endParaRPr lang="en-AU" altLang="en-US" sz="1000" b="0" i="0" dirty="0">
              <a:latin typeface="+mn-lt"/>
              <a:ea typeface="Calibri" pitchFamily="34" charset="0"/>
              <a:cs typeface="Arial" pitchFamily="34" charset="0"/>
            </a:endParaRPr>
          </a:p>
          <a:p>
            <a:pPr marL="0" marR="0" lvl="0" indent="0" algn="l" defTabSz="177609" rtl="0" eaLnBrk="1" fontAlgn="auto" latinLnBrk="0" hangingPunct="1">
              <a:lnSpc>
                <a:spcPct val="100000"/>
              </a:lnSpc>
              <a:spcBef>
                <a:spcPts val="0"/>
              </a:spcBef>
              <a:spcAft>
                <a:spcPct val="0"/>
              </a:spcAft>
              <a:buClrTx/>
              <a:buSzTx/>
              <a:buFontTx/>
              <a:buNone/>
              <a:tabLst/>
              <a:defRPr/>
            </a:pPr>
            <a:r>
              <a:rPr lang="en-AU" altLang="en-US" sz="1000" i="0" dirty="0">
                <a:solidFill>
                  <a:schemeClr val="accent2">
                    <a:lumMod val="75000"/>
                  </a:schemeClr>
                </a:solidFill>
                <a:latin typeface="+mn-lt"/>
                <a:ea typeface="Calibri" pitchFamily="34" charset="0"/>
                <a:cs typeface="Arial" pitchFamily="34" charset="0"/>
              </a:rPr>
              <a:t>Failure to disclose doe</a:t>
            </a:r>
            <a:r>
              <a:rPr lang="en-US" altLang="en-US" sz="1000" i="0" dirty="0">
                <a:solidFill>
                  <a:schemeClr val="accent2">
                    <a:lumMod val="75000"/>
                  </a:schemeClr>
                </a:solidFill>
                <a:latin typeface="+mn-lt"/>
                <a:ea typeface="Calibri" pitchFamily="34" charset="0"/>
                <a:cs typeface="Arial" pitchFamily="34" charset="0"/>
              </a:rPr>
              <a:t>s not change mandatory reporting obligations.</a:t>
            </a:r>
            <a:r>
              <a:rPr lang="en-AU" altLang="en-US" sz="1000" i="0" dirty="0">
                <a:solidFill>
                  <a:schemeClr val="accent2">
                    <a:lumMod val="75000"/>
                  </a:schemeClr>
                </a:solidFill>
                <a:latin typeface="+mn-lt"/>
                <a:ea typeface="Calibri" pitchFamily="34" charset="0"/>
                <a:cs typeface="Arial" pitchFamily="34" charset="0"/>
              </a:rPr>
              <a:t>      </a:t>
            </a:r>
            <a:endParaRPr lang="en-AU" altLang="en-US" sz="1000" b="0" i="0" dirty="0">
              <a:latin typeface="+mn-lt"/>
              <a:ea typeface="Calibri" pitchFamily="34" charset="0"/>
              <a:cs typeface="Arial" pitchFamily="34" charset="0"/>
            </a:endParaRPr>
          </a:p>
          <a:p>
            <a:pPr>
              <a:lnSpc>
                <a:spcPct val="100000"/>
              </a:lnSpc>
              <a:spcBef>
                <a:spcPts val="0"/>
              </a:spcBef>
              <a:spcAft>
                <a:spcPts val="0"/>
              </a:spcAft>
              <a:defRPr/>
            </a:pPr>
            <a:r>
              <a:rPr lang="en-AU" altLang="en-US" sz="1000" b="1" dirty="0">
                <a:solidFill>
                  <a:srgbClr val="000000"/>
                </a:solidFill>
                <a:latin typeface="+mn-lt"/>
                <a:ea typeface="ＭＳ Ｐゴシック" pitchFamily="34" charset="-128"/>
              </a:rPr>
              <a:t>What is a ‘reasonable belief’? </a:t>
            </a:r>
            <a:endParaRPr lang="en-AU" altLang="en-US" sz="1000" dirty="0">
              <a:solidFill>
                <a:srgbClr val="000000"/>
              </a:solidFill>
              <a:latin typeface="+mn-lt"/>
              <a:ea typeface="ＭＳ Ｐゴシック" pitchFamily="34" charset="-128"/>
            </a:endParaRPr>
          </a:p>
          <a:p>
            <a:pPr>
              <a:lnSpc>
                <a:spcPct val="100000"/>
              </a:lnSpc>
              <a:spcBef>
                <a:spcPts val="0"/>
              </a:spcBef>
              <a:spcAft>
                <a:spcPts val="0"/>
              </a:spcAft>
              <a:defRPr/>
            </a:pPr>
            <a:r>
              <a:rPr lang="en-AU" altLang="en-US" sz="1000" dirty="0">
                <a:solidFill>
                  <a:srgbClr val="000000"/>
                </a:solidFill>
                <a:latin typeface="+mn-lt"/>
                <a:ea typeface="ＭＳ Ｐゴシック" pitchFamily="34" charset="-128"/>
              </a:rPr>
              <a:t>A ‘reasonable belief’ is not the same as having proof. A ‘reasonable belief’ is formed if a reasonable person in the same position would have formed the belief on the same grounds. </a:t>
            </a:r>
          </a:p>
          <a:p>
            <a:pPr>
              <a:lnSpc>
                <a:spcPct val="100000"/>
              </a:lnSpc>
              <a:spcBef>
                <a:spcPts val="0"/>
              </a:spcBef>
              <a:spcAft>
                <a:spcPts val="0"/>
              </a:spcAft>
              <a:defRPr/>
            </a:pPr>
            <a:r>
              <a:rPr lang="en-AU" altLang="en-US" sz="1000" dirty="0">
                <a:solidFill>
                  <a:srgbClr val="000000"/>
                </a:solidFill>
                <a:latin typeface="+mn-lt"/>
                <a:ea typeface="ＭＳ Ｐゴシック" pitchFamily="34" charset="-128"/>
              </a:rPr>
              <a:t>For example, a ‘reasonable belief’ might be formed when: </a:t>
            </a:r>
          </a:p>
          <a:p>
            <a:pPr marL="285750" indent="-285750">
              <a:lnSpc>
                <a:spcPct val="100000"/>
              </a:lnSpc>
              <a:spcBef>
                <a:spcPts val="0"/>
              </a:spcBef>
              <a:spcAft>
                <a:spcPts val="0"/>
              </a:spcAft>
              <a:buFont typeface="Arial" panose="020B0604020202020204" pitchFamily="34" charset="0"/>
              <a:buChar char="•"/>
              <a:defRPr/>
            </a:pPr>
            <a:r>
              <a:rPr lang="en-AU" altLang="en-US" sz="1000" dirty="0">
                <a:solidFill>
                  <a:srgbClr val="000000"/>
                </a:solidFill>
                <a:latin typeface="+mn-lt"/>
                <a:ea typeface="ＭＳ Ｐゴシック" pitchFamily="34" charset="-128"/>
              </a:rPr>
              <a:t>a child states that they have been sexually abused </a:t>
            </a:r>
          </a:p>
          <a:p>
            <a:pPr marL="285750" indent="-285750">
              <a:lnSpc>
                <a:spcPct val="100000"/>
              </a:lnSpc>
              <a:spcBef>
                <a:spcPts val="0"/>
              </a:spcBef>
              <a:spcAft>
                <a:spcPts val="0"/>
              </a:spcAft>
              <a:buFont typeface="Arial" panose="020B0604020202020204" pitchFamily="34" charset="0"/>
              <a:buChar char="•"/>
              <a:defRPr/>
            </a:pPr>
            <a:r>
              <a:rPr lang="en-AU" altLang="en-US" sz="1000" dirty="0">
                <a:solidFill>
                  <a:srgbClr val="000000"/>
                </a:solidFill>
                <a:latin typeface="+mn-lt"/>
                <a:ea typeface="ＭＳ Ｐゴシック" pitchFamily="34" charset="-128"/>
              </a:rPr>
              <a:t>a child states that they know someone who has been sexually abused (sometimes the child may be talking about themselves) </a:t>
            </a:r>
          </a:p>
          <a:p>
            <a:pPr marL="285750" indent="-285750">
              <a:lnSpc>
                <a:spcPct val="100000"/>
              </a:lnSpc>
              <a:spcBef>
                <a:spcPts val="0"/>
              </a:spcBef>
              <a:spcAft>
                <a:spcPts val="0"/>
              </a:spcAft>
              <a:buFont typeface="Arial" panose="020B0604020202020204" pitchFamily="34" charset="0"/>
              <a:buChar char="•"/>
              <a:defRPr/>
            </a:pPr>
            <a:r>
              <a:rPr lang="en-AU" altLang="en-US" sz="1000" dirty="0">
                <a:solidFill>
                  <a:srgbClr val="000000"/>
                </a:solidFill>
                <a:latin typeface="+mn-lt"/>
                <a:ea typeface="ＭＳ Ｐゴシック" pitchFamily="34" charset="-128"/>
              </a:rPr>
              <a:t>someone who knows a child states that the child has been sexually abused </a:t>
            </a:r>
          </a:p>
          <a:p>
            <a:pPr marL="285750" indent="-285750">
              <a:lnSpc>
                <a:spcPct val="100000"/>
              </a:lnSpc>
              <a:spcBef>
                <a:spcPts val="0"/>
              </a:spcBef>
              <a:spcAft>
                <a:spcPts val="0"/>
              </a:spcAft>
              <a:buFont typeface="Arial" panose="020B0604020202020204" pitchFamily="34" charset="0"/>
              <a:buChar char="•"/>
              <a:defRPr/>
            </a:pPr>
            <a:r>
              <a:rPr lang="en-AU" altLang="en-US" sz="1000" dirty="0">
                <a:solidFill>
                  <a:srgbClr val="000000"/>
                </a:solidFill>
                <a:latin typeface="+mn-lt"/>
                <a:ea typeface="ＭＳ Ｐゴシック" pitchFamily="34" charset="-128"/>
              </a:rPr>
              <a:t>professional observations of the child’s behaviour or development leads a professional to form a belief that the child has been sexually abused </a:t>
            </a:r>
          </a:p>
          <a:p>
            <a:pPr marL="285750" indent="-285750">
              <a:lnSpc>
                <a:spcPct val="100000"/>
              </a:lnSpc>
              <a:spcBef>
                <a:spcPts val="0"/>
              </a:spcBef>
              <a:spcAft>
                <a:spcPts val="0"/>
              </a:spcAft>
              <a:buFont typeface="Arial" panose="020B0604020202020204" pitchFamily="34" charset="0"/>
              <a:buChar char="•"/>
              <a:defRPr/>
            </a:pPr>
            <a:r>
              <a:rPr lang="en-AU" altLang="en-US" sz="1000" dirty="0">
                <a:solidFill>
                  <a:srgbClr val="000000"/>
                </a:solidFill>
                <a:latin typeface="+mn-lt"/>
                <a:ea typeface="ＭＳ Ｐゴシック" pitchFamily="34" charset="-128"/>
              </a:rPr>
              <a:t>signs of sexual abuse leads to a belief that the child has been sexually abused. </a:t>
            </a:r>
          </a:p>
          <a:p>
            <a:pPr>
              <a:lnSpc>
                <a:spcPct val="100000"/>
              </a:lnSpc>
              <a:spcBef>
                <a:spcPts val="0"/>
              </a:spcBef>
              <a:spcAft>
                <a:spcPts val="0"/>
              </a:spcAft>
            </a:pPr>
            <a:r>
              <a:rPr lang="en-AU" altLang="en-US" sz="1000" dirty="0">
                <a:solidFill>
                  <a:schemeClr val="tx1"/>
                </a:solidFill>
                <a:latin typeface="+mn-lt"/>
                <a:ea typeface="Calibri" pitchFamily="34" charset="0"/>
                <a:cs typeface="Arial" pitchFamily="34" charset="0"/>
              </a:rPr>
              <a:t>A</a:t>
            </a:r>
            <a:r>
              <a:rPr lang="en-AU" altLang="en-US" sz="1000" b="1" dirty="0">
                <a:solidFill>
                  <a:schemeClr val="tx1"/>
                </a:solidFill>
                <a:latin typeface="+mn-lt"/>
                <a:ea typeface="Calibri" pitchFamily="34" charset="0"/>
                <a:cs typeface="Arial" pitchFamily="34" charset="0"/>
              </a:rPr>
              <a:t> reasonable excuse </a:t>
            </a:r>
            <a:r>
              <a:rPr lang="en-AU" altLang="en-US" sz="1000" dirty="0">
                <a:solidFill>
                  <a:schemeClr val="tx1"/>
                </a:solidFill>
                <a:latin typeface="+mn-lt"/>
                <a:ea typeface="Calibri" pitchFamily="34" charset="0"/>
                <a:cs typeface="Arial" pitchFamily="34" charset="0"/>
              </a:rPr>
              <a:t>includes:</a:t>
            </a:r>
          </a:p>
          <a:p>
            <a:pPr marL="742950" lvl="1" indent="-285750">
              <a:lnSpc>
                <a:spcPct val="100000"/>
              </a:lnSpc>
              <a:spcBef>
                <a:spcPts val="0"/>
              </a:spcBef>
              <a:spcAft>
                <a:spcPts val="0"/>
              </a:spcAft>
              <a:buFontTx/>
              <a:buChar char="•"/>
            </a:pPr>
            <a:r>
              <a:rPr lang="en-AU" altLang="en-US" sz="1000" dirty="0">
                <a:latin typeface="+mn-lt"/>
                <a:ea typeface="Calibri" pitchFamily="34" charset="0"/>
                <a:cs typeface="Arial" pitchFamily="34" charset="0"/>
              </a:rPr>
              <a:t>A fear for safety, either to the victim or another person as a result of the disclosure </a:t>
            </a:r>
          </a:p>
          <a:p>
            <a:pPr marL="742950" lvl="1" indent="-285750">
              <a:lnSpc>
                <a:spcPct val="100000"/>
              </a:lnSpc>
              <a:spcBef>
                <a:spcPts val="0"/>
              </a:spcBef>
              <a:spcAft>
                <a:spcPts val="0"/>
              </a:spcAft>
              <a:buFontTx/>
              <a:buChar char="•"/>
            </a:pPr>
            <a:r>
              <a:rPr lang="en-AU" altLang="en-US" sz="1000" dirty="0">
                <a:latin typeface="+mn-lt"/>
                <a:ea typeface="Calibri" pitchFamily="34" charset="0"/>
                <a:cs typeface="Arial" pitchFamily="34" charset="0"/>
              </a:rPr>
              <a:t>The information has already been disclosed to police (for example, because </a:t>
            </a:r>
            <a:r>
              <a:rPr lang="en-US" altLang="en-US" sz="1000" dirty="0">
                <a:latin typeface="+mn-lt"/>
                <a:ea typeface="Calibri" pitchFamily="34" charset="0"/>
                <a:cs typeface="Arial" pitchFamily="34" charset="0"/>
              </a:rPr>
              <a:t>a mandatory report has been made to child protection) </a:t>
            </a:r>
            <a:endParaRPr lang="en-AU" altLang="en-US" sz="1000" dirty="0">
              <a:latin typeface="+mn-lt"/>
              <a:ea typeface="Calibri" pitchFamily="34" charset="0"/>
              <a:cs typeface="Arial" pitchFamily="34" charset="0"/>
            </a:endParaRPr>
          </a:p>
          <a:p>
            <a:pPr>
              <a:lnSpc>
                <a:spcPct val="100000"/>
              </a:lnSpc>
              <a:spcBef>
                <a:spcPts val="0"/>
              </a:spcBef>
              <a:spcAft>
                <a:spcPts val="0"/>
              </a:spcAft>
            </a:pPr>
            <a:r>
              <a:rPr lang="en-AU" altLang="en-US" sz="1000" dirty="0">
                <a:solidFill>
                  <a:schemeClr val="tx1"/>
                </a:solidFill>
                <a:latin typeface="+mn-lt"/>
                <a:ea typeface="Calibri" pitchFamily="34" charset="0"/>
                <a:cs typeface="Arial" pitchFamily="34" charset="0"/>
              </a:rPr>
              <a:t>It does </a:t>
            </a:r>
            <a:r>
              <a:rPr lang="en-AU" altLang="en-US" sz="1000" b="1" dirty="0">
                <a:solidFill>
                  <a:schemeClr val="tx1"/>
                </a:solidFill>
                <a:latin typeface="+mn-lt"/>
                <a:ea typeface="Calibri" pitchFamily="34" charset="0"/>
                <a:cs typeface="Arial" pitchFamily="34" charset="0"/>
              </a:rPr>
              <a:t>not </a:t>
            </a:r>
            <a:r>
              <a:rPr lang="en-AU" altLang="en-US" sz="1000" dirty="0">
                <a:solidFill>
                  <a:schemeClr val="tx1"/>
                </a:solidFill>
                <a:latin typeface="+mn-lt"/>
                <a:ea typeface="Calibri" pitchFamily="34" charset="0"/>
                <a:cs typeface="Arial" pitchFamily="34" charset="0"/>
              </a:rPr>
              <a:t>include a concern for ‘perceived interests’, such as reputation, legal liability or financial status.</a:t>
            </a:r>
            <a:endParaRPr lang="en-AU" altLang="en-US" sz="1000" dirty="0">
              <a:latin typeface="+mn-lt"/>
              <a:ea typeface="Calibri" pitchFamily="34" charset="0"/>
              <a:cs typeface="Arial" pitchFamily="34" charset="0"/>
            </a:endParaRPr>
          </a:p>
          <a:p>
            <a:pPr>
              <a:lnSpc>
                <a:spcPct val="100000"/>
              </a:lnSpc>
              <a:spcBef>
                <a:spcPts val="0"/>
              </a:spcBef>
              <a:spcAft>
                <a:spcPts val="0"/>
              </a:spcAft>
            </a:pPr>
            <a:r>
              <a:rPr lang="en-US" altLang="en-US" sz="1000" dirty="0">
                <a:solidFill>
                  <a:schemeClr val="tx1"/>
                </a:solidFill>
                <a:latin typeface="+mn-lt"/>
                <a:ea typeface="Calibri" pitchFamily="34" charset="0"/>
                <a:cs typeface="Arial" pitchFamily="34" charset="0"/>
              </a:rPr>
              <a:t>Other </a:t>
            </a:r>
            <a:r>
              <a:rPr lang="en-US" altLang="en-US" sz="1000" b="1" dirty="0">
                <a:solidFill>
                  <a:schemeClr val="tx1"/>
                </a:solidFill>
                <a:latin typeface="+mn-lt"/>
                <a:ea typeface="Calibri" pitchFamily="34" charset="0"/>
                <a:cs typeface="Arial" pitchFamily="34" charset="0"/>
              </a:rPr>
              <a:t>exemptions</a:t>
            </a:r>
            <a:r>
              <a:rPr lang="en-US" altLang="en-US" sz="1000" dirty="0">
                <a:solidFill>
                  <a:schemeClr val="tx1"/>
                </a:solidFill>
                <a:latin typeface="+mn-lt"/>
                <a:ea typeface="Calibri" pitchFamily="34" charset="0"/>
                <a:cs typeface="Arial" pitchFamily="34" charset="0"/>
              </a:rPr>
              <a:t> include:</a:t>
            </a:r>
          </a:p>
          <a:p>
            <a:pPr marL="742950" lvl="1" indent="-285750">
              <a:lnSpc>
                <a:spcPct val="100000"/>
              </a:lnSpc>
              <a:spcBef>
                <a:spcPts val="0"/>
              </a:spcBef>
              <a:spcAft>
                <a:spcPts val="0"/>
              </a:spcAft>
              <a:buFontTx/>
              <a:buChar char="•"/>
            </a:pPr>
            <a:r>
              <a:rPr lang="en-AU" altLang="en-US" sz="1000" dirty="0">
                <a:solidFill>
                  <a:srgbClr val="000000"/>
                </a:solidFill>
                <a:latin typeface="+mn-lt"/>
                <a:ea typeface="Calibri" pitchFamily="34" charset="0"/>
                <a:cs typeface="Arial" pitchFamily="34" charset="0"/>
              </a:rPr>
              <a:t>the victim requests confidentiality (exemption does not apply if the victim is under 16 at the time of disclosing the abuse, or has an intellectual disability and is unable to make an informed decision about the disclosure)</a:t>
            </a:r>
            <a:endParaRPr lang="en-AU" altLang="en-US" sz="1000" dirty="0">
              <a:solidFill>
                <a:srgbClr val="FE0A0A"/>
              </a:solidFill>
              <a:latin typeface="+mn-lt"/>
              <a:ea typeface="Calibri" pitchFamily="34" charset="0"/>
              <a:cs typeface="Arial" pitchFamily="34" charset="0"/>
            </a:endParaRPr>
          </a:p>
          <a:p>
            <a:pPr marL="742950" lvl="1" indent="-285750">
              <a:lnSpc>
                <a:spcPct val="100000"/>
              </a:lnSpc>
              <a:spcBef>
                <a:spcPts val="0"/>
              </a:spcBef>
              <a:spcAft>
                <a:spcPts val="0"/>
              </a:spcAft>
              <a:buFontTx/>
              <a:buChar char="•"/>
            </a:pPr>
            <a:r>
              <a:rPr lang="en-AU" altLang="en-US" sz="1000" dirty="0">
                <a:solidFill>
                  <a:srgbClr val="000000"/>
                </a:solidFill>
                <a:latin typeface="+mn-lt"/>
                <a:ea typeface="Calibri" pitchFamily="34" charset="0"/>
                <a:cs typeface="Arial" pitchFamily="34" charset="0"/>
              </a:rPr>
              <a:t>the person is a child when they formed a reasonable belief</a:t>
            </a:r>
          </a:p>
          <a:p>
            <a:pPr marL="742950" lvl="1" indent="-285750">
              <a:lnSpc>
                <a:spcPct val="100000"/>
              </a:lnSpc>
              <a:spcBef>
                <a:spcPts val="0"/>
              </a:spcBef>
              <a:spcAft>
                <a:spcPts val="0"/>
              </a:spcAft>
              <a:buFontTx/>
              <a:buChar char="•"/>
            </a:pPr>
            <a:r>
              <a:rPr lang="en-AU" altLang="en-US" sz="1000" dirty="0">
                <a:solidFill>
                  <a:srgbClr val="000000"/>
                </a:solidFill>
                <a:latin typeface="+mn-lt"/>
                <a:ea typeface="Calibri" pitchFamily="34" charset="0"/>
                <a:cs typeface="Arial" pitchFamily="34" charset="0"/>
              </a:rPr>
              <a:t>the information would </a:t>
            </a:r>
            <a:r>
              <a:rPr lang="en-AU" altLang="en-US" sz="1000" dirty="0">
                <a:latin typeface="+mn-lt"/>
                <a:ea typeface="Calibri" pitchFamily="34" charset="0"/>
                <a:cs typeface="Arial" pitchFamily="34" charset="0"/>
              </a:rPr>
              <a:t>be privileged (for example, client legal privilege)</a:t>
            </a:r>
          </a:p>
          <a:p>
            <a:pPr marL="742950" lvl="1" indent="-285750">
              <a:lnSpc>
                <a:spcPct val="100000"/>
              </a:lnSpc>
              <a:spcBef>
                <a:spcPts val="0"/>
              </a:spcBef>
              <a:spcAft>
                <a:spcPts val="0"/>
              </a:spcAft>
              <a:buFontTx/>
              <a:buChar char="•"/>
            </a:pPr>
            <a:r>
              <a:rPr lang="en-AU" altLang="en-US" sz="1000" dirty="0">
                <a:solidFill>
                  <a:srgbClr val="000000"/>
                </a:solidFill>
                <a:latin typeface="+mn-lt"/>
                <a:ea typeface="Calibri" pitchFamily="34" charset="0"/>
                <a:cs typeface="Arial" pitchFamily="34" charset="0"/>
              </a:rPr>
              <a:t>the information is in the public domain</a:t>
            </a:r>
          </a:p>
          <a:p>
            <a:pPr marL="0" marR="0" lvl="0" indent="0" algn="l" defTabSz="177609" rtl="0" eaLnBrk="1" fontAlgn="auto" latinLnBrk="0" hangingPunct="1">
              <a:lnSpc>
                <a:spcPct val="100000"/>
              </a:lnSpc>
              <a:spcBef>
                <a:spcPts val="0"/>
              </a:spcBef>
              <a:spcAft>
                <a:spcPts val="0"/>
              </a:spcAft>
              <a:buClrTx/>
              <a:buSzTx/>
              <a:buFontTx/>
              <a:buNone/>
              <a:tabLst/>
              <a:defRPr/>
            </a:pPr>
            <a:endParaRPr lang="en-US" dirty="0">
              <a:latin typeface="Calibri" charset="0"/>
            </a:endParaRPr>
          </a:p>
          <a:p>
            <a:pPr marL="0" marR="0" lvl="0" indent="0" algn="l" defTabSz="177609" rtl="0" eaLnBrk="1" fontAlgn="auto" latinLnBrk="0" hangingPunct="1">
              <a:lnSpc>
                <a:spcPct val="100000"/>
              </a:lnSpc>
              <a:spcBef>
                <a:spcPts val="0"/>
              </a:spcBef>
              <a:spcAft>
                <a:spcPts val="0"/>
              </a:spcAft>
              <a:buClrTx/>
              <a:buSzTx/>
              <a:buFontTx/>
              <a:buNone/>
              <a:tabLst/>
              <a:defRPr/>
            </a:pPr>
            <a:r>
              <a:rPr lang="en-US" dirty="0">
                <a:latin typeface="Calibri" charset="0"/>
              </a:rPr>
              <a:t>For further information: </a:t>
            </a:r>
            <a:r>
              <a:rPr lang="en-AU" sz="500" b="0" u="none" strike="noStrike" kern="1200" dirty="0">
                <a:solidFill>
                  <a:schemeClr val="tx1"/>
                </a:solidFill>
                <a:effectLst/>
                <a:latin typeface="Open Sans Light"/>
                <a:ea typeface="+mn-ea"/>
                <a:cs typeface="+mn-cs"/>
                <a:hlinkClick r:id="rId3"/>
              </a:rPr>
              <a:t>Department of Justice and Regulation failure to disclose offence fact sheet</a:t>
            </a:r>
            <a:r>
              <a:rPr lang="en-AU" sz="500" b="0" u="sng" kern="1200" dirty="0">
                <a:solidFill>
                  <a:schemeClr val="tx1"/>
                </a:solidFill>
                <a:effectLst/>
                <a:latin typeface="Open Sans Light"/>
                <a:ea typeface="+mn-ea"/>
                <a:cs typeface="+mn-cs"/>
              </a:rPr>
              <a:t> &lt;https://www.justice.vic.gov.au/safer-communities/protecting-children-and-families/failure-to-disclose-offence&gt;</a:t>
            </a:r>
            <a:endParaRPr lang="en-AU" sz="500" b="0" kern="1200" dirty="0">
              <a:solidFill>
                <a:schemeClr val="tx1"/>
              </a:solidFill>
              <a:effectLst/>
              <a:latin typeface="Open Sans Light"/>
              <a:ea typeface="+mn-ea"/>
              <a:cs typeface="+mn-cs"/>
            </a:endParaRPr>
          </a:p>
          <a:p>
            <a:pPr marL="0" marR="0" lvl="0" indent="0" algn="l" defTabSz="177609" rtl="0" eaLnBrk="1" fontAlgn="auto" latinLnBrk="0" hangingPunct="1">
              <a:lnSpc>
                <a:spcPct val="100000"/>
              </a:lnSpc>
              <a:spcBef>
                <a:spcPts val="0"/>
              </a:spcBef>
              <a:spcAft>
                <a:spcPts val="0"/>
              </a:spcAft>
              <a:buClrTx/>
              <a:buSzTx/>
              <a:buFontTx/>
              <a:buNone/>
              <a:tabLst/>
              <a:defRPr/>
            </a:pPr>
            <a:endParaRPr lang="en-US" dirty="0">
              <a:latin typeface="Calibri"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38188" indent="-282575">
              <a:defRPr>
                <a:solidFill>
                  <a:schemeClr val="tx1"/>
                </a:solidFill>
                <a:latin typeface="Arial" charset="0"/>
                <a:ea typeface="ＭＳ Ｐゴシック" charset="0"/>
                <a:cs typeface="ＭＳ Ｐゴシック" charset="0"/>
              </a:defRPr>
            </a:lvl2pPr>
            <a:lvl3pPr marL="1135063" indent="-225425">
              <a:defRPr>
                <a:solidFill>
                  <a:schemeClr val="tx1"/>
                </a:solidFill>
                <a:latin typeface="Arial" charset="0"/>
                <a:ea typeface="ＭＳ Ｐゴシック" charset="0"/>
                <a:cs typeface="ＭＳ Ｐゴシック" charset="0"/>
              </a:defRPr>
            </a:lvl3pPr>
            <a:lvl4pPr marL="1595438" indent="-227013">
              <a:defRPr>
                <a:solidFill>
                  <a:schemeClr val="tx1"/>
                </a:solidFill>
                <a:latin typeface="Arial" charset="0"/>
                <a:ea typeface="ＭＳ Ｐゴシック" charset="0"/>
                <a:cs typeface="ＭＳ Ｐゴシック" charset="0"/>
              </a:defRPr>
            </a:lvl4pPr>
            <a:lvl5pPr marL="2046288" indent="-225425">
              <a:defRPr>
                <a:solidFill>
                  <a:schemeClr val="tx1"/>
                </a:solidFill>
                <a:latin typeface="Arial" charset="0"/>
                <a:ea typeface="ＭＳ Ｐゴシック" charset="0"/>
                <a:cs typeface="ＭＳ Ｐゴシック" charset="0"/>
              </a:defRPr>
            </a:lvl5pPr>
            <a:lvl6pPr marL="25034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606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178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75088" indent="-225425"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fld id="{446D4889-A1E6-C541-9044-99720E97430B}" type="slidenum">
              <a:rPr lang="en-US"/>
              <a:pPr/>
              <a:t>46</a:t>
            </a:fld>
            <a:endParaRPr lang="en-US"/>
          </a:p>
        </p:txBody>
      </p:sp>
    </p:spTree>
    <p:extLst>
      <p:ext uri="{BB962C8B-B14F-4D97-AF65-F5344CB8AC3E}">
        <p14:creationId xmlns:p14="http://schemas.microsoft.com/office/powerpoint/2010/main" val="370470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000" b="0" dirty="0">
                <a:latin typeface="+mn-lt"/>
              </a:rPr>
              <a:t>Refer participants to the Fact Sheets and FAQ document located on the DHHS website including any other obligations that may apply to them as an organisation (such as Child Safe Standards) and professional group (such as code of ethics/conduct etc).</a:t>
            </a:r>
          </a:p>
          <a:p>
            <a:pPr>
              <a:lnSpc>
                <a:spcPct val="100000"/>
              </a:lnSpc>
              <a:spcBef>
                <a:spcPts val="0"/>
              </a:spcBef>
              <a:spcAft>
                <a:spcPts val="0"/>
              </a:spcAft>
            </a:pPr>
            <a:r>
              <a:rPr lang="en-AU" sz="1000" b="0" dirty="0">
                <a:latin typeface="+mn-lt"/>
              </a:rPr>
              <a:t>https://providers.dhhs.vic.gov.au/mandatory-reporting</a:t>
            </a:r>
          </a:p>
          <a:p>
            <a:pPr>
              <a:lnSpc>
                <a:spcPct val="100000"/>
              </a:lnSpc>
              <a:spcBef>
                <a:spcPts val="0"/>
              </a:spcBef>
              <a:spcAft>
                <a:spcPts val="0"/>
              </a:spcAft>
            </a:pPr>
            <a:endParaRPr lang="en-AU" sz="1000" b="0" dirty="0">
              <a:latin typeface="+mn-lt"/>
            </a:endParaRPr>
          </a:p>
          <a:p>
            <a:pPr>
              <a:lnSpc>
                <a:spcPct val="100000"/>
              </a:lnSpc>
              <a:spcBef>
                <a:spcPts val="0"/>
              </a:spcBef>
              <a:spcAft>
                <a:spcPts val="0"/>
              </a:spcAft>
            </a:pPr>
            <a:r>
              <a:rPr lang="en-AU" sz="1000" b="0" dirty="0">
                <a:latin typeface="+mn-lt"/>
              </a:rPr>
              <a:t>Optional information: A summary of reporting obligations:</a:t>
            </a:r>
          </a:p>
          <a:p>
            <a:pPr>
              <a:lnSpc>
                <a:spcPct val="100000"/>
              </a:lnSpc>
              <a:spcBef>
                <a:spcPts val="0"/>
              </a:spcBef>
              <a:spcAft>
                <a:spcPts val="0"/>
              </a:spcAft>
            </a:pPr>
            <a:r>
              <a:rPr lang="en-AU" sz="1000" b="1" dirty="0">
                <a:latin typeface="+mn-lt"/>
              </a:rPr>
              <a:t>Reportable conduct requires: </a:t>
            </a:r>
          </a:p>
          <a:p>
            <a:pPr marL="171450" indent="-171450">
              <a:lnSpc>
                <a:spcPct val="100000"/>
              </a:lnSpc>
              <a:spcBef>
                <a:spcPts val="0"/>
              </a:spcBef>
              <a:spcAft>
                <a:spcPts val="0"/>
              </a:spcAft>
              <a:buFont typeface="Arial" panose="020B0604020202020204" pitchFamily="34" charset="0"/>
              <a:buChar char="•"/>
            </a:pPr>
            <a:r>
              <a:rPr lang="en-AU" sz="1000" dirty="0">
                <a:latin typeface="+mn-lt"/>
              </a:rPr>
              <a:t>some organisations to respond to allegations of child abuse (and other child-related misconduct) made against their workers and volunteers, and to notify CCYP of any allegations</a:t>
            </a:r>
          </a:p>
          <a:p>
            <a:pPr marL="171450" indent="-171450">
              <a:lnSpc>
                <a:spcPct val="100000"/>
              </a:lnSpc>
              <a:spcBef>
                <a:spcPts val="0"/>
              </a:spcBef>
              <a:spcAft>
                <a:spcPts val="0"/>
              </a:spcAft>
              <a:buFont typeface="Arial" panose="020B0604020202020204" pitchFamily="34" charset="0"/>
              <a:buChar char="•"/>
            </a:pPr>
            <a:r>
              <a:rPr lang="en-AU" sz="1000" dirty="0">
                <a:latin typeface="+mn-lt"/>
              </a:rPr>
              <a:t>enables CCYP to independently oversee those responses</a:t>
            </a:r>
          </a:p>
          <a:p>
            <a:pPr marL="171450" indent="-171450">
              <a:lnSpc>
                <a:spcPct val="100000"/>
              </a:lnSpc>
              <a:spcBef>
                <a:spcPts val="0"/>
              </a:spcBef>
              <a:spcAft>
                <a:spcPts val="0"/>
              </a:spcAft>
              <a:buFont typeface="Arial" panose="020B0604020202020204" pitchFamily="34" charset="0"/>
              <a:buChar char="•"/>
            </a:pPr>
            <a:r>
              <a:rPr lang="en-AU" sz="1000" dirty="0">
                <a:latin typeface="+mn-lt"/>
              </a:rPr>
              <a:t>facilitates information sharing between organisations, their regulators, Victoria Police, the Department of Justice and Regulation’s Working With Children Check Unit and CCYP.</a:t>
            </a:r>
          </a:p>
          <a:p>
            <a:pPr>
              <a:lnSpc>
                <a:spcPct val="100000"/>
              </a:lnSpc>
              <a:spcBef>
                <a:spcPts val="0"/>
              </a:spcBef>
              <a:spcAft>
                <a:spcPts val="0"/>
              </a:spcAft>
            </a:pPr>
            <a:r>
              <a:rPr lang="en-AU" altLang="en-US" sz="1000" b="1" kern="1200" dirty="0">
                <a:solidFill>
                  <a:schemeClr val="tx1"/>
                </a:solidFill>
                <a:latin typeface="+mn-lt"/>
                <a:ea typeface="Calibri" pitchFamily="34" charset="0"/>
                <a:cs typeface="Arial" pitchFamily="34" charset="0"/>
              </a:rPr>
              <a:t>Failure to protect </a:t>
            </a:r>
            <a:r>
              <a:rPr lang="en-AU" altLang="en-US" sz="1000" kern="1200" dirty="0">
                <a:solidFill>
                  <a:schemeClr val="tx1"/>
                </a:solidFill>
                <a:latin typeface="+mn-lt"/>
                <a:ea typeface="Calibri" pitchFamily="34" charset="0"/>
                <a:cs typeface="Arial" pitchFamily="34" charset="0"/>
              </a:rPr>
              <a:t>a child from sexual abuse offence applies to people within organisations </a:t>
            </a:r>
          </a:p>
          <a:p>
            <a:pPr marL="708657" lvl="1" indent="-2857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Calibri" pitchFamily="34" charset="0"/>
                <a:cs typeface="Arial" pitchFamily="34" charset="0"/>
              </a:rPr>
              <a:t>if they hold a </a:t>
            </a:r>
            <a:r>
              <a:rPr lang="en-AU" altLang="en-US" sz="1000" b="1" kern="1200" dirty="0">
                <a:solidFill>
                  <a:srgbClr val="00B050"/>
                </a:solidFill>
                <a:latin typeface="+mn-lt"/>
                <a:ea typeface="Calibri" pitchFamily="34" charset="0"/>
                <a:cs typeface="Arial" pitchFamily="34" charset="0"/>
              </a:rPr>
              <a:t>position of authority </a:t>
            </a:r>
          </a:p>
          <a:p>
            <a:pPr marL="708657" lvl="1" indent="-2857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Calibri" pitchFamily="34" charset="0"/>
                <a:cs typeface="Arial" pitchFamily="34" charset="0"/>
              </a:rPr>
              <a:t>within a </a:t>
            </a:r>
            <a:r>
              <a:rPr lang="en-AU" altLang="en-US" sz="1000" b="1" kern="1200" dirty="0">
                <a:solidFill>
                  <a:srgbClr val="FFC000"/>
                </a:solidFill>
                <a:latin typeface="+mn-lt"/>
                <a:ea typeface="Calibri" pitchFamily="34" charset="0"/>
                <a:cs typeface="Arial" pitchFamily="34" charset="0"/>
              </a:rPr>
              <a:t>relevant organisation </a:t>
            </a:r>
            <a:r>
              <a:rPr lang="en-AU" altLang="en-US" sz="1000" kern="1200" dirty="0">
                <a:solidFill>
                  <a:schemeClr val="tx1"/>
                </a:solidFill>
                <a:latin typeface="+mn-lt"/>
                <a:ea typeface="Calibri" pitchFamily="34" charset="0"/>
                <a:cs typeface="Arial" pitchFamily="34" charset="0"/>
              </a:rPr>
              <a:t>that works with children </a:t>
            </a:r>
          </a:p>
          <a:p>
            <a:pPr marL="708657" lvl="1" indent="-2857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Calibri" pitchFamily="34" charset="0"/>
                <a:cs typeface="Arial" pitchFamily="34" charset="0"/>
              </a:rPr>
              <a:t>they know of a substantial risk another </a:t>
            </a:r>
            <a:r>
              <a:rPr lang="en-AU" altLang="en-US" sz="1000" b="1" kern="1200" dirty="0">
                <a:solidFill>
                  <a:srgbClr val="00B0F0"/>
                </a:solidFill>
                <a:latin typeface="+mn-lt"/>
                <a:ea typeface="Calibri" pitchFamily="34" charset="0"/>
                <a:cs typeface="Arial" pitchFamily="34" charset="0"/>
              </a:rPr>
              <a:t>adult associated with the organisation </a:t>
            </a:r>
            <a:r>
              <a:rPr lang="en-AU" altLang="en-US" sz="1000" kern="1200" dirty="0">
                <a:solidFill>
                  <a:schemeClr val="tx1"/>
                </a:solidFill>
                <a:latin typeface="+mn-lt"/>
                <a:ea typeface="Calibri" pitchFamily="34" charset="0"/>
                <a:cs typeface="Arial" pitchFamily="34" charset="0"/>
              </a:rPr>
              <a:t>may commit a sex offence against a child under 16 within the organisation’s care</a:t>
            </a:r>
          </a:p>
          <a:p>
            <a:pPr marL="708657" lvl="1" indent="-2857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Calibri" pitchFamily="34" charset="0"/>
                <a:cs typeface="Arial" pitchFamily="34" charset="0"/>
              </a:rPr>
              <a:t>they have the power or responsibility to </a:t>
            </a:r>
            <a:r>
              <a:rPr lang="en-AU" altLang="en-US" sz="1000" b="1" kern="1200" dirty="0">
                <a:solidFill>
                  <a:srgbClr val="7030A0"/>
                </a:solidFill>
                <a:latin typeface="+mn-lt"/>
                <a:ea typeface="Calibri" pitchFamily="34" charset="0"/>
                <a:cs typeface="Arial" pitchFamily="34" charset="0"/>
              </a:rPr>
              <a:t>remove or reduce </a:t>
            </a:r>
            <a:r>
              <a:rPr lang="en-AU" altLang="en-US" sz="1000" kern="1200" dirty="0">
                <a:solidFill>
                  <a:schemeClr val="tx1"/>
                </a:solidFill>
                <a:latin typeface="+mn-lt"/>
                <a:ea typeface="Calibri" pitchFamily="34" charset="0"/>
                <a:cs typeface="Arial" pitchFamily="34" charset="0"/>
              </a:rPr>
              <a:t>that risk </a:t>
            </a:r>
          </a:p>
          <a:p>
            <a:pPr marL="708657" lvl="1" indent="-285750">
              <a:lnSpc>
                <a:spcPct val="100000"/>
              </a:lnSpc>
              <a:spcBef>
                <a:spcPts val="0"/>
              </a:spcBef>
              <a:spcAft>
                <a:spcPts val="0"/>
              </a:spcAft>
              <a:buFont typeface="Courier New" panose="02070309020205020404" pitchFamily="49" charset="0"/>
              <a:buChar char="o"/>
            </a:pPr>
            <a:r>
              <a:rPr lang="en-AU" altLang="en-US" sz="1000" kern="1200" dirty="0">
                <a:solidFill>
                  <a:schemeClr val="tx1"/>
                </a:solidFill>
                <a:latin typeface="+mn-lt"/>
                <a:ea typeface="Calibri" pitchFamily="34" charset="0"/>
                <a:cs typeface="Arial" pitchFamily="34" charset="0"/>
              </a:rPr>
              <a:t>BUT they </a:t>
            </a:r>
            <a:r>
              <a:rPr lang="en-AU" altLang="en-US" sz="1000" b="1" kern="1200" dirty="0">
                <a:solidFill>
                  <a:srgbClr val="C00000"/>
                </a:solidFill>
                <a:latin typeface="+mn-lt"/>
                <a:ea typeface="Calibri" pitchFamily="34" charset="0"/>
                <a:cs typeface="Arial" pitchFamily="34" charset="0"/>
              </a:rPr>
              <a:t>negligently</a:t>
            </a:r>
            <a:r>
              <a:rPr lang="en-AU" altLang="en-US" sz="1000" kern="1200" dirty="0">
                <a:solidFill>
                  <a:schemeClr val="tx1"/>
                </a:solidFill>
                <a:latin typeface="+mn-lt"/>
                <a:ea typeface="Calibri" pitchFamily="34" charset="0"/>
                <a:cs typeface="Arial" pitchFamily="34" charset="0"/>
              </a:rPr>
              <a:t> fail to do so</a:t>
            </a:r>
          </a:p>
          <a:p>
            <a:pPr marL="0" marR="0" lvl="0" indent="0" algn="l" defTabSz="177609" rtl="0" eaLnBrk="1" fontAlgn="auto" latinLnBrk="0" hangingPunct="1">
              <a:lnSpc>
                <a:spcPct val="100000"/>
              </a:lnSpc>
              <a:spcBef>
                <a:spcPts val="0"/>
              </a:spcBef>
              <a:spcAft>
                <a:spcPts val="0"/>
              </a:spcAft>
              <a:buClrTx/>
              <a:buSzTx/>
              <a:buFontTx/>
              <a:buNone/>
              <a:tabLst/>
              <a:defRPr/>
            </a:pPr>
            <a:r>
              <a:rPr lang="en-US" sz="1000" b="1" i="1" kern="1200" dirty="0">
                <a:solidFill>
                  <a:srgbClr val="00B050"/>
                </a:solidFill>
                <a:latin typeface="+mn-lt"/>
                <a:ea typeface="ＭＳ Ｐゴシック" charset="0"/>
                <a:cs typeface="ＭＳ Ｐゴシック" charset="0"/>
              </a:rPr>
              <a:t>Failure to protect</a:t>
            </a:r>
            <a:r>
              <a:rPr lang="en-US" sz="1000" b="1" kern="1200" dirty="0">
                <a:solidFill>
                  <a:srgbClr val="00B050"/>
                </a:solidFill>
                <a:latin typeface="+mn-lt"/>
                <a:ea typeface="ＭＳ Ｐゴシック" charset="0"/>
                <a:cs typeface="ＭＳ Ｐゴシック" charset="0"/>
              </a:rPr>
              <a:t> </a:t>
            </a:r>
            <a:r>
              <a:rPr lang="en-US" sz="1000" kern="1200" dirty="0">
                <a:solidFill>
                  <a:schemeClr val="tx1"/>
                </a:solidFill>
                <a:latin typeface="+mn-lt"/>
                <a:ea typeface="ＭＳ Ｐゴシック" charset="0"/>
                <a:cs typeface="ＭＳ Ｐゴシック" charset="0"/>
              </a:rPr>
              <a:t>children from sexual abuse – </a:t>
            </a:r>
            <a:r>
              <a:rPr lang="en-US" sz="1000" b="1" i="1" kern="1200" dirty="0">
                <a:solidFill>
                  <a:schemeClr val="tx1"/>
                </a:solidFill>
                <a:latin typeface="+mn-lt"/>
                <a:ea typeface="ＭＳ Ｐゴシック" charset="0"/>
                <a:cs typeface="ＭＳ Ｐゴシック" charset="0"/>
              </a:rPr>
              <a:t>criminal offence </a:t>
            </a:r>
            <a:r>
              <a:rPr lang="en-US" sz="1000" kern="1200" dirty="0">
                <a:solidFill>
                  <a:schemeClr val="tx1"/>
                </a:solidFill>
                <a:latin typeface="+mn-lt"/>
                <a:ea typeface="ＭＳ Ｐゴシック" charset="0"/>
                <a:cs typeface="ＭＳ Ｐゴシック" charset="0"/>
              </a:rPr>
              <a:t>not to act to reduce or remove risk.</a:t>
            </a:r>
            <a:r>
              <a:rPr lang="en-AU" altLang="en-US" sz="1000" kern="1200" dirty="0">
                <a:solidFill>
                  <a:schemeClr val="tx1"/>
                </a:solidFill>
                <a:latin typeface="+mn-lt"/>
                <a:ea typeface="Calibri" pitchFamily="34" charset="0"/>
                <a:cs typeface="Arial" pitchFamily="34" charset="0"/>
              </a:rPr>
              <a:t> Maximum 5 years imprisonment</a:t>
            </a:r>
          </a:p>
          <a:p>
            <a:pPr eaLnBrk="1" hangingPunct="1">
              <a:lnSpc>
                <a:spcPct val="100000"/>
              </a:lnSpc>
              <a:spcBef>
                <a:spcPts val="0"/>
              </a:spcBef>
              <a:spcAft>
                <a:spcPts val="0"/>
              </a:spcAft>
            </a:pPr>
            <a:r>
              <a:rPr lang="en-AU" altLang="en-US" sz="1000" b="1" i="1" kern="1200" dirty="0">
                <a:solidFill>
                  <a:srgbClr val="000000"/>
                </a:solidFill>
                <a:latin typeface="+mn-lt"/>
                <a:ea typeface="Geneva"/>
                <a:cs typeface="Arial" pitchFamily="34" charset="0"/>
              </a:rPr>
              <a:t>What is a 'relevant organisation'?</a:t>
            </a:r>
          </a:p>
          <a:p>
            <a:pPr marL="0" marR="0" indent="0" algn="l" defTabSz="177609" rtl="0" eaLnBrk="1" fontAlgn="auto" latinLnBrk="0" hangingPunct="1">
              <a:lnSpc>
                <a:spcPct val="100000"/>
              </a:lnSpc>
              <a:spcBef>
                <a:spcPts val="0"/>
              </a:spcBef>
              <a:spcAft>
                <a:spcPts val="0"/>
              </a:spcAft>
              <a:buClrTx/>
              <a:buSzTx/>
              <a:buFontTx/>
              <a:buNone/>
              <a:tabLst/>
              <a:defRPr/>
            </a:pPr>
            <a:r>
              <a:rPr lang="en-AU" altLang="en-US" sz="1000" kern="1200" dirty="0">
                <a:solidFill>
                  <a:srgbClr val="000000"/>
                </a:solidFill>
                <a:latin typeface="+mn-lt"/>
                <a:ea typeface="Geneva"/>
                <a:cs typeface="Arial" pitchFamily="34" charset="0"/>
              </a:rPr>
              <a:t>A relevant organisation is one that exercises care, supervision or authority over children, whether as part of its primary function or otherwise. </a:t>
            </a:r>
            <a:endParaRPr lang="en-AU" altLang="en-US" sz="1000" b="1" kern="1200" dirty="0">
              <a:solidFill>
                <a:schemeClr val="tx1"/>
              </a:solidFill>
              <a:latin typeface="+mn-lt"/>
              <a:ea typeface="+mn-ea"/>
              <a:cs typeface="+mn-cs"/>
            </a:endParaRPr>
          </a:p>
          <a:p>
            <a:pPr>
              <a:lnSpc>
                <a:spcPct val="100000"/>
              </a:lnSpc>
              <a:spcBef>
                <a:spcPts val="0"/>
              </a:spcBef>
              <a:spcAft>
                <a:spcPts val="0"/>
              </a:spcAft>
            </a:pPr>
            <a:r>
              <a:rPr lang="en-AU" altLang="en-US" sz="1000" b="1" i="1" kern="1200" dirty="0">
                <a:solidFill>
                  <a:schemeClr val="tx1"/>
                </a:solidFill>
                <a:latin typeface="+mn-lt"/>
                <a:ea typeface="ＭＳ Ｐゴシック" pitchFamily="34" charset="-128"/>
                <a:cs typeface="Arial" pitchFamily="34" charset="0"/>
              </a:rPr>
              <a:t>Person in authority </a:t>
            </a:r>
            <a:r>
              <a:rPr lang="en-AU" altLang="en-US" sz="1000" kern="1200" dirty="0">
                <a:solidFill>
                  <a:schemeClr val="tx1"/>
                </a:solidFill>
                <a:latin typeface="+mn-lt"/>
                <a:ea typeface="ＭＳ Ｐゴシック" pitchFamily="34" charset="-128"/>
                <a:cs typeface="Arial" pitchFamily="34" charset="0"/>
              </a:rPr>
              <a:t>is dependent on the degree of supervision, power or responsibility to remove or reduce substantial risk posed by an adult associated with the organisation. For example, CEOs, board, council and committee members, principals, residential house supervisors, religious leaders. </a:t>
            </a:r>
          </a:p>
          <a:p>
            <a:pPr>
              <a:lnSpc>
                <a:spcPct val="100000"/>
              </a:lnSpc>
              <a:spcBef>
                <a:spcPts val="0"/>
              </a:spcBef>
              <a:spcAft>
                <a:spcPts val="0"/>
              </a:spcAft>
            </a:pPr>
            <a:r>
              <a:rPr lang="en-AU" altLang="en-US" sz="1000" b="1" i="1" kern="1200" dirty="0">
                <a:solidFill>
                  <a:schemeClr val="tx1"/>
                </a:solidFill>
                <a:latin typeface="+mn-lt"/>
                <a:ea typeface="ＭＳ Ｐゴシック" pitchFamily="34" charset="-128"/>
                <a:cs typeface="Arial" pitchFamily="34" charset="0"/>
              </a:rPr>
              <a:t>A person associated with the organisation </a:t>
            </a:r>
            <a:r>
              <a:rPr lang="en-AU" altLang="en-US" sz="1000" kern="1200" dirty="0">
                <a:solidFill>
                  <a:schemeClr val="tx1"/>
                </a:solidFill>
                <a:latin typeface="+mn-lt"/>
                <a:ea typeface="ＭＳ Ｐゴシック" pitchFamily="34" charset="-128"/>
                <a:cs typeface="Arial" pitchFamily="34" charset="0"/>
              </a:rPr>
              <a:t>includes an employee, volunteer, or contractor. For example, it would include a parent who volunteers at kinder to assist in the classroom or on an excursion.</a:t>
            </a:r>
          </a:p>
          <a:p>
            <a:pPr>
              <a:lnSpc>
                <a:spcPct val="100000"/>
              </a:lnSpc>
              <a:spcBef>
                <a:spcPts val="0"/>
              </a:spcBef>
              <a:spcAft>
                <a:spcPts val="0"/>
              </a:spcAft>
            </a:pPr>
            <a:r>
              <a:rPr lang="en-AU" altLang="en-US" sz="1000" b="1" i="1" kern="1200" dirty="0">
                <a:solidFill>
                  <a:schemeClr val="tx1"/>
                </a:solidFill>
                <a:latin typeface="+mn-lt"/>
                <a:ea typeface="ＭＳ Ｐゴシック" pitchFamily="34" charset="-128"/>
                <a:cs typeface="Arial" pitchFamily="34" charset="0"/>
              </a:rPr>
              <a:t>Substantial risk </a:t>
            </a:r>
            <a:r>
              <a:rPr lang="en-AU" altLang="en-US" sz="1000" kern="1200" dirty="0">
                <a:solidFill>
                  <a:schemeClr val="tx1"/>
                </a:solidFill>
                <a:latin typeface="+mn-lt"/>
                <a:ea typeface="ＭＳ Ｐゴシック" pitchFamily="34" charset="-128"/>
                <a:cs typeface="Arial" pitchFamily="34" charset="0"/>
              </a:rPr>
              <a:t>includes the likelihood a child will become a victim – the legal test is whether a ‘reasonable person’ would have judged the risk. </a:t>
            </a:r>
          </a:p>
          <a:p>
            <a:pPr>
              <a:lnSpc>
                <a:spcPct val="100000"/>
              </a:lnSpc>
              <a:spcBef>
                <a:spcPts val="0"/>
              </a:spcBef>
              <a:spcAft>
                <a:spcPts val="0"/>
              </a:spcAft>
            </a:pPr>
            <a:r>
              <a:rPr lang="en-AU" altLang="en-US" sz="1000" b="1" i="1" kern="1200" dirty="0">
                <a:solidFill>
                  <a:schemeClr val="tx1"/>
                </a:solidFill>
                <a:latin typeface="+mn-lt"/>
                <a:ea typeface="ＭＳ Ｐゴシック" pitchFamily="34" charset="-128"/>
                <a:cs typeface="Arial" pitchFamily="34" charset="0"/>
              </a:rPr>
              <a:t>Negligently failing to reduce or remove risk </a:t>
            </a:r>
            <a:r>
              <a:rPr lang="en-AU" altLang="en-US" sz="1000" kern="1200" dirty="0">
                <a:solidFill>
                  <a:schemeClr val="tx1"/>
                </a:solidFill>
                <a:latin typeface="+mn-lt"/>
                <a:ea typeface="ＭＳ Ｐゴシック" pitchFamily="34" charset="-128"/>
                <a:cs typeface="Arial" pitchFamily="34" charset="0"/>
              </a:rPr>
              <a:t>refers to inaction knowing there is a substantial risk. Could also include action such as moving an adult associated with the organisation to another location where they will still have contact with children.</a:t>
            </a:r>
            <a:endParaRPr lang="en-US" altLang="en-US" sz="1000" kern="1200" dirty="0">
              <a:solidFill>
                <a:schemeClr val="tx1"/>
              </a:solidFill>
              <a:latin typeface="+mn-lt"/>
              <a:ea typeface="ＭＳ Ｐゴシック" pitchFamily="34" charset="-128"/>
              <a:cs typeface="Arial" pitchFamily="34" charset="0"/>
            </a:endParaRPr>
          </a:p>
          <a:p>
            <a:pPr>
              <a:lnSpc>
                <a:spcPct val="100000"/>
              </a:lnSpc>
              <a:spcBef>
                <a:spcPts val="0"/>
              </a:spcBef>
              <a:spcAft>
                <a:spcPts val="0"/>
              </a:spcAft>
            </a:pPr>
            <a:r>
              <a:rPr lang="en-AU" altLang="en-US" sz="1000" b="1" kern="1200" dirty="0">
                <a:solidFill>
                  <a:srgbClr val="FF0000"/>
                </a:solidFill>
                <a:latin typeface="+mn-lt"/>
                <a:ea typeface="Calibri" pitchFamily="34" charset="0"/>
                <a:cs typeface="Arial" pitchFamily="34" charset="0"/>
              </a:rPr>
              <a:t>Failure to disclose </a:t>
            </a:r>
            <a:r>
              <a:rPr lang="en-AU" altLang="en-US" sz="1000" kern="1200" dirty="0">
                <a:solidFill>
                  <a:schemeClr val="tx1"/>
                </a:solidFill>
                <a:latin typeface="+mn-lt"/>
                <a:ea typeface="Calibri" pitchFamily="34" charset="0"/>
                <a:cs typeface="Arial" pitchFamily="34" charset="0"/>
              </a:rPr>
              <a:t>child sexual abuse </a:t>
            </a:r>
            <a:r>
              <a:rPr lang="en-US" altLang="en-US" sz="1000" kern="1200" dirty="0">
                <a:solidFill>
                  <a:schemeClr val="tx1"/>
                </a:solidFill>
                <a:latin typeface="+mn-lt"/>
                <a:ea typeface="Calibri" pitchFamily="34" charset="0"/>
                <a:cs typeface="Arial" pitchFamily="34" charset="0"/>
              </a:rPr>
              <a:t>offence that requires adults to report to police a reasonable belief that a sexual offence has been committed against a child (unless they have a reasonable excuse for not doing so). </a:t>
            </a:r>
          </a:p>
          <a:p>
            <a:pPr>
              <a:lnSpc>
                <a:spcPct val="100000"/>
              </a:lnSpc>
              <a:spcBef>
                <a:spcPts val="0"/>
              </a:spcBef>
              <a:spcAft>
                <a:spcPts val="0"/>
              </a:spcAft>
            </a:pPr>
            <a:r>
              <a:rPr lang="en-US" altLang="en-US" sz="1000" kern="1200" dirty="0">
                <a:solidFill>
                  <a:schemeClr val="tx1"/>
                </a:solidFill>
                <a:latin typeface="+mn-lt"/>
                <a:ea typeface="Calibri" pitchFamily="34" charset="0"/>
                <a:cs typeface="Arial" pitchFamily="34" charset="0"/>
              </a:rPr>
              <a:t>It establishes that reporting child sexual abuse is a community-wide responsibility. </a:t>
            </a:r>
          </a:p>
          <a:p>
            <a:pPr>
              <a:lnSpc>
                <a:spcPct val="100000"/>
              </a:lnSpc>
              <a:spcBef>
                <a:spcPts val="0"/>
              </a:spcBef>
              <a:spcAft>
                <a:spcPts val="0"/>
              </a:spcAft>
            </a:pPr>
            <a:r>
              <a:rPr lang="en-AU" altLang="en-US" sz="1000" kern="1200" dirty="0">
                <a:solidFill>
                  <a:schemeClr val="tx1"/>
                </a:solidFill>
                <a:latin typeface="+mn-lt"/>
                <a:ea typeface="Calibri" pitchFamily="34" charset="0"/>
                <a:cs typeface="Arial" pitchFamily="34" charset="0"/>
              </a:rPr>
              <a:t>The law states that all adults must report to police: </a:t>
            </a:r>
          </a:p>
          <a:p>
            <a:pPr marL="765807" lvl="1" indent="-342900">
              <a:lnSpc>
                <a:spcPct val="100000"/>
              </a:lnSpc>
              <a:spcBef>
                <a:spcPts val="0"/>
              </a:spcBef>
              <a:spcAft>
                <a:spcPts val="0"/>
              </a:spcAft>
              <a:buFont typeface="Arial" panose="020B0604020202020204" pitchFamily="34" charset="0"/>
              <a:buChar char="•"/>
            </a:pPr>
            <a:r>
              <a:rPr lang="en-AU" altLang="en-US" sz="1000" kern="1200" dirty="0">
                <a:solidFill>
                  <a:schemeClr val="tx1"/>
                </a:solidFill>
                <a:latin typeface="+mn-lt"/>
                <a:ea typeface="Calibri" pitchFamily="34" charset="0"/>
                <a:cs typeface="Arial" pitchFamily="34" charset="0"/>
              </a:rPr>
              <a:t>any </a:t>
            </a:r>
            <a:r>
              <a:rPr lang="en-AU" altLang="en-US" sz="1000" b="1" kern="1200" dirty="0">
                <a:solidFill>
                  <a:schemeClr val="tx1"/>
                </a:solidFill>
                <a:latin typeface="+mn-lt"/>
                <a:ea typeface="Calibri" pitchFamily="34" charset="0"/>
                <a:cs typeface="Arial" pitchFamily="34" charset="0"/>
              </a:rPr>
              <a:t>reasonable belief </a:t>
            </a:r>
            <a:r>
              <a:rPr lang="en-AU" altLang="en-US" sz="1000" kern="1200" dirty="0">
                <a:solidFill>
                  <a:schemeClr val="tx1"/>
                </a:solidFill>
                <a:latin typeface="+mn-lt"/>
                <a:ea typeface="Calibri" pitchFamily="34" charset="0"/>
                <a:cs typeface="Arial" pitchFamily="34" charset="0"/>
              </a:rPr>
              <a:t>that a </a:t>
            </a:r>
            <a:r>
              <a:rPr lang="en-AU" altLang="en-US" sz="1000" b="1" kern="1200" dirty="0">
                <a:solidFill>
                  <a:schemeClr val="tx1"/>
                </a:solidFill>
                <a:latin typeface="+mn-lt"/>
                <a:ea typeface="Calibri" pitchFamily="34" charset="0"/>
                <a:cs typeface="Arial" pitchFamily="34" charset="0"/>
              </a:rPr>
              <a:t>sexual offence </a:t>
            </a:r>
            <a:r>
              <a:rPr lang="en-AU" altLang="en-US" sz="1000" kern="1200" dirty="0">
                <a:solidFill>
                  <a:schemeClr val="tx1"/>
                </a:solidFill>
                <a:latin typeface="+mn-lt"/>
                <a:ea typeface="Calibri" pitchFamily="34" charset="0"/>
                <a:cs typeface="Arial" pitchFamily="34" charset="0"/>
              </a:rPr>
              <a:t>has been committed </a:t>
            </a:r>
          </a:p>
          <a:p>
            <a:pPr marL="765807" lvl="1" indent="-342900">
              <a:lnSpc>
                <a:spcPct val="100000"/>
              </a:lnSpc>
              <a:spcBef>
                <a:spcPts val="0"/>
              </a:spcBef>
              <a:spcAft>
                <a:spcPts val="0"/>
              </a:spcAft>
              <a:buFont typeface="Arial" panose="020B0604020202020204" pitchFamily="34" charset="0"/>
              <a:buChar char="•"/>
            </a:pPr>
            <a:r>
              <a:rPr lang="en-AU" altLang="en-US" sz="1000" kern="1200" dirty="0">
                <a:solidFill>
                  <a:schemeClr val="tx1"/>
                </a:solidFill>
                <a:latin typeface="+mn-lt"/>
                <a:ea typeface="Calibri" pitchFamily="34" charset="0"/>
                <a:cs typeface="Arial" pitchFamily="34" charset="0"/>
              </a:rPr>
              <a:t>by another </a:t>
            </a:r>
            <a:r>
              <a:rPr lang="en-AU" altLang="en-US" sz="1000" b="1" kern="1200" dirty="0">
                <a:solidFill>
                  <a:schemeClr val="tx1"/>
                </a:solidFill>
                <a:latin typeface="+mn-lt"/>
                <a:ea typeface="Calibri" pitchFamily="34" charset="0"/>
                <a:cs typeface="Arial" pitchFamily="34" charset="0"/>
              </a:rPr>
              <a:t>adult</a:t>
            </a:r>
            <a:r>
              <a:rPr lang="en-AU" altLang="en-US" sz="1000" kern="1200" dirty="0">
                <a:solidFill>
                  <a:schemeClr val="tx1"/>
                </a:solidFill>
                <a:latin typeface="+mn-lt"/>
                <a:ea typeface="Calibri" pitchFamily="34" charset="0"/>
                <a:cs typeface="Arial" pitchFamily="34" charset="0"/>
              </a:rPr>
              <a:t> (over 18)</a:t>
            </a:r>
          </a:p>
          <a:p>
            <a:pPr marL="765807" lvl="1" indent="-342900">
              <a:lnSpc>
                <a:spcPct val="100000"/>
              </a:lnSpc>
              <a:spcBef>
                <a:spcPts val="0"/>
              </a:spcBef>
              <a:spcAft>
                <a:spcPts val="0"/>
              </a:spcAft>
              <a:buFont typeface="Arial" panose="020B0604020202020204" pitchFamily="34" charset="0"/>
              <a:buChar char="•"/>
            </a:pPr>
            <a:r>
              <a:rPr lang="en-AU" altLang="en-US" sz="1000" kern="1200" dirty="0">
                <a:solidFill>
                  <a:schemeClr val="tx1"/>
                </a:solidFill>
                <a:latin typeface="+mn-lt"/>
                <a:ea typeface="Calibri" pitchFamily="34" charset="0"/>
                <a:cs typeface="Arial" pitchFamily="34" charset="0"/>
              </a:rPr>
              <a:t>against a </a:t>
            </a:r>
            <a:r>
              <a:rPr lang="en-AU" altLang="en-US" sz="1000" b="1" kern="1200" dirty="0">
                <a:solidFill>
                  <a:schemeClr val="tx1"/>
                </a:solidFill>
                <a:latin typeface="+mn-lt"/>
                <a:ea typeface="Calibri" pitchFamily="34" charset="0"/>
                <a:cs typeface="Arial" pitchFamily="34" charset="0"/>
              </a:rPr>
              <a:t>child under the age of 16.</a:t>
            </a:r>
          </a:p>
          <a:p>
            <a:pPr>
              <a:lnSpc>
                <a:spcPct val="100000"/>
              </a:lnSpc>
              <a:spcBef>
                <a:spcPts val="0"/>
              </a:spcBef>
              <a:spcAft>
                <a:spcPts val="0"/>
              </a:spcAft>
            </a:pPr>
            <a:r>
              <a:rPr lang="en-AU" altLang="en-US" sz="1000" kern="1200" dirty="0">
                <a:solidFill>
                  <a:schemeClr val="tx1"/>
                </a:solidFill>
                <a:latin typeface="+mn-lt"/>
                <a:ea typeface="Calibri" pitchFamily="34" charset="0"/>
                <a:cs typeface="Arial" pitchFamily="34" charset="0"/>
              </a:rPr>
              <a:t>unless there is a </a:t>
            </a:r>
            <a:r>
              <a:rPr lang="en-AU" altLang="en-US" sz="1000" b="1" kern="1200" dirty="0">
                <a:solidFill>
                  <a:schemeClr val="tx1"/>
                </a:solidFill>
                <a:latin typeface="+mn-lt"/>
                <a:ea typeface="Calibri" pitchFamily="34" charset="0"/>
                <a:cs typeface="Arial" pitchFamily="34" charset="0"/>
              </a:rPr>
              <a:t>reasonable excuse </a:t>
            </a:r>
            <a:r>
              <a:rPr lang="en-AU" altLang="en-US" sz="1000" kern="1200" dirty="0">
                <a:solidFill>
                  <a:schemeClr val="tx1"/>
                </a:solidFill>
                <a:latin typeface="+mn-lt"/>
                <a:ea typeface="Calibri" pitchFamily="34" charset="0"/>
                <a:cs typeface="Arial" pitchFamily="34" charset="0"/>
              </a:rPr>
              <a:t>or an </a:t>
            </a:r>
            <a:r>
              <a:rPr lang="en-AU" altLang="en-US" sz="1000" b="1" kern="1200" dirty="0">
                <a:solidFill>
                  <a:schemeClr val="tx1"/>
                </a:solidFill>
                <a:latin typeface="+mn-lt"/>
                <a:ea typeface="Calibri" pitchFamily="34" charset="0"/>
                <a:cs typeface="Arial" pitchFamily="34" charset="0"/>
              </a:rPr>
              <a:t>exemption</a:t>
            </a:r>
            <a:r>
              <a:rPr lang="en-AU" altLang="en-US" sz="1000" kern="1200" dirty="0">
                <a:solidFill>
                  <a:schemeClr val="tx1"/>
                </a:solidFill>
                <a:latin typeface="+mn-lt"/>
                <a:ea typeface="Calibri" pitchFamily="34" charset="0"/>
                <a:cs typeface="Arial" pitchFamily="34" charset="0"/>
              </a:rPr>
              <a:t> applies. </a:t>
            </a:r>
          </a:p>
          <a:p>
            <a:pPr>
              <a:lnSpc>
                <a:spcPct val="100000"/>
              </a:lnSpc>
              <a:spcBef>
                <a:spcPts val="0"/>
              </a:spcBef>
              <a:spcAft>
                <a:spcPts val="0"/>
              </a:spcAft>
            </a:pPr>
            <a:r>
              <a:rPr lang="en-AU" altLang="en-US" sz="1000" kern="1200" dirty="0">
                <a:solidFill>
                  <a:schemeClr val="tx1"/>
                </a:solidFill>
                <a:latin typeface="+mn-lt"/>
                <a:ea typeface="Calibri" pitchFamily="34" charset="0"/>
                <a:cs typeface="Arial" pitchFamily="34" charset="0"/>
              </a:rPr>
              <a:t>Failure to disclose doe</a:t>
            </a:r>
            <a:r>
              <a:rPr lang="en-US" altLang="en-US" sz="1000" kern="1200" dirty="0">
                <a:solidFill>
                  <a:schemeClr val="tx1"/>
                </a:solidFill>
                <a:latin typeface="+mn-lt"/>
                <a:ea typeface="Calibri" pitchFamily="34" charset="0"/>
                <a:cs typeface="Arial" pitchFamily="34" charset="0"/>
              </a:rPr>
              <a:t>s </a:t>
            </a:r>
            <a:r>
              <a:rPr lang="en-US" altLang="en-US" sz="1000" b="1" kern="1200" dirty="0">
                <a:solidFill>
                  <a:schemeClr val="tx1"/>
                </a:solidFill>
                <a:latin typeface="+mn-lt"/>
                <a:ea typeface="Calibri" pitchFamily="34" charset="0"/>
                <a:cs typeface="Arial" pitchFamily="34" charset="0"/>
              </a:rPr>
              <a:t>not </a:t>
            </a:r>
            <a:r>
              <a:rPr lang="en-US" altLang="en-US" sz="1000" kern="1200" dirty="0">
                <a:solidFill>
                  <a:schemeClr val="tx1"/>
                </a:solidFill>
                <a:latin typeface="+mn-lt"/>
                <a:ea typeface="Calibri" pitchFamily="34" charset="0"/>
                <a:cs typeface="Arial" pitchFamily="34" charset="0"/>
              </a:rPr>
              <a:t>change mandatory reporting obligations.</a:t>
            </a:r>
            <a:r>
              <a:rPr lang="en-AU" altLang="en-US" sz="1000" kern="1200" dirty="0">
                <a:solidFill>
                  <a:schemeClr val="tx1"/>
                </a:solidFill>
                <a:latin typeface="+mn-lt"/>
                <a:ea typeface="Calibri" pitchFamily="34" charset="0"/>
                <a:cs typeface="Arial" pitchFamily="34" charset="0"/>
              </a:rPr>
              <a:t> Maximum penalty is 3 years imprisonment.</a:t>
            </a:r>
          </a:p>
          <a:p>
            <a:pPr>
              <a:lnSpc>
                <a:spcPct val="100000"/>
              </a:lnSpc>
              <a:spcBef>
                <a:spcPts val="0"/>
              </a:spcBef>
              <a:spcAft>
                <a:spcPts val="0"/>
              </a:spcAft>
              <a:defRPr/>
            </a:pPr>
            <a:r>
              <a:rPr lang="en-AU" altLang="en-US" sz="1000" b="1" i="1" kern="1200" dirty="0">
                <a:solidFill>
                  <a:srgbClr val="000000"/>
                </a:solidFill>
                <a:latin typeface="+mn-lt"/>
                <a:ea typeface="ＭＳ Ｐゴシック" pitchFamily="34" charset="-128"/>
                <a:cs typeface="+mn-cs"/>
              </a:rPr>
              <a:t>What is a ‘reasonable belief’? </a:t>
            </a:r>
            <a:endParaRPr lang="en-AU" altLang="en-US" sz="1000" i="1" kern="1200" dirty="0">
              <a:solidFill>
                <a:srgbClr val="000000"/>
              </a:solidFill>
              <a:latin typeface="+mn-lt"/>
              <a:ea typeface="ＭＳ Ｐゴシック" pitchFamily="34" charset="-128"/>
              <a:cs typeface="+mn-cs"/>
            </a:endParaRPr>
          </a:p>
          <a:p>
            <a:pPr>
              <a:lnSpc>
                <a:spcPct val="100000"/>
              </a:lnSpc>
              <a:spcBef>
                <a:spcPts val="0"/>
              </a:spcBef>
              <a:spcAft>
                <a:spcPts val="0"/>
              </a:spcAft>
              <a:defRPr/>
            </a:pPr>
            <a:r>
              <a:rPr lang="en-AU" altLang="en-US" sz="1000" kern="1200" dirty="0">
                <a:solidFill>
                  <a:srgbClr val="000000"/>
                </a:solidFill>
                <a:latin typeface="+mn-lt"/>
                <a:ea typeface="ＭＳ Ｐゴシック" pitchFamily="34" charset="-128"/>
                <a:cs typeface="+mn-cs"/>
              </a:rPr>
              <a:t>A ‘reasonable belief’ is not the same as having proof. A ‘reasonable belief’ is formed if a reasonable person in the same position would have formed the belief on the same grounds. </a:t>
            </a:r>
          </a:p>
          <a:p>
            <a:pPr>
              <a:lnSpc>
                <a:spcPct val="100000"/>
              </a:lnSpc>
              <a:spcBef>
                <a:spcPts val="0"/>
              </a:spcBef>
              <a:spcAft>
                <a:spcPts val="0"/>
              </a:spcAft>
              <a:defRPr/>
            </a:pPr>
            <a:r>
              <a:rPr lang="en-AU" altLang="en-US" sz="1000" kern="1200" dirty="0">
                <a:solidFill>
                  <a:srgbClr val="000000"/>
                </a:solidFill>
                <a:latin typeface="+mn-lt"/>
                <a:ea typeface="ＭＳ Ｐゴシック" pitchFamily="34" charset="-128"/>
                <a:cs typeface="+mn-cs"/>
              </a:rPr>
              <a:t>For example, a ‘reasonable belief’ might be formed when: </a:t>
            </a:r>
          </a:p>
          <a:p>
            <a:pPr marL="285750" indent="-285750">
              <a:lnSpc>
                <a:spcPct val="100000"/>
              </a:lnSpc>
              <a:spcBef>
                <a:spcPts val="0"/>
              </a:spcBef>
              <a:spcAft>
                <a:spcPts val="0"/>
              </a:spcAft>
              <a:buFont typeface="Arial" panose="020B0604020202020204" pitchFamily="34" charset="0"/>
              <a:buChar char="•"/>
              <a:defRPr/>
            </a:pPr>
            <a:r>
              <a:rPr lang="en-AU" altLang="en-US" sz="1000" kern="1200" dirty="0">
                <a:solidFill>
                  <a:srgbClr val="000000"/>
                </a:solidFill>
                <a:latin typeface="+mn-lt"/>
                <a:ea typeface="ＭＳ Ｐゴシック" pitchFamily="34" charset="-128"/>
                <a:cs typeface="+mn-cs"/>
              </a:rPr>
              <a:t>a child states that they have been sexually abused </a:t>
            </a:r>
          </a:p>
          <a:p>
            <a:pPr marL="285750" indent="-285750">
              <a:lnSpc>
                <a:spcPct val="100000"/>
              </a:lnSpc>
              <a:spcBef>
                <a:spcPts val="0"/>
              </a:spcBef>
              <a:spcAft>
                <a:spcPts val="0"/>
              </a:spcAft>
              <a:buFont typeface="Arial" panose="020B0604020202020204" pitchFamily="34" charset="0"/>
              <a:buChar char="•"/>
              <a:defRPr/>
            </a:pPr>
            <a:r>
              <a:rPr lang="en-AU" altLang="en-US" sz="1000" kern="1200" dirty="0">
                <a:solidFill>
                  <a:srgbClr val="000000"/>
                </a:solidFill>
                <a:latin typeface="+mn-lt"/>
                <a:ea typeface="ＭＳ Ｐゴシック" pitchFamily="34" charset="-128"/>
                <a:cs typeface="+mn-cs"/>
              </a:rPr>
              <a:t>a child states that they know someone who has been sexually abused (sometimes the child may be talking about themselves) </a:t>
            </a:r>
          </a:p>
          <a:p>
            <a:pPr marL="285750" indent="-285750">
              <a:lnSpc>
                <a:spcPct val="100000"/>
              </a:lnSpc>
              <a:spcBef>
                <a:spcPts val="0"/>
              </a:spcBef>
              <a:spcAft>
                <a:spcPts val="0"/>
              </a:spcAft>
              <a:buFont typeface="Arial" panose="020B0604020202020204" pitchFamily="34" charset="0"/>
              <a:buChar char="•"/>
              <a:defRPr/>
            </a:pPr>
            <a:r>
              <a:rPr lang="en-AU" altLang="en-US" sz="1000" kern="1200" dirty="0">
                <a:solidFill>
                  <a:srgbClr val="000000"/>
                </a:solidFill>
                <a:latin typeface="+mn-lt"/>
                <a:ea typeface="ＭＳ Ｐゴシック" pitchFamily="34" charset="-128"/>
                <a:cs typeface="+mn-cs"/>
              </a:rPr>
              <a:t>someone who knows a child states that the child has been sexually abused </a:t>
            </a:r>
          </a:p>
          <a:p>
            <a:pPr marL="285750" indent="-285750">
              <a:lnSpc>
                <a:spcPct val="100000"/>
              </a:lnSpc>
              <a:spcBef>
                <a:spcPts val="0"/>
              </a:spcBef>
              <a:spcAft>
                <a:spcPts val="0"/>
              </a:spcAft>
              <a:buFont typeface="Arial" panose="020B0604020202020204" pitchFamily="34" charset="0"/>
              <a:buChar char="•"/>
              <a:defRPr/>
            </a:pPr>
            <a:r>
              <a:rPr lang="en-AU" altLang="en-US" sz="1000" kern="1200" dirty="0">
                <a:solidFill>
                  <a:srgbClr val="000000"/>
                </a:solidFill>
                <a:latin typeface="+mn-lt"/>
                <a:ea typeface="ＭＳ Ｐゴシック" pitchFamily="34" charset="-128"/>
                <a:cs typeface="+mn-cs"/>
              </a:rPr>
              <a:t>professional observations of the child’s behaviour or development leads a professional to form a belief that the child has been sexually abused </a:t>
            </a:r>
          </a:p>
          <a:p>
            <a:pPr marL="285750" indent="-285750">
              <a:lnSpc>
                <a:spcPct val="100000"/>
              </a:lnSpc>
              <a:spcBef>
                <a:spcPts val="0"/>
              </a:spcBef>
              <a:spcAft>
                <a:spcPts val="0"/>
              </a:spcAft>
              <a:buFont typeface="Arial" panose="020B0604020202020204" pitchFamily="34" charset="0"/>
              <a:buChar char="•"/>
              <a:defRPr/>
            </a:pPr>
            <a:r>
              <a:rPr lang="en-AU" altLang="en-US" sz="1000" kern="1200" dirty="0">
                <a:solidFill>
                  <a:srgbClr val="000000"/>
                </a:solidFill>
                <a:latin typeface="+mn-lt"/>
                <a:ea typeface="ＭＳ Ｐゴシック" pitchFamily="34" charset="-128"/>
                <a:cs typeface="+mn-cs"/>
              </a:rPr>
              <a:t>signs of sexual abuse leads to a belief that the child has been sexually abused. </a:t>
            </a:r>
          </a:p>
          <a:p>
            <a:pPr>
              <a:lnSpc>
                <a:spcPct val="100000"/>
              </a:lnSpc>
              <a:spcBef>
                <a:spcPts val="0"/>
              </a:spcBef>
              <a:spcAft>
                <a:spcPts val="0"/>
              </a:spcAft>
            </a:pPr>
            <a:r>
              <a:rPr lang="en-AU" altLang="en-US" sz="1000" kern="1200" dirty="0">
                <a:solidFill>
                  <a:schemeClr val="tx1"/>
                </a:solidFill>
                <a:latin typeface="+mn-lt"/>
                <a:ea typeface="Calibri" pitchFamily="34" charset="0"/>
                <a:cs typeface="Arial" pitchFamily="34" charset="0"/>
              </a:rPr>
              <a:t>A</a:t>
            </a:r>
            <a:r>
              <a:rPr lang="en-AU" altLang="en-US" sz="1000" b="1" kern="1200" dirty="0">
                <a:solidFill>
                  <a:schemeClr val="tx1"/>
                </a:solidFill>
                <a:latin typeface="+mn-lt"/>
                <a:ea typeface="Calibri" pitchFamily="34" charset="0"/>
                <a:cs typeface="Arial" pitchFamily="34" charset="0"/>
              </a:rPr>
              <a:t> </a:t>
            </a:r>
            <a:r>
              <a:rPr lang="en-AU" altLang="en-US" sz="1000" b="1" i="1" kern="1200" dirty="0">
                <a:solidFill>
                  <a:schemeClr val="tx1"/>
                </a:solidFill>
                <a:latin typeface="+mn-lt"/>
                <a:ea typeface="Calibri" pitchFamily="34" charset="0"/>
                <a:cs typeface="Arial" pitchFamily="34" charset="0"/>
              </a:rPr>
              <a:t>reasonable excuse </a:t>
            </a:r>
            <a:r>
              <a:rPr lang="en-AU" altLang="en-US" sz="1000" kern="1200" dirty="0">
                <a:solidFill>
                  <a:schemeClr val="tx1"/>
                </a:solidFill>
                <a:latin typeface="+mn-lt"/>
                <a:ea typeface="Calibri" pitchFamily="34" charset="0"/>
                <a:cs typeface="Arial" pitchFamily="34" charset="0"/>
              </a:rPr>
              <a:t>includes:</a:t>
            </a:r>
          </a:p>
          <a:p>
            <a:pPr marL="171450" indent="-171450">
              <a:lnSpc>
                <a:spcPct val="100000"/>
              </a:lnSpc>
              <a:spcBef>
                <a:spcPts val="0"/>
              </a:spcBef>
              <a:spcAft>
                <a:spcPts val="0"/>
              </a:spcAft>
              <a:buFont typeface="Arial" panose="020B0604020202020204" pitchFamily="34" charset="0"/>
              <a:buChar char="•"/>
            </a:pPr>
            <a:r>
              <a:rPr lang="en-AU" altLang="en-US" sz="1000" kern="1200" dirty="0">
                <a:solidFill>
                  <a:schemeClr val="tx1"/>
                </a:solidFill>
                <a:latin typeface="+mn-lt"/>
                <a:ea typeface="Calibri" pitchFamily="34" charset="0"/>
                <a:cs typeface="Arial" pitchFamily="34" charset="0"/>
              </a:rPr>
              <a:t>A fear for safety, either to the victim or another person as a result of the disclosure </a:t>
            </a:r>
          </a:p>
          <a:p>
            <a:pPr marL="171450" indent="-171450">
              <a:lnSpc>
                <a:spcPct val="100000"/>
              </a:lnSpc>
              <a:spcBef>
                <a:spcPts val="0"/>
              </a:spcBef>
              <a:spcAft>
                <a:spcPts val="0"/>
              </a:spcAft>
              <a:buFont typeface="Arial" panose="020B0604020202020204" pitchFamily="34" charset="0"/>
              <a:buChar char="•"/>
            </a:pPr>
            <a:r>
              <a:rPr lang="en-AU" altLang="en-US" sz="1000" kern="1200" dirty="0">
                <a:solidFill>
                  <a:schemeClr val="tx1"/>
                </a:solidFill>
                <a:latin typeface="+mn-lt"/>
                <a:ea typeface="Calibri" pitchFamily="34" charset="0"/>
                <a:cs typeface="Arial" pitchFamily="34" charset="0"/>
              </a:rPr>
              <a:t>The information has already been disclosed to police (for example, because </a:t>
            </a:r>
            <a:r>
              <a:rPr lang="en-US" altLang="en-US" sz="1000" kern="1200" dirty="0">
                <a:solidFill>
                  <a:schemeClr val="tx1"/>
                </a:solidFill>
                <a:latin typeface="+mn-lt"/>
                <a:ea typeface="Calibri" pitchFamily="34" charset="0"/>
                <a:cs typeface="Arial" pitchFamily="34" charset="0"/>
              </a:rPr>
              <a:t>a mandatory report has been made to child protection) </a:t>
            </a:r>
            <a:endParaRPr lang="en-AU" altLang="en-US" sz="1000" kern="1200" dirty="0">
              <a:solidFill>
                <a:schemeClr val="tx1"/>
              </a:solidFill>
              <a:latin typeface="+mn-lt"/>
              <a:ea typeface="Calibri" pitchFamily="34" charset="0"/>
              <a:cs typeface="Arial" pitchFamily="34" charset="0"/>
            </a:endParaRPr>
          </a:p>
          <a:p>
            <a:pPr>
              <a:lnSpc>
                <a:spcPct val="100000"/>
              </a:lnSpc>
              <a:spcBef>
                <a:spcPts val="0"/>
              </a:spcBef>
              <a:spcAft>
                <a:spcPts val="0"/>
              </a:spcAft>
            </a:pPr>
            <a:r>
              <a:rPr lang="en-AU" altLang="en-US" sz="1000" kern="1200" dirty="0">
                <a:solidFill>
                  <a:schemeClr val="tx1"/>
                </a:solidFill>
                <a:latin typeface="+mn-lt"/>
                <a:ea typeface="Calibri" pitchFamily="34" charset="0"/>
                <a:cs typeface="Arial" pitchFamily="34" charset="0"/>
              </a:rPr>
              <a:t>It does </a:t>
            </a:r>
            <a:r>
              <a:rPr lang="en-AU" altLang="en-US" sz="1000" b="1" kern="1200" dirty="0">
                <a:solidFill>
                  <a:schemeClr val="tx1"/>
                </a:solidFill>
                <a:latin typeface="+mn-lt"/>
                <a:ea typeface="Calibri" pitchFamily="34" charset="0"/>
                <a:cs typeface="Arial" pitchFamily="34" charset="0"/>
              </a:rPr>
              <a:t>not </a:t>
            </a:r>
            <a:r>
              <a:rPr lang="en-AU" altLang="en-US" sz="1000" kern="1200" dirty="0">
                <a:solidFill>
                  <a:schemeClr val="tx1"/>
                </a:solidFill>
                <a:latin typeface="+mn-lt"/>
                <a:ea typeface="Calibri" pitchFamily="34" charset="0"/>
                <a:cs typeface="Arial" pitchFamily="34" charset="0"/>
              </a:rPr>
              <a:t>include a concern for ‘perceived interests’, such as reputation, legal liability or financial status.</a:t>
            </a:r>
          </a:p>
          <a:p>
            <a:pPr>
              <a:lnSpc>
                <a:spcPct val="100000"/>
              </a:lnSpc>
              <a:spcBef>
                <a:spcPts val="0"/>
              </a:spcBef>
              <a:spcAft>
                <a:spcPts val="0"/>
              </a:spcAft>
            </a:pPr>
            <a:r>
              <a:rPr lang="en-US" altLang="en-US" sz="1000" kern="1200" dirty="0">
                <a:solidFill>
                  <a:schemeClr val="tx1"/>
                </a:solidFill>
                <a:latin typeface="+mn-lt"/>
                <a:ea typeface="Calibri" pitchFamily="34" charset="0"/>
                <a:cs typeface="Arial" pitchFamily="34" charset="0"/>
              </a:rPr>
              <a:t>Other </a:t>
            </a:r>
            <a:r>
              <a:rPr lang="en-US" altLang="en-US" sz="1000" b="1" i="1" kern="1200" dirty="0">
                <a:solidFill>
                  <a:schemeClr val="tx1"/>
                </a:solidFill>
                <a:latin typeface="+mn-lt"/>
                <a:ea typeface="Calibri" pitchFamily="34" charset="0"/>
                <a:cs typeface="Arial" pitchFamily="34" charset="0"/>
              </a:rPr>
              <a:t>exemptions</a:t>
            </a:r>
            <a:r>
              <a:rPr lang="en-US" altLang="en-US" sz="1000" kern="1200" dirty="0">
                <a:solidFill>
                  <a:schemeClr val="tx1"/>
                </a:solidFill>
                <a:latin typeface="+mn-lt"/>
                <a:ea typeface="Calibri" pitchFamily="34" charset="0"/>
                <a:cs typeface="Arial" pitchFamily="34" charset="0"/>
              </a:rPr>
              <a:t> include:</a:t>
            </a:r>
          </a:p>
          <a:p>
            <a:pPr marL="171450" indent="-171450">
              <a:lnSpc>
                <a:spcPct val="100000"/>
              </a:lnSpc>
              <a:spcBef>
                <a:spcPts val="0"/>
              </a:spcBef>
              <a:spcAft>
                <a:spcPts val="0"/>
              </a:spcAft>
              <a:buFont typeface="Arial" panose="020B0604020202020204" pitchFamily="34" charset="0"/>
              <a:buChar char="•"/>
            </a:pPr>
            <a:r>
              <a:rPr lang="en-AU" altLang="en-US" sz="1000" kern="1200" dirty="0">
                <a:solidFill>
                  <a:srgbClr val="000000"/>
                </a:solidFill>
                <a:latin typeface="+mn-lt"/>
                <a:ea typeface="Calibri" pitchFamily="34" charset="0"/>
                <a:cs typeface="Arial" pitchFamily="34" charset="0"/>
              </a:rPr>
              <a:t>the victim requests confidentiality (exemption does not apply if the victim is under 16 at the time of disclosing the abuse, or has an intellectual disability and is unable to make an informed decision about the disclosure)</a:t>
            </a:r>
          </a:p>
          <a:p>
            <a:pPr marL="171450" indent="-171450">
              <a:lnSpc>
                <a:spcPct val="100000"/>
              </a:lnSpc>
              <a:spcBef>
                <a:spcPts val="0"/>
              </a:spcBef>
              <a:spcAft>
                <a:spcPts val="0"/>
              </a:spcAft>
              <a:buFont typeface="Arial" panose="020B0604020202020204" pitchFamily="34" charset="0"/>
              <a:buChar char="•"/>
            </a:pPr>
            <a:r>
              <a:rPr lang="en-AU" altLang="en-US" sz="1000" kern="1200" dirty="0">
                <a:solidFill>
                  <a:srgbClr val="000000"/>
                </a:solidFill>
                <a:latin typeface="+mn-lt"/>
                <a:ea typeface="Calibri" pitchFamily="34" charset="0"/>
                <a:cs typeface="Arial" pitchFamily="34" charset="0"/>
              </a:rPr>
              <a:t>the person is a child when they formed a reasonable belief</a:t>
            </a:r>
          </a:p>
          <a:p>
            <a:pPr marL="171450" indent="-171450">
              <a:lnSpc>
                <a:spcPct val="100000"/>
              </a:lnSpc>
              <a:spcBef>
                <a:spcPts val="0"/>
              </a:spcBef>
              <a:spcAft>
                <a:spcPts val="0"/>
              </a:spcAft>
              <a:buFont typeface="Arial" panose="020B0604020202020204" pitchFamily="34" charset="0"/>
              <a:buChar char="•"/>
            </a:pPr>
            <a:r>
              <a:rPr lang="en-AU" altLang="en-US" sz="1000" kern="1200" dirty="0">
                <a:solidFill>
                  <a:srgbClr val="000000"/>
                </a:solidFill>
                <a:latin typeface="+mn-lt"/>
                <a:ea typeface="Calibri" pitchFamily="34" charset="0"/>
                <a:cs typeface="Arial" pitchFamily="34" charset="0"/>
              </a:rPr>
              <a:t>the information would </a:t>
            </a:r>
            <a:r>
              <a:rPr lang="en-AU" altLang="en-US" sz="1000" kern="1200" dirty="0">
                <a:solidFill>
                  <a:schemeClr val="tx1"/>
                </a:solidFill>
                <a:latin typeface="+mn-lt"/>
                <a:ea typeface="Calibri" pitchFamily="34" charset="0"/>
                <a:cs typeface="Arial" pitchFamily="34" charset="0"/>
              </a:rPr>
              <a:t>be privileged (for example, client legal privilege)</a:t>
            </a:r>
          </a:p>
          <a:p>
            <a:pPr marL="171450" indent="-171450">
              <a:lnSpc>
                <a:spcPct val="100000"/>
              </a:lnSpc>
              <a:spcBef>
                <a:spcPts val="0"/>
              </a:spcBef>
              <a:spcAft>
                <a:spcPts val="0"/>
              </a:spcAft>
              <a:buFont typeface="Arial" panose="020B0604020202020204" pitchFamily="34" charset="0"/>
              <a:buChar char="•"/>
            </a:pPr>
            <a:r>
              <a:rPr lang="en-AU" altLang="en-US" sz="1000" kern="1200" dirty="0">
                <a:solidFill>
                  <a:srgbClr val="000000"/>
                </a:solidFill>
                <a:latin typeface="+mn-lt"/>
                <a:ea typeface="Calibri" pitchFamily="34" charset="0"/>
                <a:cs typeface="Arial" pitchFamily="34" charset="0"/>
              </a:rPr>
              <a:t>the information is in the public domain</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62866FB-26D1-442F-877D-8917230AD512}"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47</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73502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effectLst/>
                <a:latin typeface="+mn-lt"/>
                <a:ea typeface="+mn-ea"/>
                <a:cs typeface="+mn-cs"/>
              </a:rPr>
              <a:t>The table outlines the additional reporting requirements that apply to early childhood. If not presenting to early childhood, it may be appropriate to delete the slide from the presentation.</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effectLst/>
                <a:latin typeface="+mn-lt"/>
                <a:ea typeface="+mn-ea"/>
                <a:cs typeface="+mn-cs"/>
              </a:rPr>
              <a:t>Making a report to child protection does not remove other obligations to report to other statutory or regulatory bodies.  </a:t>
            </a:r>
          </a:p>
          <a:p>
            <a:pPr marL="171450" marR="0" lvl="0" indent="-171450" algn="l" defTabSz="1776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dirty="0">
                <a:solidFill>
                  <a:schemeClr val="tx1"/>
                </a:solidFill>
                <a:effectLst/>
                <a:latin typeface="+mn-lt"/>
                <a:ea typeface="+mn-ea"/>
                <a:cs typeface="+mn-cs"/>
              </a:rPr>
              <a:t>Refer early childhood participants to the fact sheet and FAQs on the DHHS website, as well as the DET website. </a:t>
            </a: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48</a:t>
            </a:fld>
            <a:endParaRPr lang="en-US" dirty="0"/>
          </a:p>
        </p:txBody>
      </p:sp>
    </p:spTree>
    <p:extLst>
      <p:ext uri="{BB962C8B-B14F-4D97-AF65-F5344CB8AC3E}">
        <p14:creationId xmlns:p14="http://schemas.microsoft.com/office/powerpoint/2010/main" val="42291996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1"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49</a:t>
            </a:fld>
            <a:endParaRPr lang="en-US" dirty="0"/>
          </a:p>
        </p:txBody>
      </p:sp>
    </p:spTree>
    <p:extLst>
      <p:ext uri="{BB962C8B-B14F-4D97-AF65-F5344CB8AC3E}">
        <p14:creationId xmlns:p14="http://schemas.microsoft.com/office/powerpoint/2010/main" val="255813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AU" sz="1000" b="0" dirty="0">
                <a:latin typeface="+mn-lt"/>
              </a:rPr>
              <a:t>The legislation that governs information sharing with and by child protection includes: </a:t>
            </a:r>
          </a:p>
          <a:p>
            <a:pPr marL="268565" lvl="1" indent="-257175">
              <a:lnSpc>
                <a:spcPct val="100000"/>
              </a:lnSpc>
              <a:spcAft>
                <a:spcPts val="0"/>
              </a:spcAft>
              <a:buFont typeface="Arial" panose="020B0604020202020204" pitchFamily="34" charset="0"/>
              <a:buChar char="•"/>
            </a:pPr>
            <a:r>
              <a:rPr lang="en-AU" sz="1000" b="1" i="1" dirty="0">
                <a:latin typeface="+mn-lt"/>
              </a:rPr>
              <a:t>Children, Youth and Families Act 2005 - </a:t>
            </a:r>
            <a:r>
              <a:rPr lang="en-AU" sz="1000" b="0" dirty="0">
                <a:latin typeface="+mn-lt"/>
              </a:rPr>
              <a:t>provides for when and how information sharing is authorised restricted or prohibited in child protection cases. If child protection believes on reasonable grounds that information is required they may request information from, disclose information to or receive information from an information holder, service agency, registered community service, or any other individual. Child protection cannot reveal the identity of the reporter unless under specific circumstances including with the written permission of the reporter, to another protective intervener (police or another child protection practitioner), a community based child and family service (Child FIRST, The Orange Door), in court proceedings where leave granted by the court/tribunal.</a:t>
            </a:r>
          </a:p>
          <a:p>
            <a:pPr marL="11390" lvl="1" indent="0">
              <a:lnSpc>
                <a:spcPct val="100000"/>
              </a:lnSpc>
              <a:buFont typeface="Arial" panose="020B0604020202020204" pitchFamily="34" charset="0"/>
              <a:buNone/>
            </a:pPr>
            <a:r>
              <a:rPr lang="en-AU" sz="1000" b="0" i="0" dirty="0">
                <a:latin typeface="+mn-lt"/>
              </a:rPr>
              <a:t>The information sharing schemes are provided for in the following two pieces of legislation: </a:t>
            </a:r>
          </a:p>
          <a:p>
            <a:pPr marL="268565" lvl="1" indent="-257175">
              <a:lnSpc>
                <a:spcPct val="100000"/>
              </a:lnSpc>
              <a:buFont typeface="Arial" panose="020B0604020202020204" pitchFamily="34" charset="0"/>
              <a:buChar char="•"/>
            </a:pPr>
            <a:r>
              <a:rPr lang="en-AU" sz="1000" b="1" i="1" dirty="0">
                <a:latin typeface="+mn-lt"/>
              </a:rPr>
              <a:t>Child Wellbeing and Safety Act 2005 - </a:t>
            </a:r>
            <a:r>
              <a:rPr lang="en-AU" sz="1000" b="0" dirty="0">
                <a:latin typeface="+mn-lt"/>
              </a:rPr>
              <a:t>establishes the</a:t>
            </a:r>
            <a:r>
              <a:rPr lang="en-AU" sz="1000" b="0" i="1" dirty="0">
                <a:latin typeface="+mn-lt"/>
              </a:rPr>
              <a:t> </a:t>
            </a:r>
            <a:r>
              <a:rPr lang="en-AU" sz="1000" b="0" dirty="0">
                <a:latin typeface="+mn-lt"/>
              </a:rPr>
              <a:t>Child Information Sharing Scheme - enables prescribed professionals and organisations to share information to promote the wellbeing and safety of children. Child protection is an information sharing entity.</a:t>
            </a:r>
          </a:p>
          <a:p>
            <a:pPr marL="268565" lvl="1" indent="-257175">
              <a:lnSpc>
                <a:spcPct val="100000"/>
              </a:lnSpc>
              <a:buFont typeface="Arial" panose="020B0604020202020204" pitchFamily="34" charset="0"/>
              <a:buChar char="•"/>
            </a:pPr>
            <a:r>
              <a:rPr lang="en-AU" sz="1000" b="1" i="1" dirty="0">
                <a:latin typeface="+mn-lt"/>
              </a:rPr>
              <a:t>Family Violence Protection Act 2008</a:t>
            </a:r>
            <a:r>
              <a:rPr lang="en-AU" sz="1000" b="0" i="1" dirty="0">
                <a:latin typeface="+mn-lt"/>
              </a:rPr>
              <a:t> - </a:t>
            </a:r>
            <a:r>
              <a:rPr lang="en-AU" sz="1000" b="0" dirty="0">
                <a:latin typeface="+mn-lt"/>
              </a:rPr>
              <a:t>establishes the Family Violence Information Sharing Scheme  - enables information sharing entities to share information to assess or manage risk of family violence.</a:t>
            </a:r>
            <a:r>
              <a:rPr lang="en-AU" sz="1000" b="0" i="1" dirty="0">
                <a:latin typeface="+mn-lt"/>
              </a:rPr>
              <a:t> </a:t>
            </a:r>
            <a:r>
              <a:rPr lang="en-AU" sz="1000" b="0" dirty="0">
                <a:latin typeface="+mn-lt"/>
              </a:rPr>
              <a:t>Child Protection is a prescribed information sharing entity for both </a:t>
            </a:r>
            <a:r>
              <a:rPr lang="en-AU" sz="1000" kern="1200" dirty="0">
                <a:solidFill>
                  <a:schemeClr val="tx1"/>
                </a:solidFill>
                <a:effectLst/>
                <a:latin typeface="+mn-lt"/>
                <a:ea typeface="+mn-ea"/>
                <a:cs typeface="+mn-cs"/>
              </a:rPr>
              <a:t>family violence risk assessment and management purposes. </a:t>
            </a:r>
          </a:p>
          <a:p>
            <a:pPr marL="11390" lvl="1" indent="0">
              <a:lnSpc>
                <a:spcPct val="100000"/>
              </a:lnSpc>
              <a:buFont typeface="Arial" panose="020B0604020202020204" pitchFamily="34" charset="0"/>
              <a:buNone/>
            </a:pPr>
            <a:r>
              <a:rPr lang="en-AU" sz="1000" b="1" kern="1200" dirty="0">
                <a:solidFill>
                  <a:schemeClr val="tx1"/>
                </a:solidFill>
                <a:effectLst/>
                <a:latin typeface="+mn-lt"/>
                <a:ea typeface="+mn-ea"/>
                <a:cs typeface="+mn-cs"/>
              </a:rPr>
              <a:t>Child protection information sharing:</a:t>
            </a:r>
          </a:p>
          <a:p>
            <a:pPr marL="11390" lvl="1" indent="0">
              <a:lnSpc>
                <a:spcPct val="100000"/>
              </a:lnSpc>
              <a:buFont typeface="Arial" panose="020B0604020202020204" pitchFamily="34" charset="0"/>
              <a:buNone/>
            </a:pPr>
            <a:r>
              <a:rPr lang="en-AU" sz="1000" kern="1200" dirty="0">
                <a:solidFill>
                  <a:schemeClr val="tx1"/>
                </a:solidFill>
                <a:effectLst/>
                <a:latin typeface="+mn-lt"/>
                <a:ea typeface="+mn-ea"/>
                <a:cs typeface="+mn-cs"/>
              </a:rPr>
              <a:t>Explain that CP can request, respond and proactively share information under the schemes and like all ISEs, is obliged to respond to requests from other ISEs.</a:t>
            </a:r>
          </a:p>
          <a:p>
            <a:pPr marL="11390" lvl="1" indent="0">
              <a:lnSpc>
                <a:spcPct val="100000"/>
              </a:lnSpc>
              <a:buFont typeface="Arial" panose="020B0604020202020204" pitchFamily="34" charset="0"/>
              <a:buNone/>
            </a:pPr>
            <a:r>
              <a:rPr lang="en-AU" sz="1000" b="1" kern="1200" dirty="0">
                <a:solidFill>
                  <a:schemeClr val="tx1"/>
                </a:solidFill>
                <a:effectLst/>
                <a:latin typeface="+mn-lt"/>
                <a:ea typeface="+mn-ea"/>
                <a:cs typeface="+mn-cs"/>
              </a:rPr>
              <a:t>Other information sharing laws to consider:</a:t>
            </a:r>
          </a:p>
          <a:p>
            <a:pPr marL="171450" indent="-171450">
              <a:buFont typeface="Arial" panose="020B0604020202020204" pitchFamily="34" charset="0"/>
              <a:buChar char="•"/>
            </a:pPr>
            <a:r>
              <a:rPr lang="en-AU" sz="1000" dirty="0">
                <a:effectLst/>
                <a:latin typeface="+mn-lt"/>
              </a:rPr>
              <a:t>Where there are no specific information sharing provisions in the CYFA governing the circumstances you are considering, and neither the Child Information and Family Violence Sharing Scheme apply, information sharing must be consistent with the </a:t>
            </a:r>
            <a:r>
              <a:rPr lang="en-AU" sz="1000" b="0" i="0" kern="1200" dirty="0">
                <a:solidFill>
                  <a:schemeClr val="tx1"/>
                </a:solidFill>
                <a:effectLst/>
                <a:latin typeface="+mn-lt"/>
                <a:ea typeface="+mn-ea"/>
                <a:cs typeface="+mn-cs"/>
              </a:rPr>
              <a:t>Information Privacy Principles </a:t>
            </a:r>
            <a:r>
              <a:rPr lang="en-AU" sz="1000" dirty="0">
                <a:effectLst/>
                <a:latin typeface="+mn-lt"/>
              </a:rPr>
              <a:t>in the </a:t>
            </a:r>
            <a:r>
              <a:rPr lang="en-AU" sz="1000" b="1" dirty="0">
                <a:effectLst/>
                <a:latin typeface="+mn-lt"/>
              </a:rPr>
              <a:t>Privacy and Data Protection Act </a:t>
            </a:r>
            <a:r>
              <a:rPr lang="en-AU" sz="1000" b="0" dirty="0">
                <a:effectLst/>
                <a:latin typeface="+mn-lt"/>
              </a:rPr>
              <a:t>or the </a:t>
            </a:r>
            <a:r>
              <a:rPr lang="en-AU" sz="1000" b="0" i="0" kern="1200" dirty="0">
                <a:solidFill>
                  <a:schemeClr val="tx1"/>
                </a:solidFill>
                <a:effectLst/>
                <a:latin typeface="+mn-lt"/>
                <a:ea typeface="+mn-ea"/>
                <a:cs typeface="+mn-cs"/>
              </a:rPr>
              <a:t>Health Privacy Principles </a:t>
            </a:r>
            <a:r>
              <a:rPr lang="en-AU" sz="1000" b="1" dirty="0">
                <a:effectLst/>
                <a:latin typeface="+mn-lt"/>
              </a:rPr>
              <a:t>Health Records Act:</a:t>
            </a:r>
          </a:p>
          <a:p>
            <a:pPr marL="349059" lvl="1" indent="-171450">
              <a:buFont typeface="Courier New" panose="02070309020205020404" pitchFamily="49" charset="0"/>
              <a:buChar char="o"/>
            </a:pPr>
            <a:r>
              <a:rPr lang="en-AU" sz="1000" dirty="0">
                <a:effectLst/>
                <a:latin typeface="+mn-lt"/>
              </a:rPr>
              <a:t>Health Records Act deals with health information </a:t>
            </a:r>
          </a:p>
          <a:p>
            <a:pPr marL="349059" lvl="1" indent="-171450">
              <a:buFont typeface="Courier New" panose="02070309020205020404" pitchFamily="49" charset="0"/>
              <a:buChar char="o"/>
            </a:pPr>
            <a:r>
              <a:rPr lang="en-AU" sz="1000" dirty="0">
                <a:effectLst/>
                <a:latin typeface="+mn-lt"/>
              </a:rPr>
              <a:t>Privacy and Data Protection Act deals with all other personal information, including sensitive information. </a:t>
            </a:r>
          </a:p>
          <a:p>
            <a:pPr marL="349059" lvl="1" indent="-171450">
              <a:buFont typeface="Courier New" panose="02070309020205020404" pitchFamily="49" charset="0"/>
              <a:buChar char="o"/>
            </a:pPr>
            <a:r>
              <a:rPr lang="en-AU" sz="1000" dirty="0">
                <a:effectLst/>
                <a:latin typeface="+mn-lt"/>
              </a:rPr>
              <a:t>'Personal information' is information or an opinion that is recorded about a person and which identifies or may identify that person.</a:t>
            </a:r>
          </a:p>
          <a:p>
            <a:pPr marL="349059" marR="0" lvl="1" indent="-171450" algn="l" defTabSz="177609"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000" b="0" i="0" kern="1200" dirty="0">
                <a:solidFill>
                  <a:schemeClr val="tx1"/>
                </a:solidFill>
                <a:effectLst/>
                <a:latin typeface="+mn-lt"/>
                <a:ea typeface="+mn-ea"/>
                <a:cs typeface="+mn-cs"/>
              </a:rPr>
              <a:t>'Sensitive information' is more tightly regulated personal information and includes racial, ethnic, political, religious, trade union, sexual or criminal information about an identifiable person.</a:t>
            </a:r>
          </a:p>
          <a:p>
            <a:pPr marL="349059" lvl="1" indent="-171450">
              <a:buFont typeface="Courier New" panose="02070309020205020404" pitchFamily="49" charset="0"/>
              <a:buChar char="o"/>
            </a:pPr>
            <a:endParaRPr lang="en-AU" sz="1000" dirty="0">
              <a:effectLst/>
              <a:latin typeface="+mn-lt"/>
            </a:endParaRPr>
          </a:p>
          <a:p>
            <a:pPr marL="0" indent="0">
              <a:lnSpc>
                <a:spcPct val="100000"/>
              </a:lnSpc>
              <a:buFont typeface="Arial" panose="020B0604020202020204" pitchFamily="34" charset="0"/>
              <a:buNone/>
            </a:pPr>
            <a:r>
              <a:rPr lang="en-AU" sz="1000" i="1" dirty="0">
                <a:latin typeface="+mn-lt"/>
              </a:rPr>
              <a:t>Additional Resources: https://www.vic.gov.au/information-sharing-schemes-and-the-maram-framework</a:t>
            </a:r>
          </a:p>
          <a:p>
            <a:pPr marL="189000" lvl="2" indent="0">
              <a:lnSpc>
                <a:spcPct val="100000"/>
              </a:lnSpc>
              <a:buFont typeface="Arial" panose="020B0604020202020204" pitchFamily="34" charset="0"/>
              <a:buNone/>
            </a:pPr>
            <a:endParaRPr lang="en-AU" sz="1000" b="0" dirty="0">
              <a:latin typeface="+mn-lt"/>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8886582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AU" sz="800" kern="1200" dirty="0">
                <a:solidFill>
                  <a:schemeClr val="tx1"/>
                </a:solidFill>
                <a:effectLst/>
                <a:latin typeface="Open Sans Light"/>
                <a:ea typeface="+mn-ea"/>
                <a:cs typeface="+mn-cs"/>
              </a:rPr>
              <a:t> </a:t>
            </a:r>
            <a:endParaRPr lang="en-AU" sz="900" kern="1200" dirty="0">
              <a:solidFill>
                <a:schemeClr val="tx1"/>
              </a:solidFill>
              <a:effectLst/>
              <a:latin typeface="Open Sans Light"/>
              <a:ea typeface="+mn-ea"/>
              <a:cs typeface="+mn-cs"/>
            </a:endParaRPr>
          </a:p>
          <a:p>
            <a:r>
              <a:rPr lang="en-AU" sz="800" b="1" kern="1200" dirty="0">
                <a:solidFill>
                  <a:schemeClr val="tx1"/>
                </a:solidFill>
                <a:effectLst/>
                <a:latin typeface="Open Sans Light"/>
                <a:ea typeface="+mn-ea"/>
                <a:cs typeface="+mn-cs"/>
              </a:rPr>
              <a:t>Making a report to child protection or referral to Child FIRST/The Orange Door</a:t>
            </a:r>
            <a:endParaRPr lang="en-AU" sz="900" kern="1200" dirty="0">
              <a:solidFill>
                <a:schemeClr val="tx1"/>
              </a:solidFill>
              <a:effectLst/>
              <a:latin typeface="Open Sans Light"/>
              <a:ea typeface="+mn-ea"/>
              <a:cs typeface="+mn-cs"/>
            </a:endParaRPr>
          </a:p>
          <a:p>
            <a:pPr lvl="1"/>
            <a:r>
              <a:rPr lang="en-AU" sz="800" u="sng" kern="1200" dirty="0">
                <a:solidFill>
                  <a:schemeClr val="tx1"/>
                </a:solidFill>
                <a:effectLst/>
                <a:latin typeface="Open Sans Light"/>
                <a:ea typeface="+mn-ea"/>
                <a:cs typeface="+mn-cs"/>
                <a:hlinkClick r:id="rId3"/>
              </a:rPr>
              <a:t>www.services.dhhs.vic.gov.au/referral-and-support-teams</a:t>
            </a:r>
            <a:endParaRPr lang="en-AU" sz="900" kern="1200" dirty="0">
              <a:solidFill>
                <a:schemeClr val="tx1"/>
              </a:solidFill>
              <a:effectLst/>
              <a:latin typeface="Open Sans Light"/>
              <a:ea typeface="+mn-ea"/>
              <a:cs typeface="+mn-cs"/>
            </a:endParaRPr>
          </a:p>
          <a:p>
            <a:pPr lvl="1"/>
            <a:r>
              <a:rPr lang="en-AU" sz="800" u="sng" kern="1200" dirty="0">
                <a:solidFill>
                  <a:schemeClr val="tx1"/>
                </a:solidFill>
                <a:effectLst/>
                <a:latin typeface="Open Sans Light"/>
                <a:ea typeface="+mn-ea"/>
                <a:cs typeface="+mn-cs"/>
                <a:hlinkClick r:id="rId4"/>
              </a:rPr>
              <a:t>www.providers.dhhs.vic.gov.au/making-report-child-protection</a:t>
            </a:r>
            <a:endParaRPr lang="en-AU" sz="900" kern="1200" dirty="0">
              <a:solidFill>
                <a:schemeClr val="tx1"/>
              </a:solidFill>
              <a:effectLst/>
              <a:latin typeface="Open Sans Light"/>
              <a:ea typeface="+mn-ea"/>
              <a:cs typeface="+mn-cs"/>
            </a:endParaRPr>
          </a:p>
          <a:p>
            <a:pPr lvl="1"/>
            <a:r>
              <a:rPr lang="en-AU" sz="800" u="sng" kern="1200" dirty="0">
                <a:solidFill>
                  <a:schemeClr val="tx1"/>
                </a:solidFill>
                <a:effectLst/>
                <a:latin typeface="Open Sans Light"/>
                <a:ea typeface="+mn-ea"/>
                <a:cs typeface="+mn-cs"/>
                <a:hlinkClick r:id="rId5"/>
              </a:rPr>
              <a:t>www.services.dhhs.vic.gov.au/reporting-child-abuse</a:t>
            </a:r>
            <a:endParaRPr lang="en-AU" sz="900" kern="1200" dirty="0">
              <a:solidFill>
                <a:schemeClr val="tx1"/>
              </a:solidFill>
              <a:effectLst/>
              <a:latin typeface="Open Sans Light"/>
              <a:ea typeface="+mn-ea"/>
              <a:cs typeface="+mn-cs"/>
            </a:endParaRPr>
          </a:p>
          <a:p>
            <a:r>
              <a:rPr lang="en-AU" sz="800" b="1" kern="1200" dirty="0">
                <a:solidFill>
                  <a:schemeClr val="tx1"/>
                </a:solidFill>
                <a:effectLst/>
                <a:latin typeface="Open Sans Light"/>
                <a:ea typeface="+mn-ea"/>
                <a:cs typeface="+mn-cs"/>
              </a:rPr>
              <a:t>Mandatory reporting</a:t>
            </a:r>
            <a:endParaRPr lang="en-AU" sz="900" kern="1200" dirty="0">
              <a:solidFill>
                <a:schemeClr val="tx1"/>
              </a:solidFill>
              <a:effectLst/>
              <a:latin typeface="Open Sans Light"/>
              <a:ea typeface="+mn-ea"/>
              <a:cs typeface="+mn-cs"/>
            </a:endParaRPr>
          </a:p>
          <a:p>
            <a:pPr lvl="1"/>
            <a:r>
              <a:rPr lang="en-AU" sz="800" u="sng" kern="1200" dirty="0">
                <a:solidFill>
                  <a:schemeClr val="tx1"/>
                </a:solidFill>
                <a:effectLst/>
                <a:latin typeface="Open Sans Light"/>
                <a:ea typeface="+mn-ea"/>
                <a:cs typeface="+mn-cs"/>
                <a:hlinkClick r:id="rId6"/>
              </a:rPr>
              <a:t>www.providers.dhhs.vic.gov.au/mandatory-reporting</a:t>
            </a:r>
            <a:endParaRPr lang="en-AU" sz="900" kern="1200" dirty="0">
              <a:solidFill>
                <a:schemeClr val="tx1"/>
              </a:solidFill>
              <a:effectLst/>
              <a:latin typeface="Open Sans Light"/>
              <a:ea typeface="+mn-ea"/>
              <a:cs typeface="+mn-cs"/>
            </a:endParaRPr>
          </a:p>
          <a:p>
            <a:r>
              <a:rPr lang="en-AU" sz="800" b="1" kern="1200" dirty="0">
                <a:solidFill>
                  <a:schemeClr val="tx1"/>
                </a:solidFill>
                <a:effectLst/>
                <a:latin typeface="Open Sans Light"/>
                <a:ea typeface="+mn-ea"/>
                <a:cs typeface="+mn-cs"/>
              </a:rPr>
              <a:t>Child Protection Manual includes information on child protection process, policies and procedures </a:t>
            </a:r>
            <a:endParaRPr lang="en-AU" sz="900" kern="1200" dirty="0">
              <a:solidFill>
                <a:schemeClr val="tx1"/>
              </a:solidFill>
              <a:effectLst/>
              <a:latin typeface="Open Sans Light"/>
              <a:ea typeface="+mn-ea"/>
              <a:cs typeface="+mn-cs"/>
            </a:endParaRPr>
          </a:p>
          <a:p>
            <a:pPr lvl="1"/>
            <a:r>
              <a:rPr lang="en-AU" sz="800" u="sng" kern="1200" dirty="0">
                <a:solidFill>
                  <a:schemeClr val="tx1"/>
                </a:solidFill>
                <a:effectLst/>
                <a:latin typeface="Open Sans Light"/>
                <a:ea typeface="+mn-ea"/>
                <a:cs typeface="+mn-cs"/>
                <a:hlinkClick r:id="rId7"/>
              </a:rPr>
              <a:t>www.cpmanual.vic.gov.au</a:t>
            </a:r>
            <a:endParaRPr lang="en-AU" sz="900" kern="1200" dirty="0">
              <a:solidFill>
                <a:schemeClr val="tx1"/>
              </a:solidFill>
              <a:effectLst/>
              <a:latin typeface="Open Sans Light"/>
              <a:ea typeface="+mn-ea"/>
              <a:cs typeface="+mn-cs"/>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1788" indent="-228600">
              <a:defRPr>
                <a:solidFill>
                  <a:schemeClr val="tx1"/>
                </a:solidFill>
                <a:latin typeface="Arial" charset="0"/>
                <a:ea typeface="ＭＳ Ｐゴシック" charset="0"/>
                <a:cs typeface="ＭＳ Ｐゴシック" charset="0"/>
              </a:defRPr>
            </a:lvl4pPr>
            <a:lvl5pPr marL="2058988" indent="-228600">
              <a:defRPr>
                <a:solidFill>
                  <a:schemeClr val="tx1"/>
                </a:solidFill>
                <a:latin typeface="Arial" charset="0"/>
                <a:ea typeface="ＭＳ Ｐゴシック" charset="0"/>
                <a:cs typeface="ＭＳ Ｐゴシック" charset="0"/>
              </a:defRPr>
            </a:lvl5pPr>
            <a:lvl6pPr marL="2516188"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3388"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30588"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7788"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fld id="{D704FBFB-40A9-AD4E-B471-996DFF6054D4}"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latin typeface="+mn-lt"/>
              </a:rPr>
              <a:t>Ask participants if they have any questions. </a:t>
            </a:r>
          </a:p>
          <a:p>
            <a:r>
              <a:rPr lang="en-AU" sz="1000" dirty="0">
                <a:latin typeface="+mn-lt"/>
              </a:rPr>
              <a:t>Thank participants for attending the presentation and ask them to complete the feedback survey before leaving the venue. </a:t>
            </a:r>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51</a:t>
            </a:fld>
            <a:endParaRPr lang="en-US" dirty="0"/>
          </a:p>
        </p:txBody>
      </p:sp>
    </p:spTree>
    <p:extLst>
      <p:ext uri="{BB962C8B-B14F-4D97-AF65-F5344CB8AC3E}">
        <p14:creationId xmlns:p14="http://schemas.microsoft.com/office/powerpoint/2010/main" val="1822137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5A58F35-4CC6-453B-A8A8-61D388DEFBC1}"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52</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000" b="0" dirty="0">
                <a:latin typeface="+mn-lt"/>
              </a:rPr>
              <a:t>Dependent in the participants, you may wish to present this slides which outlines more detailed information sharing with and by Child protection. </a:t>
            </a:r>
          </a:p>
          <a:p>
            <a:pPr marL="0" indent="0">
              <a:buFont typeface="Arial" panose="020B0604020202020204" pitchFamily="34" charset="0"/>
              <a:buNone/>
            </a:pPr>
            <a:r>
              <a:rPr lang="en-AU" sz="1000" b="1" dirty="0">
                <a:latin typeface="+mn-lt"/>
              </a:rPr>
              <a:t>CYFA s192 Provision of information</a:t>
            </a:r>
          </a:p>
          <a:p>
            <a:pPr marL="171450" indent="-171450">
              <a:buFont typeface="Arial" panose="020B0604020202020204" pitchFamily="34" charset="0"/>
              <a:buChar char="•"/>
            </a:pPr>
            <a:r>
              <a:rPr lang="en-AU" sz="1000" b="0" dirty="0">
                <a:latin typeface="+mn-lt"/>
              </a:rPr>
              <a:t>If Child Protection believes on reasonable grounds that it is required to perform their duties or functions or exercise their powers they may request or compel information from, disclose information to, or receive information from:</a:t>
            </a:r>
          </a:p>
          <a:p>
            <a:pPr marL="474750" lvl="2" indent="-285750">
              <a:spcBef>
                <a:spcPts val="0"/>
              </a:spcBef>
              <a:spcAft>
                <a:spcPts val="0"/>
              </a:spcAft>
              <a:buFont typeface="Arial" panose="020B0604020202020204" pitchFamily="34" charset="0"/>
              <a:buChar char="•"/>
            </a:pPr>
            <a:r>
              <a:rPr lang="en-AU" sz="1000" b="0" dirty="0">
                <a:latin typeface="+mn-lt"/>
              </a:rPr>
              <a:t>the Secretary</a:t>
            </a:r>
          </a:p>
          <a:p>
            <a:pPr marL="474750" lvl="2" indent="-285750">
              <a:spcBef>
                <a:spcPts val="0"/>
              </a:spcBef>
              <a:spcAft>
                <a:spcPts val="0"/>
              </a:spcAft>
              <a:buFont typeface="Arial" panose="020B0604020202020204" pitchFamily="34" charset="0"/>
              <a:buChar char="•"/>
            </a:pPr>
            <a:r>
              <a:rPr lang="en-AU" sz="1000" b="0" dirty="0">
                <a:latin typeface="+mn-lt"/>
              </a:rPr>
              <a:t>a protective intervener</a:t>
            </a:r>
          </a:p>
          <a:p>
            <a:pPr marL="474750" lvl="2" indent="-285750">
              <a:spcBef>
                <a:spcPts val="0"/>
              </a:spcBef>
              <a:spcAft>
                <a:spcPts val="0"/>
              </a:spcAft>
              <a:buFont typeface="Arial" panose="020B0604020202020204" pitchFamily="34" charset="0"/>
              <a:buChar char="•"/>
            </a:pPr>
            <a:r>
              <a:rPr lang="en-AU" sz="1000" b="0" dirty="0">
                <a:latin typeface="+mn-lt"/>
              </a:rPr>
              <a:t>an information holder</a:t>
            </a:r>
          </a:p>
          <a:p>
            <a:pPr marL="474750" lvl="2" indent="-285750">
              <a:spcBef>
                <a:spcPts val="0"/>
              </a:spcBef>
              <a:spcAft>
                <a:spcPts val="0"/>
              </a:spcAft>
              <a:buFont typeface="Arial" panose="020B0604020202020204" pitchFamily="34" charset="0"/>
              <a:buChar char="•"/>
            </a:pPr>
            <a:r>
              <a:rPr lang="en-AU" sz="1000" b="0" dirty="0">
                <a:latin typeface="+mn-lt"/>
              </a:rPr>
              <a:t>a service agency</a:t>
            </a:r>
          </a:p>
          <a:p>
            <a:pPr marL="474750" lvl="2" indent="-285750">
              <a:spcBef>
                <a:spcPts val="0"/>
              </a:spcBef>
              <a:spcAft>
                <a:spcPts val="0"/>
              </a:spcAft>
              <a:buFont typeface="Arial" panose="020B0604020202020204" pitchFamily="34" charset="0"/>
              <a:buChar char="•"/>
            </a:pPr>
            <a:r>
              <a:rPr lang="en-AU" sz="1000" b="0" dirty="0">
                <a:latin typeface="+mn-lt"/>
              </a:rPr>
              <a:t>a registered community service</a:t>
            </a:r>
          </a:p>
          <a:p>
            <a:pPr marL="474750" lvl="2" indent="-285750">
              <a:spcBef>
                <a:spcPts val="0"/>
              </a:spcBef>
              <a:spcAft>
                <a:spcPts val="0"/>
              </a:spcAft>
              <a:buFont typeface="Arial" panose="020B0604020202020204" pitchFamily="34" charset="0"/>
              <a:buChar char="•"/>
            </a:pPr>
            <a:r>
              <a:rPr lang="en-AU" sz="1000" b="0" dirty="0">
                <a:latin typeface="+mn-lt"/>
              </a:rPr>
              <a:t>any other individual</a:t>
            </a:r>
          </a:p>
          <a:p>
            <a:pPr marL="285750" indent="-285750">
              <a:spcBef>
                <a:spcPts val="0"/>
              </a:spcBef>
              <a:spcAft>
                <a:spcPts val="0"/>
              </a:spcAft>
              <a:buFont typeface="Arial" panose="020B0604020202020204" pitchFamily="34" charset="0"/>
              <a:buChar char="•"/>
            </a:pPr>
            <a:r>
              <a:rPr lang="en-AU" sz="1000" b="0" dirty="0">
                <a:latin typeface="+mn-lt"/>
              </a:rPr>
              <a:t>disclosure of information made in good faith does not constitute unprofessional conduct or a breach of professional ethics, or expose the person to any liability (CYFA s198-202)</a:t>
            </a:r>
          </a:p>
          <a:p>
            <a:r>
              <a:rPr lang="en-AU" sz="1000" b="1" dirty="0">
                <a:latin typeface="+mn-lt"/>
              </a:rPr>
              <a:t>CYFA S197 Refusal or failure to comply with requirement</a:t>
            </a:r>
            <a:r>
              <a:rPr lang="en-AU" sz="1000" dirty="0">
                <a:latin typeface="+mn-lt"/>
              </a:rPr>
              <a:t> A person must not, without reasonable excuse, refuse or fail to comply with a requirement of an </a:t>
            </a:r>
            <a:r>
              <a:rPr lang="en-AU" sz="1000" dirty="0">
                <a:latin typeface="+mn-lt"/>
                <a:hlinkClick r:id="rId3"/>
              </a:rPr>
              <a:t>authorised officer</a:t>
            </a:r>
            <a:r>
              <a:rPr lang="en-AU" sz="1000" dirty="0">
                <a:latin typeface="+mn-lt"/>
              </a:rPr>
              <a:t> under this </a:t>
            </a:r>
            <a:r>
              <a:rPr lang="en-AU" sz="1000" dirty="0">
                <a:latin typeface="+mn-lt"/>
                <a:hlinkClick r:id="rId4"/>
              </a:rPr>
              <a:t>Division</a:t>
            </a:r>
            <a:r>
              <a:rPr lang="en-AU" sz="1000" dirty="0">
                <a:latin typeface="+mn-lt"/>
              </a:rPr>
              <a:t>. </a:t>
            </a:r>
          </a:p>
          <a:p>
            <a:r>
              <a:rPr lang="en-AU" sz="1000" dirty="0">
                <a:latin typeface="+mn-lt"/>
              </a:rPr>
              <a:t>Penalty: 10 penalty units. </a:t>
            </a:r>
          </a:p>
          <a:p>
            <a:pPr marL="285750" indent="-285750">
              <a:spcBef>
                <a:spcPts val="0"/>
              </a:spcBef>
              <a:spcAft>
                <a:spcPts val="0"/>
              </a:spcAft>
              <a:buFont typeface="Arial" panose="020B0604020202020204" pitchFamily="34" charset="0"/>
              <a:buChar char="•"/>
            </a:pPr>
            <a:endParaRPr lang="en-AU" sz="1000" b="0" dirty="0">
              <a:latin typeface="+mn-lt"/>
            </a:endParaRP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242970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77609" rtl="0" eaLnBrk="1" fontAlgn="auto" latinLnBrk="0" hangingPunct="1">
              <a:lnSpc>
                <a:spcPct val="100000"/>
              </a:lnSpc>
              <a:spcBef>
                <a:spcPts val="0"/>
              </a:spcBef>
              <a:spcAft>
                <a:spcPts val="0"/>
              </a:spcAft>
              <a:buClrTx/>
              <a:buSzTx/>
              <a:buFontTx/>
              <a:buNone/>
              <a:tabLst/>
              <a:defRPr/>
            </a:pPr>
            <a:r>
              <a:rPr lang="en-AU" sz="1000" kern="1200" dirty="0">
                <a:solidFill>
                  <a:schemeClr val="tx1"/>
                </a:solidFill>
                <a:latin typeface="+mn-lt"/>
                <a:ea typeface="+mn-ea"/>
                <a:cs typeface="+mn-cs"/>
              </a:rPr>
              <a:t>Explain that we all have a moral or legal obligation to take appropriate action when there are concerns for a child’s wellbeing, safety and development. The quote is from </a:t>
            </a:r>
            <a:r>
              <a:rPr lang="en-AU" sz="1000" dirty="0"/>
              <a:t>Justice McClennan, </a:t>
            </a:r>
            <a:r>
              <a:rPr lang="en-AU" sz="1000" kern="1200" dirty="0">
                <a:solidFill>
                  <a:schemeClr val="tx1"/>
                </a:solidFill>
                <a:latin typeface="+mn-lt"/>
                <a:ea typeface="+mn-ea"/>
                <a:cs typeface="+mn-cs"/>
              </a:rPr>
              <a:t>Royal Commission into Institutional Responses to Child Sexual Abuse which highlights the imperative need for all adults to take action. </a:t>
            </a:r>
          </a:p>
          <a:p>
            <a:endParaRPr lang="en-AU" sz="1000" dirty="0">
              <a:latin typeface="+mn-lt"/>
            </a:endParaRPr>
          </a:p>
          <a:p>
            <a:r>
              <a:rPr lang="en-AU" sz="1000" dirty="0">
                <a:latin typeface="+mn-lt"/>
              </a:rPr>
              <a:t>[The entire quote: "Although the primary responsibility for the sexual abuse of an individual lies with the abuser and the institution of which they were a part, we cannot avoid the conclusion that the problems faced by many people who have been abused are the responsibility of our entire society"]</a:t>
            </a:r>
          </a:p>
          <a:p>
            <a:pPr marL="0" marR="0" lvl="0" indent="0" algn="l" defTabSz="177609" rtl="0" eaLnBrk="1" fontAlgn="auto" latinLnBrk="0" hangingPunct="1">
              <a:lnSpc>
                <a:spcPct val="100000"/>
              </a:lnSpc>
              <a:spcBef>
                <a:spcPts val="0"/>
              </a:spcBef>
              <a:spcAft>
                <a:spcPts val="0"/>
              </a:spcAft>
              <a:buClrTx/>
              <a:buSzTx/>
              <a:buFontTx/>
              <a:buNone/>
              <a:tabLst/>
              <a:defRPr/>
            </a:pPr>
            <a:endParaRPr lang="en-AU" sz="1000" dirty="0">
              <a:latin typeface="+mn-lt"/>
            </a:endParaRPr>
          </a:p>
          <a:p>
            <a:pPr marL="0" marR="0" lvl="0" indent="0" algn="l" defTabSz="177609" rtl="0" eaLnBrk="1" fontAlgn="auto" latinLnBrk="0" hangingPunct="1">
              <a:lnSpc>
                <a:spcPct val="100000"/>
              </a:lnSpc>
              <a:spcBef>
                <a:spcPts val="0"/>
              </a:spcBef>
              <a:spcAft>
                <a:spcPts val="0"/>
              </a:spcAft>
              <a:buClrTx/>
              <a:buSzTx/>
              <a:buFontTx/>
              <a:buNone/>
              <a:tabLst/>
              <a:defRPr/>
            </a:pPr>
            <a:r>
              <a:rPr lang="en-AU" sz="1000" dirty="0">
                <a:latin typeface="+mn-lt"/>
              </a:rPr>
              <a:t>The message to participants is that the protection of children is everyone’s responsibility. </a:t>
            </a:r>
          </a:p>
          <a:p>
            <a:pPr marL="0" marR="0" lvl="0" indent="0" algn="l" defTabSz="177609" rtl="0" eaLnBrk="1" fontAlgn="auto" latinLnBrk="0" hangingPunct="1">
              <a:lnSpc>
                <a:spcPct val="100000"/>
              </a:lnSpc>
              <a:spcBef>
                <a:spcPts val="0"/>
              </a:spcBef>
              <a:spcAft>
                <a:spcPts val="0"/>
              </a:spcAft>
              <a:buClrTx/>
              <a:buSzTx/>
              <a:buFontTx/>
              <a:buNone/>
              <a:tabLst/>
              <a:defRPr/>
            </a:pPr>
            <a:r>
              <a:rPr lang="en-AU" sz="1000" dirty="0">
                <a:latin typeface="+mn-lt"/>
              </a:rPr>
              <a:t>Explain that you will now provide an overview of the service system</a:t>
            </a:r>
            <a:r>
              <a:rPr lang="en-AU" sz="800" dirty="0">
                <a:latin typeface="+mj-lt"/>
              </a:rPr>
              <a:t>. </a:t>
            </a:r>
          </a:p>
          <a:p>
            <a:endParaRPr lang="en-AU" dirty="0"/>
          </a:p>
        </p:txBody>
      </p:sp>
      <p:sp>
        <p:nvSpPr>
          <p:cNvPr id="4" name="Date Placeholder 3"/>
          <p:cNvSpPr>
            <a:spLocks noGrp="1"/>
          </p:cNvSpPr>
          <p:nvPr>
            <p:ph type="dt" idx="1"/>
          </p:nvPr>
        </p:nvSpPr>
        <p:spPr/>
        <p:txBody>
          <a:bodyPr/>
          <a:lstStyle/>
          <a:p>
            <a:fld id="{18B09E67-96B3-314E-B455-3A9A791EAE87}" type="datetime3">
              <a:rPr lang="en-AU" smtClean="0"/>
              <a:t>25 June, 2019</a:t>
            </a:fld>
            <a:endParaRPr lang="en-US" dirty="0"/>
          </a:p>
        </p:txBody>
      </p:sp>
      <p:sp>
        <p:nvSpPr>
          <p:cNvPr id="6" name="Slide Number Placeholder 5"/>
          <p:cNvSpPr>
            <a:spLocks noGrp="1"/>
          </p:cNvSpPr>
          <p:nvPr>
            <p:ph type="sldNum" sz="quarter" idx="5"/>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291411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marL="171450" indent="-171450" eaLnBrk="1" hangingPunct="1">
              <a:lnSpc>
                <a:spcPct val="90000"/>
              </a:lnSpc>
              <a:buFont typeface="Arial" panose="020B0604020202020204" pitchFamily="34" charset="0"/>
              <a:buChar char="•"/>
            </a:pPr>
            <a:r>
              <a:rPr lang="en-AU" altLang="en-US" sz="1000" dirty="0">
                <a:solidFill>
                  <a:schemeClr val="tx1"/>
                </a:solidFill>
                <a:latin typeface="+mn-lt"/>
                <a:ea typeface="ＭＳ Ｐゴシック" pitchFamily="34" charset="-128"/>
              </a:rPr>
              <a:t>The Department of Health and Human Services is made up of:</a:t>
            </a:r>
          </a:p>
          <a:p>
            <a:pPr marL="349059" lvl="1" indent="-171450" eaLnBrk="1" hangingPunct="1">
              <a:lnSpc>
                <a:spcPct val="90000"/>
              </a:lnSpc>
              <a:buFont typeface="Courier New" panose="02070309020205020404" pitchFamily="49" charset="0"/>
              <a:buChar char="o"/>
            </a:pPr>
            <a:r>
              <a:rPr lang="en-AU" altLang="en-US" sz="1000" dirty="0">
                <a:solidFill>
                  <a:schemeClr val="tx1"/>
                </a:solidFill>
                <a:latin typeface="+mn-lt"/>
                <a:ea typeface="ＭＳ Ｐゴシック" pitchFamily="34" charset="-128"/>
              </a:rPr>
              <a:t>4 four operational divisions - North, West, East and South Divisions and </a:t>
            </a:r>
          </a:p>
          <a:p>
            <a:pPr marL="349059" lvl="1" indent="-171450" eaLnBrk="1" hangingPunct="1">
              <a:lnSpc>
                <a:spcPct val="90000"/>
              </a:lnSpc>
              <a:buFont typeface="Courier New" panose="02070309020205020404" pitchFamily="49" charset="0"/>
              <a:buChar char="o"/>
            </a:pPr>
            <a:r>
              <a:rPr lang="en-AU" altLang="en-US" sz="1000" dirty="0">
                <a:solidFill>
                  <a:schemeClr val="tx1"/>
                </a:solidFill>
                <a:latin typeface="+mn-lt"/>
                <a:ea typeface="ＭＳ Ｐゴシック" pitchFamily="34" charset="-128"/>
              </a:rPr>
              <a:t>17 departmental areas. </a:t>
            </a:r>
          </a:p>
          <a:p>
            <a:pPr marL="171450" indent="-171450" eaLnBrk="1" hangingPunct="1">
              <a:lnSpc>
                <a:spcPct val="90000"/>
              </a:lnSpc>
              <a:buFont typeface="Arial" panose="020B0604020202020204" pitchFamily="34" charset="0"/>
              <a:buChar char="•"/>
            </a:pPr>
            <a:r>
              <a:rPr lang="en-AU" altLang="en-US" sz="1000" dirty="0">
                <a:solidFill>
                  <a:schemeClr val="tx1"/>
                </a:solidFill>
                <a:latin typeface="+mn-lt"/>
                <a:ea typeface="ＭＳ Ｐゴシック" pitchFamily="34" charset="-128"/>
              </a:rPr>
              <a:t>If appropriate, explain which division/area you are from and provide some information about the Child FIRST and The Orange Door and child protection in your </a:t>
            </a:r>
            <a:r>
              <a:rPr lang="en-AU" altLang="en-US" sz="1000" dirty="0">
                <a:latin typeface="+mn-lt"/>
                <a:ea typeface="ＭＳ Ｐゴシック" pitchFamily="34" charset="-128"/>
              </a:rPr>
              <a:t>area. </a:t>
            </a:r>
          </a:p>
          <a:p>
            <a:pPr marL="0" marR="0" lvl="0" indent="0" algn="l" defTabSz="177609" rtl="0" eaLnBrk="1" fontAlgn="auto" latinLnBrk="0" hangingPunct="1">
              <a:lnSpc>
                <a:spcPct val="100000"/>
              </a:lnSpc>
              <a:spcBef>
                <a:spcPts val="0"/>
              </a:spcBef>
              <a:spcAft>
                <a:spcPts val="0"/>
              </a:spcAft>
              <a:buClrTx/>
              <a:buSzTx/>
              <a:buFontTx/>
              <a:buNone/>
              <a:tabLst/>
              <a:defRPr/>
            </a:pPr>
            <a:r>
              <a:rPr lang="en-AU" sz="500" kern="1200" dirty="0">
                <a:solidFill>
                  <a:schemeClr val="tx1"/>
                </a:solidFill>
                <a:effectLst/>
                <a:latin typeface="Open Sans Light"/>
                <a:ea typeface="+mn-ea"/>
                <a:cs typeface="+mn-cs"/>
              </a:rPr>
              <a:t>The map can be located: </a:t>
            </a:r>
            <a:r>
              <a:rPr lang="en-AU" sz="500" u="sng" kern="1200" dirty="0">
                <a:solidFill>
                  <a:schemeClr val="tx1"/>
                </a:solidFill>
                <a:effectLst/>
                <a:latin typeface="Open Sans Light"/>
                <a:ea typeface="+mn-ea"/>
                <a:cs typeface="+mn-cs"/>
                <a:hlinkClick r:id="rId3"/>
              </a:rPr>
              <a:t>https://dhhs.vic.gov.au/sites/default/files/documents/201610/DHS_Victoria_Map_Areas-LGAs_0.pdf</a:t>
            </a:r>
            <a:endParaRPr lang="en-AU" sz="500" kern="1200" dirty="0">
              <a:solidFill>
                <a:schemeClr val="tx1"/>
              </a:solidFill>
              <a:effectLst/>
              <a:latin typeface="Open Sans Light"/>
              <a:ea typeface="+mn-ea"/>
              <a:cs typeface="+mn-cs"/>
            </a:endParaRP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9D7E100-EB5A-44DC-8BA4-4771A043918B}" type="slidenum">
              <a:rPr lang="en-AU" altLang="en-US" smtClean="0">
                <a:latin typeface="Arial" pitchFamily="34" charset="0"/>
              </a:rPr>
              <a:pPr eaLnBrk="1" hangingPunct="1">
                <a:spcBef>
                  <a:spcPct val="0"/>
                </a:spcBef>
              </a:pPr>
              <a:t>8</a:t>
            </a:fld>
            <a:endParaRPr lang="en-AU" alt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92075" y="746125"/>
            <a:ext cx="6623050" cy="3725863"/>
          </a:xfrm>
          <a:ln/>
        </p:spPr>
      </p:sp>
      <p:sp>
        <p:nvSpPr>
          <p:cNvPr id="157699"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AU" altLang="en-US" sz="1000" kern="1200" dirty="0">
                <a:solidFill>
                  <a:schemeClr val="tx1"/>
                </a:solidFill>
                <a:latin typeface="+mn-lt"/>
                <a:ea typeface="ＭＳ Ｐゴシック" pitchFamily="34" charset="-128"/>
                <a:cs typeface="+mn-cs"/>
              </a:rPr>
              <a:t>Explain that some services are directly provided by the department such as housing services, secure welfare services.</a:t>
            </a:r>
            <a:r>
              <a:rPr lang="en-AU" altLang="en-US" sz="1000" b="0" kern="1200" dirty="0">
                <a:solidFill>
                  <a:schemeClr val="tx1"/>
                </a:solidFill>
                <a:latin typeface="+mn-lt"/>
                <a:ea typeface="ＭＳ Ｐゴシック" pitchFamily="34" charset="-128"/>
                <a:cs typeface="+mn-cs"/>
              </a:rPr>
              <a:t> </a:t>
            </a:r>
            <a:r>
              <a:rPr lang="en-AU" sz="1000" b="0" dirty="0">
                <a:latin typeface="+mn-lt"/>
              </a:rPr>
              <a:t>The department also funds and provides a wide range of services that assist vulnerable children and families. </a:t>
            </a:r>
            <a:r>
              <a:rPr lang="en-AU" altLang="en-US" sz="1000" kern="1200" dirty="0">
                <a:solidFill>
                  <a:schemeClr val="tx1"/>
                </a:solidFill>
                <a:latin typeface="+mn-lt"/>
                <a:ea typeface="ＭＳ Ｐゴシック" pitchFamily="34" charset="-128"/>
                <a:cs typeface="+mn-cs"/>
              </a:rPr>
              <a:t>Funded services are required to meet standards set in service agreements or registration standards, and are subject to periodic review. </a:t>
            </a:r>
            <a:r>
              <a:rPr lang="en-AU" sz="1000" b="0" dirty="0">
                <a:latin typeface="+mn-lt"/>
              </a:rPr>
              <a:t>These include:</a:t>
            </a:r>
          </a:p>
          <a:p>
            <a:pPr marL="463359" lvl="1" indent="-285750">
              <a:buFont typeface="Courier New" panose="02070309020205020404" pitchFamily="49" charset="0"/>
              <a:buChar char="o"/>
              <a:defRPr/>
            </a:pPr>
            <a:r>
              <a:rPr lang="en-AU" sz="1000" b="0" dirty="0">
                <a:latin typeface="+mn-lt"/>
              </a:rPr>
              <a:t>Aboriginal Community Controlled Organisations </a:t>
            </a:r>
            <a:r>
              <a:rPr lang="en-AU" sz="1000" dirty="0">
                <a:effectLst/>
                <a:latin typeface="+mn-lt"/>
              </a:rPr>
              <a:t>(ACCOs): provide services in a range of areas throughout Victoria. The most important principle underlying all Aboriginal organisations is Aboriginal self-determination. This means that Aboriginal organisations are managed by Aboriginal people for the benefit of Aboriginal people (use of the term Aboriginal refers to both Aboriginal and Torres Strait Islander peoples). Some ACCOs are set up to provide a single service type, such as legal advice or housing services. Others provide a broad range of services, such as health services or child and family services, to their local Aboriginal community.</a:t>
            </a:r>
            <a:r>
              <a:rPr lang="en-AU" sz="1000" b="0" dirty="0">
                <a:latin typeface="+mn-lt"/>
              </a:rPr>
              <a:t> </a:t>
            </a:r>
            <a:r>
              <a:rPr lang="en-AU" sz="1000" dirty="0">
                <a:effectLst/>
                <a:latin typeface="+mn-lt"/>
              </a:rPr>
              <a:t>The Aboriginal Child Specialist Advice and Support Service (ACSASS) is available </a:t>
            </a:r>
            <a:r>
              <a:rPr lang="en-AU" sz="1000" dirty="0" err="1">
                <a:effectLst/>
                <a:latin typeface="+mn-lt"/>
              </a:rPr>
              <a:t>statewide</a:t>
            </a:r>
            <a:r>
              <a:rPr lang="en-AU" sz="1000" dirty="0">
                <a:effectLst/>
                <a:latin typeface="+mn-lt"/>
              </a:rPr>
              <a:t> to give advice and information to child protection practitioners. It is also important to remember that your local ACCO is a great resource and have a role to play when working with families (for example, a meeting with the family could be held there instead of the departmental office). It is important to familiarise yourself with the full range of services that exist in the local ACCO.</a:t>
            </a:r>
            <a:endParaRPr lang="en-AU" sz="1000" b="0" dirty="0">
              <a:latin typeface="+mn-lt"/>
            </a:endParaRPr>
          </a:p>
          <a:p>
            <a:pPr marL="463359" lvl="1" indent="-285750">
              <a:buFont typeface="Courier New" panose="02070309020205020404" pitchFamily="49" charset="0"/>
              <a:buChar char="o"/>
              <a:defRPr/>
            </a:pPr>
            <a:r>
              <a:rPr lang="en-AU" sz="1000" b="0" dirty="0">
                <a:latin typeface="+mn-lt"/>
              </a:rPr>
              <a:t>Family support services</a:t>
            </a:r>
          </a:p>
          <a:p>
            <a:pPr marL="463359" lvl="1" indent="-285750">
              <a:buFont typeface="Courier New" panose="02070309020205020404" pitchFamily="49" charset="0"/>
              <a:buChar char="o"/>
              <a:defRPr/>
            </a:pPr>
            <a:r>
              <a:rPr lang="en-AU" sz="1000" b="0" dirty="0">
                <a:latin typeface="+mn-lt"/>
              </a:rPr>
              <a:t>Placement services</a:t>
            </a:r>
          </a:p>
          <a:p>
            <a:pPr marL="463359" lvl="1" indent="-285750">
              <a:buFont typeface="Courier New" panose="02070309020205020404" pitchFamily="49" charset="0"/>
              <a:buChar char="o"/>
              <a:defRPr/>
            </a:pPr>
            <a:r>
              <a:rPr lang="en-AU" sz="1000" b="0" dirty="0">
                <a:latin typeface="+mn-lt"/>
              </a:rPr>
              <a:t>Placement support services</a:t>
            </a:r>
          </a:p>
          <a:p>
            <a:pPr marL="463359" lvl="1" indent="-285750">
              <a:buFont typeface="Courier New" panose="02070309020205020404" pitchFamily="49" charset="0"/>
              <a:buChar char="o"/>
              <a:defRPr/>
            </a:pPr>
            <a:r>
              <a:rPr lang="en-AU" sz="1000" b="0" dirty="0">
                <a:latin typeface="+mn-lt"/>
              </a:rPr>
              <a:t>Therapeutic programs for children</a:t>
            </a:r>
          </a:p>
          <a:p>
            <a:pPr marL="463359" lvl="1" indent="-285750">
              <a:buFont typeface="Courier New" panose="02070309020205020404" pitchFamily="49" charset="0"/>
              <a:buChar char="o"/>
              <a:defRPr/>
            </a:pPr>
            <a:r>
              <a:rPr lang="en-AU" sz="1000" b="0" dirty="0">
                <a:latin typeface="+mn-lt"/>
              </a:rPr>
              <a:t>Drug and alcohol services</a:t>
            </a:r>
          </a:p>
          <a:p>
            <a:pPr marL="463359" lvl="1" indent="-285750">
              <a:buFont typeface="Courier New" panose="02070309020205020404" pitchFamily="49" charset="0"/>
              <a:buChar char="o"/>
              <a:defRPr/>
            </a:pPr>
            <a:r>
              <a:rPr lang="en-AU" sz="1000" b="0" dirty="0">
                <a:latin typeface="+mn-lt"/>
              </a:rPr>
              <a:t>Women’s family violence services</a:t>
            </a:r>
          </a:p>
          <a:p>
            <a:pPr marL="463359" lvl="1" indent="-285750">
              <a:buFont typeface="Courier New" panose="02070309020205020404" pitchFamily="49" charset="0"/>
              <a:buChar char="o"/>
              <a:defRPr/>
            </a:pPr>
            <a:r>
              <a:rPr lang="en-AU" sz="1000" b="0" dirty="0">
                <a:latin typeface="+mn-lt"/>
              </a:rPr>
              <a:t>Men's family violence services</a:t>
            </a:r>
          </a:p>
          <a:p>
            <a:pPr marL="463359" lvl="1" indent="-285750">
              <a:buFont typeface="Courier New" panose="02070309020205020404" pitchFamily="49" charset="0"/>
              <a:buChar char="o"/>
              <a:defRPr/>
            </a:pPr>
            <a:r>
              <a:rPr lang="en-AU" sz="1000" b="0" dirty="0">
                <a:latin typeface="+mn-lt"/>
              </a:rPr>
              <a:t>Mental health services</a:t>
            </a:r>
          </a:p>
          <a:p>
            <a:pPr marL="463359" lvl="1" indent="-285750">
              <a:buFont typeface="Courier New" panose="02070309020205020404" pitchFamily="49" charset="0"/>
              <a:buChar char="o"/>
              <a:defRPr/>
            </a:pPr>
            <a:r>
              <a:rPr lang="en-AU" altLang="en-US" sz="1000" kern="1200" dirty="0">
                <a:solidFill>
                  <a:schemeClr val="tx1"/>
                </a:solidFill>
                <a:latin typeface="+mn-lt"/>
                <a:ea typeface="ＭＳ Ｐゴシック" pitchFamily="34" charset="-128"/>
                <a:cs typeface="+mn-cs"/>
              </a:rPr>
              <a:t>Maternal and Child Health</a:t>
            </a:r>
          </a:p>
          <a:p>
            <a:pPr marL="463359" lvl="1" indent="-285750">
              <a:buFont typeface="Courier New" panose="02070309020205020404" pitchFamily="49" charset="0"/>
              <a:buChar char="o"/>
              <a:defRPr/>
            </a:pPr>
            <a:r>
              <a:rPr lang="en-AU" sz="1000" b="0" dirty="0">
                <a:latin typeface="+mn-lt"/>
              </a:rPr>
              <a:t>Housing services</a:t>
            </a:r>
          </a:p>
          <a:p>
            <a:pPr marL="463359" lvl="1" indent="-285750">
              <a:buFont typeface="Courier New" panose="02070309020205020404" pitchFamily="49" charset="0"/>
              <a:buChar char="o"/>
              <a:defRPr/>
            </a:pPr>
            <a:r>
              <a:rPr lang="en-AU" sz="1000" b="0" dirty="0">
                <a:latin typeface="+mn-lt"/>
              </a:rPr>
              <a:t>Disability services</a:t>
            </a:r>
          </a:p>
          <a:p>
            <a:pPr marL="171450" indent="-171450">
              <a:buFont typeface="Arial" panose="020B0604020202020204" pitchFamily="34" charset="0"/>
              <a:buChar char="•"/>
              <a:defRPr/>
            </a:pPr>
            <a:r>
              <a:rPr lang="en-AU" altLang="en-US" sz="1000" b="0" dirty="0">
                <a:latin typeface="+mn-lt"/>
                <a:ea typeface="ＭＳ Ｐゴシック" pitchFamily="34" charset="-128"/>
              </a:rPr>
              <a:t>The department</a:t>
            </a:r>
            <a:r>
              <a:rPr lang="en-US" altLang="en-US" sz="1000" b="0" dirty="0">
                <a:latin typeface="+mn-lt"/>
                <a:ea typeface="ＭＳ Ｐゴシック" pitchFamily="34" charset="-128"/>
              </a:rPr>
              <a:t> wants people to receive the services they need, when they need them, to avoid them entering the tertiary/statutory system.   </a:t>
            </a:r>
          </a:p>
          <a:p>
            <a:pPr marL="0" marR="0" lvl="0" indent="0" algn="l" defTabSz="177609" rtl="0" eaLnBrk="1" fontAlgn="auto" latinLnBrk="0" hangingPunct="1">
              <a:lnSpc>
                <a:spcPct val="100000"/>
              </a:lnSpc>
              <a:spcBef>
                <a:spcPts val="0"/>
              </a:spcBef>
              <a:spcAft>
                <a:spcPts val="0"/>
              </a:spcAft>
              <a:buClrTx/>
              <a:buSzTx/>
              <a:buFontTx/>
              <a:buNone/>
              <a:tabLst/>
              <a:defRPr/>
            </a:pPr>
            <a:r>
              <a:rPr lang="en-AU" altLang="en-US" sz="1000" b="1" kern="1200" dirty="0">
                <a:solidFill>
                  <a:schemeClr val="tx1"/>
                </a:solidFill>
                <a:latin typeface="+mn-lt"/>
                <a:ea typeface="ＭＳ Ｐゴシック" pitchFamily="34" charset="-128"/>
                <a:cs typeface="+mn-cs"/>
              </a:rPr>
              <a:t>Who are we working with?</a:t>
            </a:r>
          </a:p>
          <a:p>
            <a:pPr marL="0" marR="0" lvl="0" indent="0" algn="l" defTabSz="177609" rtl="0" eaLnBrk="1" fontAlgn="auto" latinLnBrk="0" hangingPunct="1">
              <a:lnSpc>
                <a:spcPct val="100000"/>
              </a:lnSpc>
              <a:spcBef>
                <a:spcPts val="0"/>
              </a:spcBef>
              <a:spcAft>
                <a:spcPts val="0"/>
              </a:spcAft>
              <a:buClrTx/>
              <a:buSzTx/>
              <a:buFontTx/>
              <a:buNone/>
              <a:tabLst/>
              <a:defRPr/>
            </a:pPr>
            <a:r>
              <a:rPr lang="en-AU" altLang="en-US" sz="1000" b="0" kern="1200" dirty="0">
                <a:solidFill>
                  <a:schemeClr val="tx1"/>
                </a:solidFill>
                <a:latin typeface="+mn-lt"/>
                <a:ea typeface="ＭＳ Ｐゴシック" pitchFamily="34" charset="-128"/>
                <a:cs typeface="+mn-cs"/>
              </a:rPr>
              <a:t>Explain to participants that:</a:t>
            </a:r>
          </a:p>
          <a:p>
            <a:pPr marL="342900" indent="-342900" eaLnBrk="1" hangingPunct="1">
              <a:buFont typeface="Arial" panose="020B0604020202020204" pitchFamily="34" charset="0"/>
              <a:buChar char="•"/>
            </a:pPr>
            <a:r>
              <a:rPr lang="en-AU" altLang="en-US" sz="1000" b="0" kern="1200" dirty="0">
                <a:solidFill>
                  <a:schemeClr val="tx1"/>
                </a:solidFill>
                <a:latin typeface="+mn-lt"/>
                <a:ea typeface="ＭＳ Ｐゴシック" pitchFamily="34" charset="-128"/>
                <a:cs typeface="+mn-cs"/>
              </a:rPr>
              <a:t>Families with multiple and complex needs have become the primary client group of child protection services. </a:t>
            </a:r>
          </a:p>
          <a:p>
            <a:pPr marL="342900" indent="-342900" eaLnBrk="1" hangingPunct="1">
              <a:buFont typeface="Arial" panose="020B0604020202020204" pitchFamily="34" charset="0"/>
              <a:buChar char="•"/>
            </a:pPr>
            <a:r>
              <a:rPr lang="en-AU" altLang="en-US" sz="1000" b="0" kern="1200" dirty="0">
                <a:solidFill>
                  <a:schemeClr val="tx1"/>
                </a:solidFill>
                <a:latin typeface="+mn-lt"/>
                <a:ea typeface="ＭＳ Ｐゴシック" pitchFamily="34" charset="-128"/>
                <a:cs typeface="+mn-cs"/>
              </a:rPr>
              <a:t>research has shown that they typically have five or more disadvantages including living with poverty, unemployment, poor quality housing and disabilities</a:t>
            </a:r>
          </a:p>
          <a:p>
            <a:pPr marL="342900" indent="-342900" eaLnBrk="1" hangingPunct="1">
              <a:buFont typeface="Arial" panose="020B0604020202020204" pitchFamily="34" charset="0"/>
              <a:buChar char="•"/>
            </a:pPr>
            <a:r>
              <a:rPr lang="en-AU" altLang="en-US" sz="1000" b="0" kern="1200" dirty="0">
                <a:solidFill>
                  <a:schemeClr val="tx1"/>
                </a:solidFill>
                <a:latin typeface="+mn-lt"/>
                <a:ea typeface="ＭＳ Ｐゴシック" pitchFamily="34" charset="-128"/>
                <a:cs typeface="+mn-cs"/>
              </a:rPr>
              <a:t>Victorian data shows family violence, substance abuse and mental illness as commonly co-occurring difficulties for families involved with Child Protection </a:t>
            </a:r>
          </a:p>
          <a:p>
            <a:pPr marL="342900" indent="-342900" eaLnBrk="1" hangingPunct="1">
              <a:buFont typeface="Arial" panose="020B0604020202020204" pitchFamily="34" charset="0"/>
              <a:buChar char="•"/>
            </a:pPr>
            <a:r>
              <a:rPr lang="en-AU" altLang="en-US" sz="1000" b="0" kern="1200" dirty="0">
                <a:solidFill>
                  <a:schemeClr val="tx1"/>
                </a:solidFill>
                <a:latin typeface="+mn-lt"/>
                <a:ea typeface="ＭＳ Ｐゴシック" pitchFamily="34" charset="-128"/>
                <a:cs typeface="+mn-cs"/>
              </a:rPr>
              <a:t>It is also common to find parents with disabilities including learning disabilities, intellectual disability or acquired brain injury among those families experiencing multiple and complex needs.</a:t>
            </a:r>
          </a:p>
          <a:p>
            <a:pPr marL="342900" indent="-342900" eaLnBrk="1" hangingPunct="1">
              <a:buFont typeface="Arial" panose="020B0604020202020204" pitchFamily="34" charset="0"/>
              <a:buChar char="•"/>
            </a:pPr>
            <a:r>
              <a:rPr lang="en-AU" altLang="en-US" sz="1000" b="0" kern="1200" dirty="0">
                <a:solidFill>
                  <a:schemeClr val="tx1"/>
                </a:solidFill>
                <a:latin typeface="+mn-lt"/>
                <a:ea typeface="ＭＳ Ｐゴシック" pitchFamily="34" charset="-128"/>
                <a:cs typeface="+mn-cs"/>
              </a:rPr>
              <a:t>Given the multiple, complex and serious nature of the problems being experienced by the families we work with AND the presence of numerous risk factors associated with child abuse and neglect, it makes sense for us all to be cognisant of cumulative harm and its impacts on children, and to be intervening early and intervening in decisive, collaborative and comprehensive ways to prevent abuse and neglect and to support vulnerable children, parents and families. </a:t>
            </a:r>
          </a:p>
          <a:p>
            <a:pPr marL="0" indent="0" eaLnBrk="1" hangingPunct="1">
              <a:buFont typeface="Arial" panose="020B0604020202020204" pitchFamily="34" charset="0"/>
              <a:buNone/>
            </a:pPr>
            <a:r>
              <a:rPr lang="en-AU" sz="1000" b="1" kern="1200" dirty="0">
                <a:solidFill>
                  <a:schemeClr val="tx1"/>
                </a:solidFill>
                <a:latin typeface="+mn-lt"/>
                <a:ea typeface="ＭＳ Ｐゴシック" pitchFamily="34" charset="-128"/>
                <a:cs typeface="+mn-cs"/>
              </a:rPr>
              <a:t>Aboriginal Children in Aboriginal Care (ACAC):</a:t>
            </a:r>
          </a:p>
          <a:p>
            <a:pPr marL="171450" indent="-171450" eaLnBrk="1" hangingPunct="1">
              <a:buFont typeface="Arial" panose="020B0604020202020204" pitchFamily="34" charset="0"/>
              <a:buChar char="•"/>
            </a:pPr>
            <a:r>
              <a:rPr lang="en-AU" sz="1000" b="0" kern="1200" dirty="0">
                <a:solidFill>
                  <a:schemeClr val="tx1"/>
                </a:solidFill>
                <a:latin typeface="+mn-lt"/>
                <a:ea typeface="ＭＳ Ｐゴシック" pitchFamily="34" charset="-128"/>
                <a:cs typeface="+mn-cs"/>
              </a:rPr>
              <a:t>ACCOs are well placed to understand the needs of Aboriginal children and their families. Connection to culture, community and Country is fundamental to the safety of Aboriginal children.  To support this, the care and case management of Aboriginal children and young people subject to a protection order will gradually transfer from DHHS and non-Aboriginal organisations to ACCOs. ACOOS will also have increased responsibility for Aboriginal children under ACAC provided by under section 18 CYFA which gives ACCO the opportunity to undertake case planning and case management for Aboriginal children and young people subject to a Children’s Court protection order.   </a:t>
            </a:r>
            <a:endParaRPr lang="en-AU" sz="1000" kern="1200" dirty="0">
              <a:solidFill>
                <a:schemeClr val="tx1"/>
              </a:solidFill>
              <a:latin typeface="+mn-lt"/>
              <a:ea typeface="+mn-ea"/>
              <a:cs typeface="+mn-cs"/>
            </a:endParaRPr>
          </a:p>
          <a:p>
            <a:pPr marL="0" indent="0">
              <a:buFont typeface="Arial" panose="020B0604020202020204" pitchFamily="34" charset="0"/>
              <a:buNone/>
              <a:defRPr/>
            </a:pPr>
            <a:r>
              <a:rPr lang="en-US" altLang="en-US" sz="1000" b="1" kern="1200" dirty="0">
                <a:solidFill>
                  <a:schemeClr val="tx1"/>
                </a:solidFill>
                <a:latin typeface="+mn-lt"/>
                <a:ea typeface="ＭＳ Ｐゴシック" pitchFamily="34" charset="-128"/>
                <a:cs typeface="+mn-cs"/>
              </a:rPr>
              <a:t>The next slides will focus on the role of Child FIRST/The Orange Door and Child Protection.</a:t>
            </a:r>
            <a:endParaRPr lang="en-US" altLang="en-US" sz="1000" b="1" dirty="0">
              <a:latin typeface="+mn-lt"/>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86070"/>
            <a:ext cx="6513072" cy="1182872"/>
          </a:xfrm>
        </p:spPr>
        <p:txBody>
          <a:bodyPr anchor="b">
            <a:noAutofit/>
          </a:bodyPr>
          <a:lstStyle>
            <a:lvl1pPr>
              <a:defRPr sz="24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1718930"/>
            <a:ext cx="7171440" cy="2364990"/>
          </a:xfrm>
        </p:spPr>
        <p:txBody>
          <a:bodyPr>
            <a:noAutofit/>
          </a:bodyPr>
          <a:lstStyle>
            <a:lvl1pPr marL="0" indent="0" algn="l">
              <a:buNone/>
              <a:defRPr sz="1650" b="0" baseline="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8823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amp; Quote Slide">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1" y="0"/>
            <a:ext cx="5849969" cy="4953700"/>
          </a:xfrm>
          <a:prstGeom prst="rect">
            <a:avLst/>
          </a:prstGeom>
        </p:spPr>
        <p:txBody>
          <a:bodyPr/>
          <a:lstStyle>
            <a:lvl1pPr>
              <a:defRPr baseline="0"/>
            </a:lvl1pPr>
          </a:lstStyle>
          <a:p>
            <a:r>
              <a:rPr lang="en-US" dirty="0"/>
              <a:t>Drag / Drop / Send to Back</a:t>
            </a:r>
          </a:p>
        </p:txBody>
      </p:sp>
      <p:grpSp>
        <p:nvGrpSpPr>
          <p:cNvPr id="17" name="Group 16"/>
          <p:cNvGrpSpPr/>
          <p:nvPr userDrawn="1"/>
        </p:nvGrpSpPr>
        <p:grpSpPr>
          <a:xfrm>
            <a:off x="-9148" y="4953700"/>
            <a:ext cx="9178805" cy="202500"/>
            <a:chOff x="-46412" y="2333863"/>
            <a:chExt cx="24310670" cy="630000"/>
          </a:xfrm>
        </p:grpSpPr>
        <p:sp>
          <p:nvSpPr>
            <p:cNvPr id="18" name="Rectangle 17"/>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9" name="Rectangle 18"/>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0" name="Rectangle 19"/>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1" name="Rectangle 20"/>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2" name="Rectangle 21"/>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3" name="Rectangle 22"/>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4" name="Rectangle 23"/>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5" name="Rectangle 24"/>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6" name="Rectangle 25"/>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7" name="Rectangle 26"/>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424259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56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36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Tree>
    <p:extLst>
      <p:ext uri="{BB962C8B-B14F-4D97-AF65-F5344CB8AC3E}">
        <p14:creationId xmlns:p14="http://schemas.microsoft.com/office/powerpoint/2010/main" val="1373365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S No Color">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Tree>
    <p:extLst>
      <p:ext uri="{BB962C8B-B14F-4D97-AF65-F5344CB8AC3E}">
        <p14:creationId xmlns:p14="http://schemas.microsoft.com/office/powerpoint/2010/main" val="2477223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Phone 6">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3" name="Picture Placeholder 2"/>
          <p:cNvSpPr>
            <a:spLocks noGrp="1"/>
          </p:cNvSpPr>
          <p:nvPr>
            <p:ph type="pic" sz="quarter" idx="13"/>
          </p:nvPr>
        </p:nvSpPr>
        <p:spPr>
          <a:xfrm>
            <a:off x="699401" y="990600"/>
            <a:ext cx="1833919" cy="3247048"/>
          </a:xfrm>
          <a:prstGeom prst="rect">
            <a:avLst/>
          </a:prstGeom>
        </p:spPr>
        <p:txBody>
          <a:bodyPr/>
          <a:lstStyle/>
          <a:p>
            <a:endParaRPr lang="en-US"/>
          </a:p>
        </p:txBody>
      </p:sp>
    </p:spTree>
    <p:extLst>
      <p:ext uri="{BB962C8B-B14F-4D97-AF65-F5344CB8AC3E}">
        <p14:creationId xmlns:p14="http://schemas.microsoft.com/office/powerpoint/2010/main" val="339458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358687" y="1292673"/>
            <a:ext cx="1768475" cy="1766888"/>
          </a:xfrm>
          <a:prstGeom prst="ellipse">
            <a:avLst/>
          </a:prstGeom>
        </p:spPr>
        <p:txBody>
          <a:bodyPr/>
          <a:lstStyle/>
          <a:p>
            <a:endParaRPr lang="en-US"/>
          </a:p>
        </p:txBody>
      </p:sp>
      <p:sp>
        <p:nvSpPr>
          <p:cNvPr id="15" name="Picture Placeholder 13"/>
          <p:cNvSpPr>
            <a:spLocks noGrp="1"/>
          </p:cNvSpPr>
          <p:nvPr>
            <p:ph type="pic" sz="quarter" idx="11"/>
          </p:nvPr>
        </p:nvSpPr>
        <p:spPr>
          <a:xfrm>
            <a:off x="3686551" y="1292673"/>
            <a:ext cx="1768475" cy="1766888"/>
          </a:xfrm>
          <a:prstGeom prst="ellipse">
            <a:avLst/>
          </a:prstGeom>
        </p:spPr>
        <p:txBody>
          <a:bodyPr/>
          <a:lstStyle/>
          <a:p>
            <a:endParaRPr lang="en-US"/>
          </a:p>
        </p:txBody>
      </p:sp>
      <p:sp>
        <p:nvSpPr>
          <p:cNvPr id="17" name="Picture Placeholder 13"/>
          <p:cNvSpPr>
            <a:spLocks noGrp="1"/>
          </p:cNvSpPr>
          <p:nvPr>
            <p:ph type="pic" sz="quarter" idx="12"/>
          </p:nvPr>
        </p:nvSpPr>
        <p:spPr>
          <a:xfrm>
            <a:off x="6014417" y="1292673"/>
            <a:ext cx="1768475" cy="1766888"/>
          </a:xfrm>
          <a:prstGeom prst="ellipse">
            <a:avLst/>
          </a:prstGeom>
        </p:spPr>
        <p:txBody>
          <a:bodyPr/>
          <a:lstStyle/>
          <a:p>
            <a:endParaRPr lang="en-US"/>
          </a:p>
        </p:txBody>
      </p:sp>
      <p:sp>
        <p:nvSpPr>
          <p:cNvPr id="13" name="Picture Placeholder 13"/>
          <p:cNvSpPr>
            <a:spLocks noGrp="1"/>
          </p:cNvSpPr>
          <p:nvPr>
            <p:ph type="pic" sz="quarter" idx="13"/>
          </p:nvPr>
        </p:nvSpPr>
        <p:spPr>
          <a:xfrm>
            <a:off x="2556116" y="2877152"/>
            <a:ext cx="1768475" cy="1766888"/>
          </a:xfrm>
          <a:prstGeom prst="ellipse">
            <a:avLst/>
          </a:prstGeom>
        </p:spPr>
        <p:txBody>
          <a:bodyPr/>
          <a:lstStyle/>
          <a:p>
            <a:endParaRPr lang="en-US"/>
          </a:p>
        </p:txBody>
      </p:sp>
      <p:sp>
        <p:nvSpPr>
          <p:cNvPr id="16" name="Picture Placeholder 13"/>
          <p:cNvSpPr>
            <a:spLocks noGrp="1"/>
          </p:cNvSpPr>
          <p:nvPr>
            <p:ph type="pic" sz="quarter" idx="14"/>
          </p:nvPr>
        </p:nvSpPr>
        <p:spPr>
          <a:xfrm>
            <a:off x="4883981" y="2877152"/>
            <a:ext cx="1768475" cy="1766888"/>
          </a:xfrm>
          <a:prstGeom prst="ellipse">
            <a:avLst/>
          </a:prstGeom>
        </p:spPr>
        <p:txBody>
          <a:bodyPr/>
          <a:lstStyle/>
          <a:p>
            <a:endParaRPr lang="en-US"/>
          </a:p>
        </p:txBody>
      </p:sp>
      <p:sp>
        <p:nvSpPr>
          <p:cNvPr id="18" name="Slide Number Placeholder 5"/>
          <p:cNvSpPr>
            <a:spLocks noGrp="1"/>
          </p:cNvSpPr>
          <p:nvPr>
            <p:ph type="sldNum" sz="quarter" idx="4"/>
          </p:nvPr>
        </p:nvSpPr>
        <p:spPr>
          <a:xfrm>
            <a:off x="8590051" y="144791"/>
            <a:ext cx="309263" cy="266586"/>
          </a:xfrm>
          <a:prstGeom prst="rect">
            <a:avLst/>
          </a:prstGeom>
          <a:solidFill>
            <a:schemeClr val="bg2"/>
          </a:solidFill>
        </p:spPr>
        <p:txBody>
          <a:bodyPr vert="horz" lIns="0" tIns="71044" rIns="0" bIns="71044" rtlCol="0" anchor="ctr">
            <a:spAutoFit/>
          </a:bodyPr>
          <a:lstStyle>
            <a:lvl1pPr algn="ctr">
              <a:defRPr sz="8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127623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791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rtfolio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Project Samp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87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8243888" cy="3641098"/>
          </a:xfrm>
        </p:spPr>
        <p:txBody>
          <a:bodyPr/>
          <a:lstStyle>
            <a:lvl1pPr marL="0" indent="0">
              <a:lnSpc>
                <a:spcPct val="110000"/>
              </a:lnSpc>
              <a:defRPr baseline="0"/>
            </a:lvl1pPr>
            <a:lvl2pPr marL="0" indent="0">
              <a:lnSpc>
                <a:spcPct val="110000"/>
              </a:lnSpc>
              <a:defRPr/>
            </a:lvl2pPr>
            <a:lvl3pPr marL="189000" indent="-189000">
              <a:lnSpc>
                <a:spcPct val="110000"/>
              </a:lnSpc>
              <a:defRPr/>
            </a:lvl3pPr>
            <a:lvl4pPr marL="378000" indent="-189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0A90E6A-FB2F-4872-AD5D-4A88500867A5}" type="datetime4">
              <a:rPr lang="en-AU"/>
              <a:pPr>
                <a:defRPr/>
              </a:pPr>
              <a:t>25 June 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86DC9C71-088A-4033-9AA2-0CEA8831E65B}" type="slidenum">
              <a:rPr lang="en-AU" altLang="en-US"/>
              <a:pPr/>
              <a:t>‹#›</a:t>
            </a:fld>
            <a:endParaRPr lang="en-AU" altLang="en-US"/>
          </a:p>
        </p:txBody>
      </p:sp>
    </p:spTree>
    <p:extLst>
      <p:ext uri="{BB962C8B-B14F-4D97-AF65-F5344CB8AC3E}">
        <p14:creationId xmlns:p14="http://schemas.microsoft.com/office/powerpoint/2010/main" val="51772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387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6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112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Pad Ai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18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17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816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33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579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s Slide">
    <p:spTree>
      <p:nvGrpSpPr>
        <p:cNvPr id="1" name=""/>
        <p:cNvGrpSpPr/>
        <p:nvPr/>
      </p:nvGrpSpPr>
      <p:grpSpPr>
        <a:xfrm>
          <a:off x="0" y="0"/>
          <a:ext cx="0" cy="0"/>
          <a:chOff x="0" y="0"/>
          <a:chExt cx="0" cy="0"/>
        </a:xfrm>
      </p:grpSpPr>
      <p:sp>
        <p:nvSpPr>
          <p:cNvPr id="42" name="Rectangle 41"/>
          <p:cNvSpPr/>
          <p:nvPr userDrawn="1"/>
        </p:nvSpPr>
        <p:spPr>
          <a:xfrm>
            <a:off x="0" y="0"/>
            <a:ext cx="9178805" cy="5156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sp>
        <p:nvSpPr>
          <p:cNvPr id="2" name="Title 1"/>
          <p:cNvSpPr>
            <a:spLocks noGrp="1"/>
          </p:cNvSpPr>
          <p:nvPr>
            <p:ph type="ctrTitle"/>
          </p:nvPr>
        </p:nvSpPr>
        <p:spPr>
          <a:xfrm>
            <a:off x="607735" y="223520"/>
            <a:ext cx="7908887" cy="660400"/>
          </a:xfrm>
        </p:spPr>
        <p:txBody>
          <a:bodyPr/>
          <a:lstStyle>
            <a:lvl1pPr algn="l">
              <a:defRPr sz="2400">
                <a:solidFill>
                  <a:srgbClr val="FFFFFF"/>
                </a:solidFill>
              </a:defRPr>
            </a:lvl1pPr>
          </a:lstStyle>
          <a:p>
            <a:r>
              <a:rPr lang="en-US" dirty="0"/>
              <a:t>Click to edit Master title style</a:t>
            </a:r>
          </a:p>
        </p:txBody>
      </p:sp>
      <p:grpSp>
        <p:nvGrpSpPr>
          <p:cNvPr id="31" name="Group 30"/>
          <p:cNvGrpSpPr/>
          <p:nvPr userDrawn="1"/>
        </p:nvGrpSpPr>
        <p:grpSpPr>
          <a:xfrm>
            <a:off x="-9148" y="4953700"/>
            <a:ext cx="9178805" cy="202500"/>
            <a:chOff x="-46412" y="2333863"/>
            <a:chExt cx="24310670" cy="630000"/>
          </a:xfrm>
        </p:grpSpPr>
        <p:sp>
          <p:nvSpPr>
            <p:cNvPr id="32" name="Rectangle 31"/>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3" name="Rectangle 32"/>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4" name="Rectangle 33"/>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5" name="Rectangle 34"/>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6" name="Rectangle 35"/>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7" name="Rectangle 36"/>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8" name="Rectangle 37"/>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9" name="Rectangle 38"/>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0" name="Rectangle 39"/>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1" name="Rectangle 40"/>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137836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30" name="Rectangle 29"/>
          <p:cNvSpPr/>
          <p:nvPr userDrawn="1"/>
        </p:nvSpPr>
        <p:spPr>
          <a:xfrm>
            <a:off x="-34805" y="2476501"/>
            <a:ext cx="9213610" cy="11100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sp>
        <p:nvSpPr>
          <p:cNvPr id="29" name="Rectangle 28"/>
          <p:cNvSpPr/>
          <p:nvPr userDrawn="1"/>
        </p:nvSpPr>
        <p:spPr>
          <a:xfrm>
            <a:off x="0" y="0"/>
            <a:ext cx="9178805" cy="2476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sp>
        <p:nvSpPr>
          <p:cNvPr id="2" name="Title 1"/>
          <p:cNvSpPr>
            <a:spLocks noGrp="1"/>
          </p:cNvSpPr>
          <p:nvPr>
            <p:ph type="ctrTitle"/>
          </p:nvPr>
        </p:nvSpPr>
        <p:spPr>
          <a:xfrm>
            <a:off x="607735" y="1534966"/>
            <a:ext cx="7908887" cy="684578"/>
          </a:xfrm>
        </p:spPr>
        <p:txBody>
          <a:bodyPr/>
          <a:lstStyle>
            <a:lvl1pPr algn="l">
              <a:defRPr sz="34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07735" y="2762250"/>
            <a:ext cx="6400800" cy="641899"/>
          </a:xfrm>
          <a:prstGeom prst="rect">
            <a:avLst/>
          </a:prstGeom>
        </p:spPr>
        <p:txBody>
          <a:bodyPr>
            <a:normAutofit/>
          </a:bodyPr>
          <a:lstStyle>
            <a:lvl1pPr marL="0" indent="0" algn="l">
              <a:lnSpc>
                <a:spcPct val="120000"/>
              </a:lnSpc>
              <a:buNone/>
              <a:defRPr sz="1800">
                <a:solidFill>
                  <a:schemeClr val="bg1"/>
                </a:solidFill>
              </a:defRPr>
            </a:lvl1pPr>
            <a:lvl2pPr marL="422907" indent="0" algn="ctr">
              <a:buNone/>
              <a:defRPr>
                <a:solidFill>
                  <a:schemeClr val="tx1">
                    <a:tint val="75000"/>
                  </a:schemeClr>
                </a:solidFill>
              </a:defRPr>
            </a:lvl2pPr>
            <a:lvl3pPr marL="845814" indent="0" algn="ctr">
              <a:buNone/>
              <a:defRPr>
                <a:solidFill>
                  <a:schemeClr val="tx1">
                    <a:tint val="75000"/>
                  </a:schemeClr>
                </a:solidFill>
              </a:defRPr>
            </a:lvl3pPr>
            <a:lvl4pPr marL="1268723" indent="0" algn="ctr">
              <a:buNone/>
              <a:defRPr>
                <a:solidFill>
                  <a:schemeClr val="tx1">
                    <a:tint val="75000"/>
                  </a:schemeClr>
                </a:solidFill>
              </a:defRPr>
            </a:lvl4pPr>
            <a:lvl5pPr marL="1691629" indent="0" algn="ctr">
              <a:buNone/>
              <a:defRPr>
                <a:solidFill>
                  <a:schemeClr val="tx1">
                    <a:tint val="75000"/>
                  </a:schemeClr>
                </a:solidFill>
              </a:defRPr>
            </a:lvl5pPr>
            <a:lvl6pPr marL="2114537" indent="0" algn="ctr">
              <a:buNone/>
              <a:defRPr>
                <a:solidFill>
                  <a:schemeClr val="tx1">
                    <a:tint val="75000"/>
                  </a:schemeClr>
                </a:solidFill>
              </a:defRPr>
            </a:lvl6pPr>
            <a:lvl7pPr marL="2537445" indent="0" algn="ctr">
              <a:buNone/>
              <a:defRPr>
                <a:solidFill>
                  <a:schemeClr val="tx1">
                    <a:tint val="75000"/>
                  </a:schemeClr>
                </a:solidFill>
              </a:defRPr>
            </a:lvl7pPr>
            <a:lvl8pPr marL="2960352" indent="0" algn="ctr">
              <a:buNone/>
              <a:defRPr>
                <a:solidFill>
                  <a:schemeClr val="tx1">
                    <a:tint val="75000"/>
                  </a:schemeClr>
                </a:solidFill>
              </a:defRPr>
            </a:lvl8pPr>
            <a:lvl9pPr marL="3383258" indent="0" algn="ctr">
              <a:buNone/>
              <a:defRPr>
                <a:solidFill>
                  <a:schemeClr val="tx1">
                    <a:tint val="75000"/>
                  </a:schemeClr>
                </a:solidFill>
              </a:defRPr>
            </a:lvl9pPr>
          </a:lstStyle>
          <a:p>
            <a:r>
              <a:rPr lang="en-US" dirty="0"/>
              <a:t>Click to edit Master subtitle style</a:t>
            </a:r>
          </a:p>
        </p:txBody>
      </p:sp>
      <p:pic>
        <p:nvPicPr>
          <p:cNvPr id="5" name="Picture 4" descr="CFECFW_logo_white_MSW"/>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32134" y="402220"/>
            <a:ext cx="1997504" cy="857197"/>
          </a:xfrm>
          <a:prstGeom prst="rect">
            <a:avLst/>
          </a:prstGeom>
          <a:noFill/>
          <a:ln>
            <a:noFill/>
          </a:ln>
          <a:extLst>
            <a:ext uri="{FAA26D3D-D897-4be2-8F04-BA451C77F1D7}">
              <ma14:placeholderFlag xmlns="" xmlns:ma14="http://schemas.microsoft.com/office/mac/drawingml/2011/main"/>
            </a:ext>
          </a:extLst>
        </p:spPr>
      </p:pic>
      <p:grpSp>
        <p:nvGrpSpPr>
          <p:cNvPr id="18" name="Group 17"/>
          <p:cNvGrpSpPr/>
          <p:nvPr userDrawn="1"/>
        </p:nvGrpSpPr>
        <p:grpSpPr>
          <a:xfrm>
            <a:off x="-9148" y="3556549"/>
            <a:ext cx="9178805" cy="202500"/>
            <a:chOff x="-46412" y="2333863"/>
            <a:chExt cx="24310670" cy="630000"/>
          </a:xfrm>
        </p:grpSpPr>
        <p:sp>
          <p:nvSpPr>
            <p:cNvPr id="19" name="Rectangle 18"/>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0" name="Rectangle 19"/>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1" name="Rectangle 20"/>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2" name="Rectangle 21"/>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3" name="Rectangle 22"/>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4" name="Rectangle 23"/>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5" name="Rectangle 24"/>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6" name="Rectangle 25"/>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7" name="Rectangle 26"/>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8" name="Rectangle 27"/>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
        <p:nvSpPr>
          <p:cNvPr id="6" name="Picture Placeholder 5"/>
          <p:cNvSpPr>
            <a:spLocks noGrp="1"/>
          </p:cNvSpPr>
          <p:nvPr>
            <p:ph type="pic" sz="quarter" idx="10" hasCustomPrompt="1"/>
          </p:nvPr>
        </p:nvSpPr>
        <p:spPr>
          <a:xfrm>
            <a:off x="592138" y="4064000"/>
            <a:ext cx="1957387" cy="582613"/>
          </a:xfrm>
        </p:spPr>
        <p:txBody>
          <a:bodyPr/>
          <a:lstStyle>
            <a:lvl1pPr>
              <a:defRPr/>
            </a:lvl1pPr>
          </a:lstStyle>
          <a:p>
            <a:r>
              <a:rPr lang="en-US" dirty="0"/>
              <a:t>Insert logo</a:t>
            </a:r>
          </a:p>
        </p:txBody>
      </p:sp>
    </p:spTree>
    <p:extLst>
      <p:ext uri="{BB962C8B-B14F-4D97-AF65-F5344CB8AC3E}">
        <p14:creationId xmlns:p14="http://schemas.microsoft.com/office/powerpoint/2010/main" val="1467304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sclaimer">
    <p:bg>
      <p:bgPr>
        <a:solidFill>
          <a:schemeClr val="tx2"/>
        </a:solidFill>
        <a:effectLst/>
      </p:bgPr>
    </p:bg>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2" name="TextBox 1"/>
          <p:cNvSpPr txBox="1"/>
          <p:nvPr userDrawn="1"/>
        </p:nvSpPr>
        <p:spPr>
          <a:xfrm>
            <a:off x="608013" y="479321"/>
            <a:ext cx="6376987" cy="4247316"/>
          </a:xfrm>
          <a:prstGeom prst="rect">
            <a:avLst/>
          </a:prstGeom>
          <a:noFill/>
        </p:spPr>
        <p:txBody>
          <a:bodyPr wrap="square" rtlCol="0">
            <a:spAutoFit/>
          </a:bodyPr>
          <a:lstStyle/>
          <a:p>
            <a:pPr>
              <a:spcBef>
                <a:spcPts val="600"/>
              </a:spcBef>
              <a:spcAft>
                <a:spcPts val="600"/>
              </a:spcAft>
            </a:pPr>
            <a:r>
              <a:rPr lang="en-US" sz="1200" b="1" kern="1200" dirty="0">
                <a:solidFill>
                  <a:srgbClr val="FFFFFF"/>
                </a:solidFill>
                <a:effectLst/>
                <a:latin typeface="+mn-lt"/>
                <a:ea typeface="+mn-ea"/>
                <a:cs typeface="+mn-cs"/>
              </a:rPr>
              <a:t>Disclaimer: </a:t>
            </a:r>
            <a:r>
              <a:rPr lang="en-US" sz="1200" kern="1200" dirty="0">
                <a:solidFill>
                  <a:srgbClr val="FFFFFF"/>
                </a:solidFill>
                <a:effectLst/>
                <a:latin typeface="+mn-lt"/>
                <a:ea typeface="+mn-ea"/>
                <a:cs typeface="+mn-cs"/>
              </a:rPr>
              <a:t>This guide provides general information only. It is intended to help a broad range of </a:t>
            </a:r>
            <a:r>
              <a:rPr lang="en-US" sz="1200" kern="1200" dirty="0" err="1">
                <a:solidFill>
                  <a:srgbClr val="FFFFFF"/>
                </a:solidFill>
                <a:effectLst/>
                <a:latin typeface="+mn-lt"/>
                <a:ea typeface="+mn-ea"/>
                <a:cs typeface="+mn-cs"/>
              </a:rPr>
              <a:t>organisations</a:t>
            </a:r>
            <a:r>
              <a:rPr lang="en-US" sz="1200" kern="1200" dirty="0">
                <a:solidFill>
                  <a:srgbClr val="FFFFFF"/>
                </a:solidFill>
                <a:effectLst/>
                <a:latin typeface="+mn-lt"/>
                <a:ea typeface="+mn-ea"/>
                <a:cs typeface="+mn-cs"/>
              </a:rPr>
              <a:t> become more child safe. Each organisation will need to tailor this information to meet its own specific needs, consistent with its duty of care. While all care has been taken in the production of this guide, it is not intended to be legal advice. Because legislation and legal requirements change over time, </a:t>
            </a:r>
            <a:r>
              <a:rPr lang="en-US" sz="1200" kern="1200" dirty="0" err="1">
                <a:solidFill>
                  <a:srgbClr val="FFFFFF"/>
                </a:solidFill>
                <a:effectLst/>
                <a:latin typeface="+mn-lt"/>
                <a:ea typeface="+mn-ea"/>
                <a:cs typeface="+mn-cs"/>
              </a:rPr>
              <a:t>organisations</a:t>
            </a:r>
            <a:r>
              <a:rPr lang="en-US" sz="1200" kern="1200" dirty="0">
                <a:solidFill>
                  <a:srgbClr val="FFFFFF"/>
                </a:solidFill>
                <a:effectLst/>
                <a:latin typeface="+mn-lt"/>
                <a:ea typeface="+mn-ea"/>
                <a:cs typeface="+mn-cs"/>
              </a:rPr>
              <a:t> should confirm the legal requirements that apply to them and seek legal advice about their specific situation. </a:t>
            </a:r>
            <a:endParaRPr lang="en-AU" sz="1200" kern="1200" dirty="0">
              <a:solidFill>
                <a:srgbClr val="FFFFFF"/>
              </a:solidFill>
              <a:effectLst/>
              <a:latin typeface="+mn-lt"/>
              <a:ea typeface="+mn-ea"/>
              <a:cs typeface="+mn-cs"/>
            </a:endParaRPr>
          </a:p>
          <a:p>
            <a:pPr>
              <a:spcBef>
                <a:spcPts val="600"/>
              </a:spcBef>
              <a:spcAft>
                <a:spcPts val="600"/>
              </a:spcAft>
            </a:pPr>
            <a:r>
              <a:rPr lang="en-US" sz="1200" kern="1200" dirty="0">
                <a:solidFill>
                  <a:srgbClr val="FFFFFF"/>
                </a:solidFill>
                <a:effectLst/>
                <a:latin typeface="+mn-lt"/>
                <a:ea typeface="+mn-ea"/>
                <a:cs typeface="+mn-cs"/>
              </a:rPr>
              <a:t>© Centre for Excellence in Child and Family Welfare 2016 </a:t>
            </a:r>
            <a:endParaRPr lang="en-AU" sz="1200" kern="1200" dirty="0">
              <a:solidFill>
                <a:srgbClr val="FFFFFF"/>
              </a:solidFill>
              <a:effectLst/>
              <a:latin typeface="+mn-lt"/>
              <a:ea typeface="+mn-ea"/>
              <a:cs typeface="+mn-cs"/>
            </a:endParaRPr>
          </a:p>
          <a:p>
            <a:r>
              <a:rPr lang="en-AU" sz="1200" kern="1200" dirty="0">
                <a:solidFill>
                  <a:srgbClr val="FFFFFE"/>
                </a:solidFill>
                <a:effectLst/>
                <a:latin typeface="+mn-lt"/>
                <a:ea typeface="+mn-ea"/>
                <a:cs typeface="+mn-cs"/>
              </a:rPr>
              <a:t>The guide will remain the intellectual property of the Centre for Excellence in Child and Family Welfare (the Centre). The Centre will provide the Commission for Children and Young People with a licence to use these materials for the purpose of delivery of training, provided the training is not delivered for a commercial profit. The guide can be used by the Commission for Children and Young People and other organisations to provide training to their boards, executive/ management, staff and volunteers. Any other use of the materials will require approval in writing from the Centre for Excellence in Child and Family Welfare.</a:t>
            </a:r>
          </a:p>
          <a:p>
            <a:pPr>
              <a:spcBef>
                <a:spcPts val="600"/>
              </a:spcBef>
              <a:spcAft>
                <a:spcPts val="600"/>
              </a:spcAft>
            </a:pPr>
            <a:r>
              <a:rPr lang="en-US" sz="1200" kern="1200" dirty="0">
                <a:solidFill>
                  <a:srgbClr val="FFFFFF"/>
                </a:solidFill>
                <a:effectLst/>
                <a:latin typeface="+mn-lt"/>
                <a:ea typeface="+mn-ea"/>
                <a:cs typeface="+mn-cs"/>
              </a:rPr>
              <a:t>The Centre for Excellence in Child and Family Welfare respectfully acknowledge the traditional owners of the land on which we work.</a:t>
            </a:r>
            <a:r>
              <a:rPr lang="en-US" sz="1200" kern="1200" baseline="0" dirty="0">
                <a:solidFill>
                  <a:srgbClr val="FFFFFF"/>
                </a:solidFill>
                <a:effectLst/>
                <a:latin typeface="+mn-lt"/>
                <a:ea typeface="+mn-ea"/>
                <a:cs typeface="+mn-cs"/>
              </a:rPr>
              <a:t> </a:t>
            </a:r>
            <a:r>
              <a:rPr lang="en-US" sz="1200" kern="1200" dirty="0">
                <a:solidFill>
                  <a:srgbClr val="FFFFFF"/>
                </a:solidFill>
                <a:effectLst/>
                <a:latin typeface="+mn-lt"/>
                <a:ea typeface="+mn-ea"/>
                <a:cs typeface="+mn-cs"/>
              </a:rPr>
              <a:t>We pay respects to their elders past and present and </a:t>
            </a:r>
            <a:r>
              <a:rPr lang="en-US" sz="1200" kern="1200" dirty="0" err="1">
                <a:solidFill>
                  <a:srgbClr val="FFFFFF"/>
                </a:solidFill>
                <a:effectLst/>
                <a:latin typeface="+mn-lt"/>
                <a:ea typeface="+mn-ea"/>
                <a:cs typeface="+mn-cs"/>
              </a:rPr>
              <a:t>recognise</a:t>
            </a:r>
            <a:r>
              <a:rPr lang="en-US" sz="1200" kern="1200" dirty="0">
                <a:solidFill>
                  <a:srgbClr val="FFFFFF"/>
                </a:solidFill>
                <a:effectLst/>
                <a:latin typeface="+mn-lt"/>
                <a:ea typeface="+mn-ea"/>
                <a:cs typeface="+mn-cs"/>
              </a:rPr>
              <a:t> that their sovereignty was never ceded and the structural inequality created by </a:t>
            </a:r>
            <a:r>
              <a:rPr lang="en-US" sz="1200" kern="1200" dirty="0" err="1">
                <a:solidFill>
                  <a:srgbClr val="FFFFFF"/>
                </a:solidFill>
                <a:effectLst/>
                <a:latin typeface="+mn-lt"/>
                <a:ea typeface="+mn-ea"/>
                <a:cs typeface="+mn-cs"/>
              </a:rPr>
              <a:t>colonisation</a:t>
            </a:r>
            <a:r>
              <a:rPr lang="en-US" sz="1200" kern="1200" dirty="0">
                <a:solidFill>
                  <a:srgbClr val="FFFFFF"/>
                </a:solidFill>
                <a:effectLst/>
                <a:latin typeface="+mn-lt"/>
                <a:ea typeface="+mn-ea"/>
                <a:cs typeface="+mn-cs"/>
              </a:rPr>
              <a:t> continues to this day.</a:t>
            </a:r>
            <a:endParaRPr lang="en-AU" sz="1200" kern="1200" dirty="0">
              <a:solidFill>
                <a:srgbClr val="FFFFFF"/>
              </a:solidFill>
              <a:effectLst/>
              <a:latin typeface="+mn-lt"/>
              <a:ea typeface="+mn-ea"/>
              <a:cs typeface="+mn-cs"/>
            </a:endParaRPr>
          </a:p>
          <a:p>
            <a:pPr>
              <a:spcBef>
                <a:spcPts val="600"/>
              </a:spcBef>
              <a:spcAft>
                <a:spcPts val="600"/>
              </a:spcAft>
            </a:pPr>
            <a:r>
              <a:rPr lang="en-US" sz="1200" kern="1200" dirty="0">
                <a:solidFill>
                  <a:srgbClr val="FFFFFF"/>
                </a:solidFill>
                <a:effectLst/>
                <a:latin typeface="+mn-lt"/>
                <a:ea typeface="+mn-ea"/>
                <a:cs typeface="+mn-cs"/>
              </a:rPr>
              <a:t>We appreciate and celebrate diversity in all its forms. We believe diversity of all kinds makes our teams, services and organisation stronger and more effective.</a:t>
            </a:r>
            <a:endParaRPr lang="en-AU" sz="1200" kern="1200" dirty="0">
              <a:solidFill>
                <a:srgbClr val="FFFFFF"/>
              </a:solidFill>
              <a:effectLst/>
              <a:latin typeface="+mn-lt"/>
              <a:ea typeface="+mn-ea"/>
              <a:cs typeface="+mn-cs"/>
            </a:endParaRPr>
          </a:p>
        </p:txBody>
      </p:sp>
    </p:spTree>
    <p:extLst>
      <p:ext uri="{BB962C8B-B14F-4D97-AF65-F5344CB8AC3E}">
        <p14:creationId xmlns:p14="http://schemas.microsoft.com/office/powerpoint/2010/main" val="365321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BA63F6-BFAF-41E2-9D52-1CC0824E8A24}" type="datetimeFigureOut">
              <a:rPr lang="en-AU" altLang="en-US"/>
              <a:pPr>
                <a:defRPr/>
              </a:pPr>
              <a:t>25/06/2019</a:t>
            </a:fld>
            <a:endParaRPr lang="en-AU" altLang="en-US"/>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318058D2-6A42-4236-983E-40C41B78E124}" type="slidenum">
              <a:rPr lang="en-AU" altLang="en-US"/>
              <a:pPr>
                <a:defRPr/>
              </a:pPr>
              <a:t>‹#›</a:t>
            </a:fld>
            <a:endParaRPr lang="en-AU" altLang="en-US"/>
          </a:p>
        </p:txBody>
      </p:sp>
    </p:spTree>
    <p:extLst>
      <p:ext uri="{BB962C8B-B14F-4D97-AF65-F5344CB8AC3E}">
        <p14:creationId xmlns:p14="http://schemas.microsoft.com/office/powerpoint/2010/main" val="2015352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ppendix_Slide">
    <p:bg>
      <p:bgPr>
        <a:solidFill>
          <a:schemeClr val="tx2"/>
        </a:solidFill>
        <a:effectLst/>
      </p:bgPr>
    </p:bg>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Tree>
    <p:extLst>
      <p:ext uri="{BB962C8B-B14F-4D97-AF65-F5344CB8AC3E}">
        <p14:creationId xmlns:p14="http://schemas.microsoft.com/office/powerpoint/2010/main" val="3603141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grpSp>
        <p:nvGrpSpPr>
          <p:cNvPr id="32" name="Group 31"/>
          <p:cNvGrpSpPr/>
          <p:nvPr userDrawn="1"/>
        </p:nvGrpSpPr>
        <p:grpSpPr>
          <a:xfrm>
            <a:off x="-9148" y="0"/>
            <a:ext cx="9187953" cy="1135349"/>
            <a:chOff x="-9148" y="0"/>
            <a:chExt cx="9187953" cy="1135349"/>
          </a:xfrm>
        </p:grpSpPr>
        <p:sp>
          <p:nvSpPr>
            <p:cNvPr id="33" name="Rectangle 32"/>
            <p:cNvSpPr/>
            <p:nvPr userDrawn="1"/>
          </p:nvSpPr>
          <p:spPr>
            <a:xfrm>
              <a:off x="0" y="0"/>
              <a:ext cx="9178805" cy="945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grpSp>
          <p:nvGrpSpPr>
            <p:cNvPr id="34" name="Group 33"/>
            <p:cNvGrpSpPr/>
            <p:nvPr userDrawn="1"/>
          </p:nvGrpSpPr>
          <p:grpSpPr>
            <a:xfrm>
              <a:off x="-9148" y="932849"/>
              <a:ext cx="9178805" cy="202500"/>
              <a:chOff x="-46412" y="2333863"/>
              <a:chExt cx="24310670" cy="630000"/>
            </a:xfrm>
          </p:grpSpPr>
          <p:sp>
            <p:nvSpPr>
              <p:cNvPr id="35" name="Rectangle 34"/>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6" name="Rectangle 35"/>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7" name="Rectangle 36"/>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8" name="Rectangle 37"/>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9" name="Rectangle 38"/>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0" name="Rectangle 39"/>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1" name="Rectangle 40"/>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2" name="Rectangle 41"/>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3" name="Rectangle 42"/>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4" name="Rectangle 43"/>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grpSp>
      <p:sp>
        <p:nvSpPr>
          <p:cNvPr id="26" name="Title 25"/>
          <p:cNvSpPr>
            <a:spLocks noGrp="1"/>
          </p:cNvSpPr>
          <p:nvPr>
            <p:ph type="title"/>
          </p:nvPr>
        </p:nvSpPr>
        <p:spPr/>
        <p:txBody>
          <a:bodyPr/>
          <a:lstStyle>
            <a:lvl1pPr>
              <a:defRPr sz="2400"/>
            </a:lvl1pPr>
          </a:lstStyle>
          <a:p>
            <a:r>
              <a:rPr lang="en-AU" dirty="0"/>
              <a:t>Click to edit Master title style</a:t>
            </a:r>
            <a:endParaRPr lang="en-US" dirty="0"/>
          </a:p>
        </p:txBody>
      </p:sp>
      <p:sp>
        <p:nvSpPr>
          <p:cNvPr id="31" name="Text Placeholder 30"/>
          <p:cNvSpPr>
            <a:spLocks noGrp="1"/>
          </p:cNvSpPr>
          <p:nvPr>
            <p:ph type="body" sz="quarter" idx="10"/>
          </p:nvPr>
        </p:nvSpPr>
        <p:spPr>
          <a:xfrm>
            <a:off x="626783" y="1492449"/>
            <a:ext cx="6109297" cy="3365301"/>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204116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Cover Page">
    <p:spTree>
      <p:nvGrpSpPr>
        <p:cNvPr id="1" name=""/>
        <p:cNvGrpSpPr/>
        <p:nvPr/>
      </p:nvGrpSpPr>
      <p:grpSpPr>
        <a:xfrm>
          <a:off x="0" y="0"/>
          <a:ext cx="0" cy="0"/>
          <a:chOff x="0" y="0"/>
          <a:chExt cx="0" cy="0"/>
        </a:xfrm>
      </p:grpSpPr>
      <p:sp>
        <p:nvSpPr>
          <p:cNvPr id="7" name="Rectangle 6"/>
          <p:cNvSpPr/>
          <p:nvPr userDrawn="1"/>
        </p:nvSpPr>
        <p:spPr>
          <a:xfrm>
            <a:off x="0" y="0"/>
            <a:ext cx="9178805" cy="5054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grpSp>
        <p:nvGrpSpPr>
          <p:cNvPr id="8" name="Group 7"/>
          <p:cNvGrpSpPr/>
          <p:nvPr userDrawn="1"/>
        </p:nvGrpSpPr>
        <p:grpSpPr>
          <a:xfrm>
            <a:off x="-9148" y="4953700"/>
            <a:ext cx="9178805" cy="202500"/>
            <a:chOff x="-46412" y="2333863"/>
            <a:chExt cx="24310670" cy="630000"/>
          </a:xfrm>
        </p:grpSpPr>
        <p:sp>
          <p:nvSpPr>
            <p:cNvPr id="9" name="Rectangle 8"/>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0" name="Rectangle 9"/>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4" name="Rectangle 13"/>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6" name="Rectangle 15"/>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7" name="Rectangle 16"/>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8" name="Rectangle 17"/>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9" name="Rectangle 18"/>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0" name="Rectangle 19"/>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1" name="Rectangle 20"/>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2" name="Rectangle 21"/>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1712996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hoto &amp; Quote Slide">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1" y="0"/>
            <a:ext cx="5849969" cy="4953700"/>
          </a:xfrm>
          <a:prstGeom prst="rect">
            <a:avLst/>
          </a:prstGeom>
        </p:spPr>
        <p:txBody>
          <a:bodyPr/>
          <a:lstStyle>
            <a:lvl1pPr>
              <a:defRPr baseline="0"/>
            </a:lvl1pPr>
          </a:lstStyle>
          <a:p>
            <a:r>
              <a:rPr lang="en-US" dirty="0"/>
              <a:t>Drag / Drop / Send to Back</a:t>
            </a:r>
          </a:p>
        </p:txBody>
      </p:sp>
      <p:grpSp>
        <p:nvGrpSpPr>
          <p:cNvPr id="17" name="Group 16"/>
          <p:cNvGrpSpPr/>
          <p:nvPr userDrawn="1"/>
        </p:nvGrpSpPr>
        <p:grpSpPr>
          <a:xfrm>
            <a:off x="-9148" y="4953700"/>
            <a:ext cx="9178805" cy="202500"/>
            <a:chOff x="-46412" y="2333863"/>
            <a:chExt cx="24310670" cy="630000"/>
          </a:xfrm>
        </p:grpSpPr>
        <p:sp>
          <p:nvSpPr>
            <p:cNvPr id="18" name="Rectangle 17"/>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9" name="Rectangle 18"/>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0" name="Rectangle 19"/>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1" name="Rectangle 20"/>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2" name="Rectangle 21"/>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3" name="Rectangle 22"/>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4" name="Rectangle 23"/>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5" name="Rectangle 24"/>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6" name="Rectangle 25"/>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7" name="Rectangle 26"/>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2690859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772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reak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14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ur Team">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Tree>
    <p:extLst>
      <p:ext uri="{BB962C8B-B14F-4D97-AF65-F5344CB8AC3E}">
        <p14:creationId xmlns:p14="http://schemas.microsoft.com/office/powerpoint/2010/main" val="4222943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S No Color">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Tree>
    <p:extLst>
      <p:ext uri="{BB962C8B-B14F-4D97-AF65-F5344CB8AC3E}">
        <p14:creationId xmlns:p14="http://schemas.microsoft.com/office/powerpoint/2010/main" val="2859769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Phone 6">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3" name="Picture Placeholder 2"/>
          <p:cNvSpPr>
            <a:spLocks noGrp="1"/>
          </p:cNvSpPr>
          <p:nvPr>
            <p:ph type="pic" sz="quarter" idx="13"/>
          </p:nvPr>
        </p:nvSpPr>
        <p:spPr>
          <a:xfrm>
            <a:off x="699401" y="990600"/>
            <a:ext cx="1833919" cy="3247048"/>
          </a:xfrm>
          <a:prstGeom prst="rect">
            <a:avLst/>
          </a:prstGeom>
        </p:spPr>
        <p:txBody>
          <a:bodyPr/>
          <a:lstStyle/>
          <a:p>
            <a:endParaRPr lang="en-US"/>
          </a:p>
        </p:txBody>
      </p:sp>
    </p:spTree>
    <p:extLst>
      <p:ext uri="{BB962C8B-B14F-4D97-AF65-F5344CB8AC3E}">
        <p14:creationId xmlns:p14="http://schemas.microsoft.com/office/powerpoint/2010/main" val="2165539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358687" y="1292673"/>
            <a:ext cx="1768475" cy="1766888"/>
          </a:xfrm>
          <a:prstGeom prst="ellipse">
            <a:avLst/>
          </a:prstGeom>
        </p:spPr>
        <p:txBody>
          <a:bodyPr/>
          <a:lstStyle/>
          <a:p>
            <a:endParaRPr lang="en-US"/>
          </a:p>
        </p:txBody>
      </p:sp>
      <p:sp>
        <p:nvSpPr>
          <p:cNvPr id="15" name="Picture Placeholder 13"/>
          <p:cNvSpPr>
            <a:spLocks noGrp="1"/>
          </p:cNvSpPr>
          <p:nvPr>
            <p:ph type="pic" sz="quarter" idx="11"/>
          </p:nvPr>
        </p:nvSpPr>
        <p:spPr>
          <a:xfrm>
            <a:off x="3686551" y="1292673"/>
            <a:ext cx="1768475" cy="1766888"/>
          </a:xfrm>
          <a:prstGeom prst="ellipse">
            <a:avLst/>
          </a:prstGeom>
        </p:spPr>
        <p:txBody>
          <a:bodyPr/>
          <a:lstStyle/>
          <a:p>
            <a:endParaRPr lang="en-US"/>
          </a:p>
        </p:txBody>
      </p:sp>
      <p:sp>
        <p:nvSpPr>
          <p:cNvPr id="17" name="Picture Placeholder 13"/>
          <p:cNvSpPr>
            <a:spLocks noGrp="1"/>
          </p:cNvSpPr>
          <p:nvPr>
            <p:ph type="pic" sz="quarter" idx="12"/>
          </p:nvPr>
        </p:nvSpPr>
        <p:spPr>
          <a:xfrm>
            <a:off x="6014417" y="1292673"/>
            <a:ext cx="1768475" cy="1766888"/>
          </a:xfrm>
          <a:prstGeom prst="ellipse">
            <a:avLst/>
          </a:prstGeom>
        </p:spPr>
        <p:txBody>
          <a:bodyPr/>
          <a:lstStyle/>
          <a:p>
            <a:endParaRPr lang="en-US"/>
          </a:p>
        </p:txBody>
      </p:sp>
      <p:sp>
        <p:nvSpPr>
          <p:cNvPr id="13" name="Picture Placeholder 13"/>
          <p:cNvSpPr>
            <a:spLocks noGrp="1"/>
          </p:cNvSpPr>
          <p:nvPr>
            <p:ph type="pic" sz="quarter" idx="13"/>
          </p:nvPr>
        </p:nvSpPr>
        <p:spPr>
          <a:xfrm>
            <a:off x="2556116" y="2877152"/>
            <a:ext cx="1768475" cy="1766888"/>
          </a:xfrm>
          <a:prstGeom prst="ellipse">
            <a:avLst/>
          </a:prstGeom>
        </p:spPr>
        <p:txBody>
          <a:bodyPr/>
          <a:lstStyle/>
          <a:p>
            <a:endParaRPr lang="en-US"/>
          </a:p>
        </p:txBody>
      </p:sp>
      <p:sp>
        <p:nvSpPr>
          <p:cNvPr id="16" name="Picture Placeholder 13"/>
          <p:cNvSpPr>
            <a:spLocks noGrp="1"/>
          </p:cNvSpPr>
          <p:nvPr>
            <p:ph type="pic" sz="quarter" idx="14"/>
          </p:nvPr>
        </p:nvSpPr>
        <p:spPr>
          <a:xfrm>
            <a:off x="4883981" y="2877152"/>
            <a:ext cx="1768475" cy="1766888"/>
          </a:xfrm>
          <a:prstGeom prst="ellipse">
            <a:avLst/>
          </a:prstGeom>
        </p:spPr>
        <p:txBody>
          <a:bodyPr/>
          <a:lstStyle/>
          <a:p>
            <a:endParaRPr lang="en-US"/>
          </a:p>
        </p:txBody>
      </p:sp>
      <p:sp>
        <p:nvSpPr>
          <p:cNvPr id="18" name="Slide Number Placeholder 5"/>
          <p:cNvSpPr>
            <a:spLocks noGrp="1"/>
          </p:cNvSpPr>
          <p:nvPr>
            <p:ph type="sldNum" sz="quarter" idx="4"/>
          </p:nvPr>
        </p:nvSpPr>
        <p:spPr>
          <a:xfrm>
            <a:off x="8590051" y="144791"/>
            <a:ext cx="309263" cy="266586"/>
          </a:xfrm>
          <a:prstGeom prst="rect">
            <a:avLst/>
          </a:prstGeom>
          <a:solidFill>
            <a:schemeClr val="bg2"/>
          </a:solidFill>
        </p:spPr>
        <p:txBody>
          <a:bodyPr vert="horz" lIns="0" tIns="71044" rIns="0" bIns="71044" rtlCol="0" anchor="ctr">
            <a:spAutoFit/>
          </a:bodyPr>
          <a:lstStyle>
            <a:lvl1pPr algn="ctr">
              <a:defRPr sz="8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109354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CC47592B-67F8-4577-814F-EAE2D29C5987}" type="datetimeFigureOut">
              <a:rPr lang="en-AU" altLang="en-US"/>
              <a:pPr>
                <a:defRPr/>
              </a:pPr>
              <a:t>25/06/2019</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17D70B2-953B-4C29-8C79-91C1B271E39B}" type="slidenum">
              <a:rPr lang="en-AU" altLang="en-US"/>
              <a:pPr>
                <a:defRPr/>
              </a:pPr>
              <a:t>‹#›</a:t>
            </a:fld>
            <a:endParaRPr lang="en-AU" altLang="en-US"/>
          </a:p>
        </p:txBody>
      </p:sp>
    </p:spTree>
    <p:extLst>
      <p:ext uri="{BB962C8B-B14F-4D97-AF65-F5344CB8AC3E}">
        <p14:creationId xmlns:p14="http://schemas.microsoft.com/office/powerpoint/2010/main" val="938931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Portfoli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90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Portfolio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441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One Project Samp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457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556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Phone 6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921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Pad Ai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34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Macboo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721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esktop">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45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act 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316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7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grpSp>
        <p:nvGrpSpPr>
          <p:cNvPr id="32" name="Group 31"/>
          <p:cNvGrpSpPr/>
          <p:nvPr userDrawn="1"/>
        </p:nvGrpSpPr>
        <p:grpSpPr>
          <a:xfrm>
            <a:off x="-9148" y="0"/>
            <a:ext cx="9187953" cy="1135349"/>
            <a:chOff x="-9148" y="0"/>
            <a:chExt cx="9187953" cy="1135349"/>
          </a:xfrm>
        </p:grpSpPr>
        <p:sp>
          <p:nvSpPr>
            <p:cNvPr id="33" name="Rectangle 32"/>
            <p:cNvSpPr/>
            <p:nvPr userDrawn="1"/>
          </p:nvSpPr>
          <p:spPr>
            <a:xfrm>
              <a:off x="0" y="0"/>
              <a:ext cx="9178805" cy="945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grpSp>
          <p:nvGrpSpPr>
            <p:cNvPr id="34" name="Group 33"/>
            <p:cNvGrpSpPr/>
            <p:nvPr userDrawn="1"/>
          </p:nvGrpSpPr>
          <p:grpSpPr>
            <a:xfrm>
              <a:off x="-9148" y="932849"/>
              <a:ext cx="9178805" cy="202500"/>
              <a:chOff x="-46412" y="2333863"/>
              <a:chExt cx="24310670" cy="630000"/>
            </a:xfrm>
          </p:grpSpPr>
          <p:sp>
            <p:nvSpPr>
              <p:cNvPr id="35" name="Rectangle 34"/>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6" name="Rectangle 35"/>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7" name="Rectangle 36"/>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8" name="Rectangle 37"/>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39" name="Rectangle 38"/>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0" name="Rectangle 39"/>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1" name="Rectangle 40"/>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2" name="Rectangle 41"/>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3" name="Rectangle 42"/>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44" name="Rectangle 43"/>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grpSp>
      <p:sp>
        <p:nvSpPr>
          <p:cNvPr id="26" name="Title 25"/>
          <p:cNvSpPr>
            <a:spLocks noGrp="1"/>
          </p:cNvSpPr>
          <p:nvPr>
            <p:ph type="title"/>
          </p:nvPr>
        </p:nvSpPr>
        <p:spPr/>
        <p:txBody>
          <a:bodyPr/>
          <a:lstStyle>
            <a:lvl1pPr>
              <a:defRPr sz="2400"/>
            </a:lvl1pPr>
          </a:lstStyle>
          <a:p>
            <a:r>
              <a:rPr lang="en-AU" dirty="0"/>
              <a:t>Click to edit Master title style</a:t>
            </a:r>
            <a:endParaRPr lang="en-US" dirty="0"/>
          </a:p>
        </p:txBody>
      </p:sp>
      <p:sp>
        <p:nvSpPr>
          <p:cNvPr id="31" name="Text Placeholder 30"/>
          <p:cNvSpPr>
            <a:spLocks noGrp="1"/>
          </p:cNvSpPr>
          <p:nvPr>
            <p:ph type="body" sz="quarter" idx="10"/>
          </p:nvPr>
        </p:nvSpPr>
        <p:spPr>
          <a:xfrm>
            <a:off x="626783" y="1492449"/>
            <a:ext cx="6109297" cy="3365301"/>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71562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Cover Page">
    <p:spTree>
      <p:nvGrpSpPr>
        <p:cNvPr id="1" name=""/>
        <p:cNvGrpSpPr/>
        <p:nvPr/>
      </p:nvGrpSpPr>
      <p:grpSpPr>
        <a:xfrm>
          <a:off x="0" y="0"/>
          <a:ext cx="0" cy="0"/>
          <a:chOff x="0" y="0"/>
          <a:chExt cx="0" cy="0"/>
        </a:xfrm>
      </p:grpSpPr>
      <p:sp>
        <p:nvSpPr>
          <p:cNvPr id="7" name="Rectangle 6"/>
          <p:cNvSpPr/>
          <p:nvPr userDrawn="1"/>
        </p:nvSpPr>
        <p:spPr>
          <a:xfrm>
            <a:off x="0" y="0"/>
            <a:ext cx="9178805" cy="5054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grpSp>
        <p:nvGrpSpPr>
          <p:cNvPr id="8" name="Group 7"/>
          <p:cNvGrpSpPr/>
          <p:nvPr userDrawn="1"/>
        </p:nvGrpSpPr>
        <p:grpSpPr>
          <a:xfrm>
            <a:off x="-9148" y="4953700"/>
            <a:ext cx="9178805" cy="202500"/>
            <a:chOff x="-46412" y="2333863"/>
            <a:chExt cx="24310670" cy="630000"/>
          </a:xfrm>
        </p:grpSpPr>
        <p:sp>
          <p:nvSpPr>
            <p:cNvPr id="9" name="Rectangle 8"/>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0" name="Rectangle 9"/>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4" name="Rectangle 13"/>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6" name="Rectangle 15"/>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7" name="Rectangle 16"/>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8" name="Rectangle 17"/>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9" name="Rectangle 18"/>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0" name="Rectangle 19"/>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1" name="Rectangle 20"/>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2" name="Rectangle 21"/>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26956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0" name="Rectangle 29"/>
          <p:cNvSpPr/>
          <p:nvPr userDrawn="1"/>
        </p:nvSpPr>
        <p:spPr>
          <a:xfrm>
            <a:off x="-34805" y="2476501"/>
            <a:ext cx="9213610" cy="11100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sp>
        <p:nvSpPr>
          <p:cNvPr id="29" name="Rectangle 28"/>
          <p:cNvSpPr/>
          <p:nvPr userDrawn="1"/>
        </p:nvSpPr>
        <p:spPr>
          <a:xfrm>
            <a:off x="0" y="0"/>
            <a:ext cx="9178805" cy="2476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sp>
        <p:nvSpPr>
          <p:cNvPr id="2" name="Title 1"/>
          <p:cNvSpPr>
            <a:spLocks noGrp="1"/>
          </p:cNvSpPr>
          <p:nvPr>
            <p:ph type="ctrTitle"/>
          </p:nvPr>
        </p:nvSpPr>
        <p:spPr>
          <a:xfrm>
            <a:off x="607735" y="1534966"/>
            <a:ext cx="7908887" cy="684578"/>
          </a:xfrm>
        </p:spPr>
        <p:txBody>
          <a:bodyPr/>
          <a:lstStyle>
            <a:lvl1pPr algn="l">
              <a:defRPr sz="34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07735" y="2762250"/>
            <a:ext cx="6400800" cy="641899"/>
          </a:xfrm>
          <a:prstGeom prst="rect">
            <a:avLst/>
          </a:prstGeom>
        </p:spPr>
        <p:txBody>
          <a:bodyPr>
            <a:normAutofit/>
          </a:bodyPr>
          <a:lstStyle>
            <a:lvl1pPr marL="0" indent="0" algn="l">
              <a:lnSpc>
                <a:spcPct val="120000"/>
              </a:lnSpc>
              <a:buNone/>
              <a:defRPr sz="1800">
                <a:solidFill>
                  <a:schemeClr val="bg1"/>
                </a:solidFill>
              </a:defRPr>
            </a:lvl1pPr>
            <a:lvl2pPr marL="422907" indent="0" algn="ctr">
              <a:buNone/>
              <a:defRPr>
                <a:solidFill>
                  <a:schemeClr val="tx1">
                    <a:tint val="75000"/>
                  </a:schemeClr>
                </a:solidFill>
              </a:defRPr>
            </a:lvl2pPr>
            <a:lvl3pPr marL="845814" indent="0" algn="ctr">
              <a:buNone/>
              <a:defRPr>
                <a:solidFill>
                  <a:schemeClr val="tx1">
                    <a:tint val="75000"/>
                  </a:schemeClr>
                </a:solidFill>
              </a:defRPr>
            </a:lvl3pPr>
            <a:lvl4pPr marL="1268723" indent="0" algn="ctr">
              <a:buNone/>
              <a:defRPr>
                <a:solidFill>
                  <a:schemeClr val="tx1">
                    <a:tint val="75000"/>
                  </a:schemeClr>
                </a:solidFill>
              </a:defRPr>
            </a:lvl4pPr>
            <a:lvl5pPr marL="1691629" indent="0" algn="ctr">
              <a:buNone/>
              <a:defRPr>
                <a:solidFill>
                  <a:schemeClr val="tx1">
                    <a:tint val="75000"/>
                  </a:schemeClr>
                </a:solidFill>
              </a:defRPr>
            </a:lvl5pPr>
            <a:lvl6pPr marL="2114537" indent="0" algn="ctr">
              <a:buNone/>
              <a:defRPr>
                <a:solidFill>
                  <a:schemeClr val="tx1">
                    <a:tint val="75000"/>
                  </a:schemeClr>
                </a:solidFill>
              </a:defRPr>
            </a:lvl6pPr>
            <a:lvl7pPr marL="2537445" indent="0" algn="ctr">
              <a:buNone/>
              <a:defRPr>
                <a:solidFill>
                  <a:schemeClr val="tx1">
                    <a:tint val="75000"/>
                  </a:schemeClr>
                </a:solidFill>
              </a:defRPr>
            </a:lvl7pPr>
            <a:lvl8pPr marL="2960352" indent="0" algn="ctr">
              <a:buNone/>
              <a:defRPr>
                <a:solidFill>
                  <a:schemeClr val="tx1">
                    <a:tint val="75000"/>
                  </a:schemeClr>
                </a:solidFill>
              </a:defRPr>
            </a:lvl8pPr>
            <a:lvl9pPr marL="3383258" indent="0" algn="ctr">
              <a:buNone/>
              <a:defRPr>
                <a:solidFill>
                  <a:schemeClr val="tx1">
                    <a:tint val="75000"/>
                  </a:schemeClr>
                </a:solidFill>
              </a:defRPr>
            </a:lvl9pPr>
          </a:lstStyle>
          <a:p>
            <a:r>
              <a:rPr lang="en-US" dirty="0"/>
              <a:t>Click to edit Master subtitle style</a:t>
            </a:r>
          </a:p>
        </p:txBody>
      </p:sp>
      <p:pic>
        <p:nvPicPr>
          <p:cNvPr id="5" name="Picture 4" descr="CFECFW_logo_white_MSW"/>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32134" y="402220"/>
            <a:ext cx="1997504" cy="857197"/>
          </a:xfrm>
          <a:prstGeom prst="rect">
            <a:avLst/>
          </a:prstGeom>
          <a:noFill/>
          <a:ln>
            <a:noFill/>
          </a:ln>
          <a:extLst>
            <a:ext uri="{FAA26D3D-D897-4be2-8F04-BA451C77F1D7}">
              <ma14:placeholderFlag xmlns="" xmlns:ma14="http://schemas.microsoft.com/office/mac/drawingml/2011/main"/>
            </a:ext>
          </a:extLst>
        </p:spPr>
      </p:pic>
      <p:grpSp>
        <p:nvGrpSpPr>
          <p:cNvPr id="18" name="Group 17"/>
          <p:cNvGrpSpPr/>
          <p:nvPr userDrawn="1"/>
        </p:nvGrpSpPr>
        <p:grpSpPr>
          <a:xfrm>
            <a:off x="-9148" y="3556549"/>
            <a:ext cx="9178805" cy="202500"/>
            <a:chOff x="-46412" y="2333863"/>
            <a:chExt cx="24310670" cy="630000"/>
          </a:xfrm>
        </p:grpSpPr>
        <p:sp>
          <p:nvSpPr>
            <p:cNvPr id="19" name="Rectangle 18"/>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0" name="Rectangle 19"/>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1" name="Rectangle 20"/>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2" name="Rectangle 21"/>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3" name="Rectangle 22"/>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4" name="Rectangle 23"/>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5" name="Rectangle 24"/>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6" name="Rectangle 25"/>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7" name="Rectangle 26"/>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8" name="Rectangle 27"/>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
        <p:nvSpPr>
          <p:cNvPr id="6" name="Picture Placeholder 5"/>
          <p:cNvSpPr>
            <a:spLocks noGrp="1"/>
          </p:cNvSpPr>
          <p:nvPr>
            <p:ph type="pic" sz="quarter" idx="10" hasCustomPrompt="1"/>
          </p:nvPr>
        </p:nvSpPr>
        <p:spPr>
          <a:xfrm>
            <a:off x="592138" y="4064000"/>
            <a:ext cx="1957387" cy="582613"/>
          </a:xfrm>
        </p:spPr>
        <p:txBody>
          <a:bodyPr/>
          <a:lstStyle>
            <a:lvl1pPr>
              <a:defRPr/>
            </a:lvl1pPr>
          </a:lstStyle>
          <a:p>
            <a:r>
              <a:rPr lang="en-US" dirty="0"/>
              <a:t>Insert logo</a:t>
            </a:r>
          </a:p>
        </p:txBody>
      </p:sp>
    </p:spTree>
    <p:extLst>
      <p:ext uri="{BB962C8B-B14F-4D97-AF65-F5344CB8AC3E}">
        <p14:creationId xmlns:p14="http://schemas.microsoft.com/office/powerpoint/2010/main" val="359474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tx2"/>
        </a:solidFill>
        <a:effectLst/>
      </p:bgPr>
    </p:bg>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2" name="TextBox 1"/>
          <p:cNvSpPr txBox="1"/>
          <p:nvPr userDrawn="1"/>
        </p:nvSpPr>
        <p:spPr>
          <a:xfrm>
            <a:off x="608013" y="479321"/>
            <a:ext cx="6376987" cy="4247316"/>
          </a:xfrm>
          <a:prstGeom prst="rect">
            <a:avLst/>
          </a:prstGeom>
          <a:noFill/>
        </p:spPr>
        <p:txBody>
          <a:bodyPr wrap="square" rtlCol="0">
            <a:spAutoFit/>
          </a:bodyPr>
          <a:lstStyle/>
          <a:p>
            <a:pPr>
              <a:spcBef>
                <a:spcPts val="600"/>
              </a:spcBef>
              <a:spcAft>
                <a:spcPts val="600"/>
              </a:spcAft>
            </a:pPr>
            <a:r>
              <a:rPr lang="en-US" sz="1200" b="1" kern="1200" dirty="0">
                <a:solidFill>
                  <a:srgbClr val="FFFFFF"/>
                </a:solidFill>
                <a:effectLst/>
                <a:latin typeface="+mn-lt"/>
                <a:ea typeface="+mn-ea"/>
                <a:cs typeface="+mn-cs"/>
              </a:rPr>
              <a:t>Disclaimer: </a:t>
            </a:r>
            <a:r>
              <a:rPr lang="en-US" sz="1200" kern="1200" dirty="0">
                <a:solidFill>
                  <a:srgbClr val="FFFFFF"/>
                </a:solidFill>
                <a:effectLst/>
                <a:latin typeface="+mn-lt"/>
                <a:ea typeface="+mn-ea"/>
                <a:cs typeface="+mn-cs"/>
              </a:rPr>
              <a:t>This guide provides general information only. It is intended to help a broad range of </a:t>
            </a:r>
            <a:r>
              <a:rPr lang="en-US" sz="1200" kern="1200" dirty="0" err="1">
                <a:solidFill>
                  <a:srgbClr val="FFFFFF"/>
                </a:solidFill>
                <a:effectLst/>
                <a:latin typeface="+mn-lt"/>
                <a:ea typeface="+mn-ea"/>
                <a:cs typeface="+mn-cs"/>
              </a:rPr>
              <a:t>organisations</a:t>
            </a:r>
            <a:r>
              <a:rPr lang="en-US" sz="1200" kern="1200" dirty="0">
                <a:solidFill>
                  <a:srgbClr val="FFFFFF"/>
                </a:solidFill>
                <a:effectLst/>
                <a:latin typeface="+mn-lt"/>
                <a:ea typeface="+mn-ea"/>
                <a:cs typeface="+mn-cs"/>
              </a:rPr>
              <a:t> become more child safe. Each organisation will need to tailor this information to meet its own specific needs, consistent with its duty of care. While all care has been taken in the production of this guide, it is not intended to be legal advice. Because legislation and legal requirements change over time, </a:t>
            </a:r>
            <a:r>
              <a:rPr lang="en-US" sz="1200" kern="1200" dirty="0" err="1">
                <a:solidFill>
                  <a:srgbClr val="FFFFFF"/>
                </a:solidFill>
                <a:effectLst/>
                <a:latin typeface="+mn-lt"/>
                <a:ea typeface="+mn-ea"/>
                <a:cs typeface="+mn-cs"/>
              </a:rPr>
              <a:t>organisations</a:t>
            </a:r>
            <a:r>
              <a:rPr lang="en-US" sz="1200" kern="1200" dirty="0">
                <a:solidFill>
                  <a:srgbClr val="FFFFFF"/>
                </a:solidFill>
                <a:effectLst/>
                <a:latin typeface="+mn-lt"/>
                <a:ea typeface="+mn-ea"/>
                <a:cs typeface="+mn-cs"/>
              </a:rPr>
              <a:t> should confirm the legal requirements that apply to them and seek legal advice about their specific situation. </a:t>
            </a:r>
            <a:endParaRPr lang="en-AU" sz="1200" kern="1200" dirty="0">
              <a:solidFill>
                <a:srgbClr val="FFFFFF"/>
              </a:solidFill>
              <a:effectLst/>
              <a:latin typeface="+mn-lt"/>
              <a:ea typeface="+mn-ea"/>
              <a:cs typeface="+mn-cs"/>
            </a:endParaRPr>
          </a:p>
          <a:p>
            <a:pPr>
              <a:spcBef>
                <a:spcPts val="600"/>
              </a:spcBef>
              <a:spcAft>
                <a:spcPts val="600"/>
              </a:spcAft>
            </a:pPr>
            <a:r>
              <a:rPr lang="en-US" sz="1200" kern="1200" dirty="0">
                <a:solidFill>
                  <a:srgbClr val="FFFFFF"/>
                </a:solidFill>
                <a:effectLst/>
                <a:latin typeface="+mn-lt"/>
                <a:ea typeface="+mn-ea"/>
                <a:cs typeface="+mn-cs"/>
              </a:rPr>
              <a:t>© Centre for Excellence in Child and Family Welfare 2016 </a:t>
            </a:r>
            <a:endParaRPr lang="en-AU" sz="1200" kern="1200" dirty="0">
              <a:solidFill>
                <a:srgbClr val="FFFFFF"/>
              </a:solidFill>
              <a:effectLst/>
              <a:latin typeface="+mn-lt"/>
              <a:ea typeface="+mn-ea"/>
              <a:cs typeface="+mn-cs"/>
            </a:endParaRPr>
          </a:p>
          <a:p>
            <a:r>
              <a:rPr lang="en-AU" sz="1200" kern="1200" dirty="0">
                <a:solidFill>
                  <a:srgbClr val="FFFFFE"/>
                </a:solidFill>
                <a:effectLst/>
                <a:latin typeface="+mn-lt"/>
                <a:ea typeface="+mn-ea"/>
                <a:cs typeface="+mn-cs"/>
              </a:rPr>
              <a:t>The guide will remain the intellectual property of the Centre for Excellence in Child and Family Welfare (the Centre). The Centre will provide the Commission for Children and Young People with a licence to use these materials for the purpose of delivery of training, provided the training is not delivered for a commercial profit. The guide can be used by the Commission for Children and Young People and other organisations to provide training to their boards, executive/ management, staff and volunteers. Any other use of the materials will require approval in writing from the Centre for Excellence in Child and Family Welfare.</a:t>
            </a:r>
          </a:p>
          <a:p>
            <a:pPr>
              <a:spcBef>
                <a:spcPts val="600"/>
              </a:spcBef>
              <a:spcAft>
                <a:spcPts val="600"/>
              </a:spcAft>
            </a:pPr>
            <a:r>
              <a:rPr lang="en-US" sz="1200" kern="1200" dirty="0">
                <a:solidFill>
                  <a:srgbClr val="FFFFFF"/>
                </a:solidFill>
                <a:effectLst/>
                <a:latin typeface="+mn-lt"/>
                <a:ea typeface="+mn-ea"/>
                <a:cs typeface="+mn-cs"/>
              </a:rPr>
              <a:t>The Centre for Excellence in Child and Family Welfare respectfully acknowledge the traditional owners of the land on which we work.</a:t>
            </a:r>
            <a:r>
              <a:rPr lang="en-US" sz="1200" kern="1200" baseline="0" dirty="0">
                <a:solidFill>
                  <a:srgbClr val="FFFFFF"/>
                </a:solidFill>
                <a:effectLst/>
                <a:latin typeface="+mn-lt"/>
                <a:ea typeface="+mn-ea"/>
                <a:cs typeface="+mn-cs"/>
              </a:rPr>
              <a:t> </a:t>
            </a:r>
            <a:r>
              <a:rPr lang="en-US" sz="1200" kern="1200" dirty="0">
                <a:solidFill>
                  <a:srgbClr val="FFFFFF"/>
                </a:solidFill>
                <a:effectLst/>
                <a:latin typeface="+mn-lt"/>
                <a:ea typeface="+mn-ea"/>
                <a:cs typeface="+mn-cs"/>
              </a:rPr>
              <a:t>We pay respects to their elders past and present and </a:t>
            </a:r>
            <a:r>
              <a:rPr lang="en-US" sz="1200" kern="1200" dirty="0" err="1">
                <a:solidFill>
                  <a:srgbClr val="FFFFFF"/>
                </a:solidFill>
                <a:effectLst/>
                <a:latin typeface="+mn-lt"/>
                <a:ea typeface="+mn-ea"/>
                <a:cs typeface="+mn-cs"/>
              </a:rPr>
              <a:t>recognise</a:t>
            </a:r>
            <a:r>
              <a:rPr lang="en-US" sz="1200" kern="1200" dirty="0">
                <a:solidFill>
                  <a:srgbClr val="FFFFFF"/>
                </a:solidFill>
                <a:effectLst/>
                <a:latin typeface="+mn-lt"/>
                <a:ea typeface="+mn-ea"/>
                <a:cs typeface="+mn-cs"/>
              </a:rPr>
              <a:t> that their sovereignty was never ceded and the structural inequality created by </a:t>
            </a:r>
            <a:r>
              <a:rPr lang="en-US" sz="1200" kern="1200" dirty="0" err="1">
                <a:solidFill>
                  <a:srgbClr val="FFFFFF"/>
                </a:solidFill>
                <a:effectLst/>
                <a:latin typeface="+mn-lt"/>
                <a:ea typeface="+mn-ea"/>
                <a:cs typeface="+mn-cs"/>
              </a:rPr>
              <a:t>colonisation</a:t>
            </a:r>
            <a:r>
              <a:rPr lang="en-US" sz="1200" kern="1200" dirty="0">
                <a:solidFill>
                  <a:srgbClr val="FFFFFF"/>
                </a:solidFill>
                <a:effectLst/>
                <a:latin typeface="+mn-lt"/>
                <a:ea typeface="+mn-ea"/>
                <a:cs typeface="+mn-cs"/>
              </a:rPr>
              <a:t> continues to this day.</a:t>
            </a:r>
            <a:endParaRPr lang="en-AU" sz="1200" kern="1200" dirty="0">
              <a:solidFill>
                <a:srgbClr val="FFFFFF"/>
              </a:solidFill>
              <a:effectLst/>
              <a:latin typeface="+mn-lt"/>
              <a:ea typeface="+mn-ea"/>
              <a:cs typeface="+mn-cs"/>
            </a:endParaRPr>
          </a:p>
          <a:p>
            <a:pPr>
              <a:spcBef>
                <a:spcPts val="600"/>
              </a:spcBef>
              <a:spcAft>
                <a:spcPts val="600"/>
              </a:spcAft>
            </a:pPr>
            <a:r>
              <a:rPr lang="en-US" sz="1200" kern="1200" dirty="0">
                <a:solidFill>
                  <a:srgbClr val="FFFFFF"/>
                </a:solidFill>
                <a:effectLst/>
                <a:latin typeface="+mn-lt"/>
                <a:ea typeface="+mn-ea"/>
                <a:cs typeface="+mn-cs"/>
              </a:rPr>
              <a:t>We appreciate and celebrate diversity in all its forms. We believe diversity of all kinds makes our teams, services and organisation stronger and more effective.</a:t>
            </a:r>
            <a:endParaRPr lang="en-AU" sz="1200" kern="1200" dirty="0">
              <a:solidFill>
                <a:srgbClr val="FFFFFF"/>
              </a:solidFill>
              <a:effectLst/>
              <a:latin typeface="+mn-lt"/>
              <a:ea typeface="+mn-ea"/>
              <a:cs typeface="+mn-cs"/>
            </a:endParaRPr>
          </a:p>
        </p:txBody>
      </p:sp>
    </p:spTree>
    <p:extLst>
      <p:ext uri="{BB962C8B-B14F-4D97-AF65-F5344CB8AC3E}">
        <p14:creationId xmlns:p14="http://schemas.microsoft.com/office/powerpoint/2010/main" val="386227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endix_Slide">
    <p:bg>
      <p:bgPr>
        <a:solidFill>
          <a:schemeClr val="tx2"/>
        </a:solidFill>
        <a:effectLst/>
      </p:bgPr>
    </p:bg>
    <p:spTree>
      <p:nvGrpSpPr>
        <p:cNvPr id="1" name=""/>
        <p:cNvGrpSpPr/>
        <p:nvPr/>
      </p:nvGrpSpPr>
      <p:grpSpPr>
        <a:xfrm>
          <a:off x="0" y="0"/>
          <a:ext cx="0" cy="0"/>
          <a:chOff x="0" y="0"/>
          <a:chExt cx="0" cy="0"/>
        </a:xfrm>
      </p:grpSpPr>
      <p:sp>
        <p:nvSpPr>
          <p:cNvPr id="12"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
        <p:nvSpPr>
          <p:cNvPr id="13" name="Subtitle 2"/>
          <p:cNvSpPr txBox="1">
            <a:spLocks/>
          </p:cNvSpPr>
          <p:nvPr userDrawn="1"/>
        </p:nvSpPr>
        <p:spPr>
          <a:xfrm>
            <a:off x="699517" y="554577"/>
            <a:ext cx="7744968" cy="314669"/>
          </a:xfrm>
          <a:prstGeom prst="rect">
            <a:avLst/>
          </a:prstGeom>
        </p:spPr>
        <p:txBody>
          <a:bodyPr vert="horz" lIns="84582" tIns="42291" rIns="84582" bIns="4229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200" dirty="0"/>
          </a:p>
        </p:txBody>
      </p:sp>
    </p:spTree>
    <p:extLst>
      <p:ext uri="{BB962C8B-B14F-4D97-AF65-F5344CB8AC3E}">
        <p14:creationId xmlns:p14="http://schemas.microsoft.com/office/powerpoint/2010/main" val="42342230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900">
                <a:solidFill>
                  <a:schemeClr val="tx1">
                    <a:lumMod val="65000"/>
                    <a:lumOff val="35000"/>
                  </a:schemeClr>
                </a:solidFill>
                <a:latin typeface="Arial" panose="020B0604020202020204" pitchFamily="34" charset="0"/>
              </a:defRPr>
            </a:lvl1pPr>
          </a:lstStyle>
          <a:p>
            <a:pPr>
              <a:defRPr/>
            </a:pPr>
            <a:fld id="{0CA61D45-CE60-4E47-9186-7256AB0F150C}" type="datetime4">
              <a:rPr lang="en-AU"/>
              <a:pPr>
                <a:defRPr/>
              </a:pPr>
              <a:t>25 June 2019</a:t>
            </a:fld>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9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900">
                <a:solidFill>
                  <a:srgbClr val="595959"/>
                </a:solidFill>
              </a:defRPr>
            </a:lvl1pPr>
          </a:lstStyle>
          <a:p>
            <a:fld id="{094171C0-8CA2-48AE-BDB9-83AE79A20343}" type="slidenum">
              <a:rPr lang="en-AU" altLang="en-US"/>
              <a:pPr/>
              <a:t>‹#›</a:t>
            </a:fld>
            <a:endParaRPr lang="en-AU" altLang="en-US"/>
          </a:p>
        </p:txBody>
      </p:sp>
    </p:spTree>
    <p:extLst>
      <p:ext uri="{BB962C8B-B14F-4D97-AF65-F5344CB8AC3E}">
        <p14:creationId xmlns:p14="http://schemas.microsoft.com/office/powerpoint/2010/main" val="34097155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4" r:id="rId4"/>
    <p:sldLayoutId id="2147483696" r:id="rId5"/>
    <p:sldLayoutId id="2147483697" r:id="rId6"/>
    <p:sldLayoutId id="2147483649" r:id="rId7"/>
    <p:sldLayoutId id="2147483675" r:id="rId8"/>
    <p:sldLayoutId id="2147483687" r:id="rId9"/>
    <p:sldLayoutId id="2147483663" r:id="rId10"/>
    <p:sldLayoutId id="2147483660" r:id="rId11"/>
    <p:sldLayoutId id="2147483661" r:id="rId12"/>
    <p:sldLayoutId id="2147483664" r:id="rId13"/>
    <p:sldLayoutId id="2147483666" r:id="rId14"/>
    <p:sldLayoutId id="2147483676" r:id="rId15"/>
    <p:sldLayoutId id="2147483667" r:id="rId16"/>
    <p:sldLayoutId id="2147483668" r:id="rId17"/>
    <p:sldLayoutId id="2147483669" r:id="rId18"/>
    <p:sldLayoutId id="2147483673" r:id="rId19"/>
    <p:sldLayoutId id="2147483677" r:id="rId20"/>
    <p:sldLayoutId id="2147483678" r:id="rId21"/>
    <p:sldLayoutId id="2147483679" r:id="rId22"/>
    <p:sldLayoutId id="2147483680" r:id="rId23"/>
    <p:sldLayoutId id="2147483681" r:id="rId24"/>
    <p:sldLayoutId id="2147483682" r:id="rId25"/>
    <p:sldLayoutId id="2147483686" r:id="rId26"/>
    <p:sldLayoutId id="2147483724" r:id="rId27"/>
    <p:sldLayoutId id="2147483699" r:id="rId28"/>
    <p:sldLayoutId id="2147483700" r:id="rId29"/>
    <p:sldLayoutId id="2147483701" r:id="rId30"/>
    <p:sldLayoutId id="2147483703" r:id="rId31"/>
    <p:sldLayoutId id="2147483704" r:id="rId32"/>
    <p:sldLayoutId id="2147483705"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3" r:id="rId49"/>
  </p:sldLayoutIdLst>
  <p:hf sldNum="0" hdr="0" ftr="0" dt="0"/>
  <p:txStyles>
    <p:titleStyle>
      <a:lvl1pPr algn="l" defTabSz="342900" rtl="0" eaLnBrk="1" fontAlgn="base" hangingPunct="1">
        <a:spcBef>
          <a:spcPct val="0"/>
        </a:spcBef>
        <a:spcAft>
          <a:spcPct val="0"/>
        </a:spcAft>
        <a:defRPr sz="1800" kern="1200">
          <a:solidFill>
            <a:schemeClr val="bg1"/>
          </a:solidFill>
          <a:latin typeface="Arial"/>
          <a:ea typeface="ＭＳ Ｐゴシック" charset="0"/>
          <a:cs typeface="Arial"/>
        </a:defRPr>
      </a:lvl1pPr>
      <a:lvl2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2pPr>
      <a:lvl3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3pPr>
      <a:lvl4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4pPr>
      <a:lvl5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5pPr>
      <a:lvl6pPr marL="3429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9pPr>
    </p:titleStyle>
    <p:bodyStyle>
      <a:lvl1pPr algn="l" defTabSz="342900" rtl="0" eaLnBrk="1" fontAlgn="base" hangingPunct="1">
        <a:lnSpc>
          <a:spcPct val="110000"/>
        </a:lnSpc>
        <a:spcBef>
          <a:spcPts val="600"/>
        </a:spcBef>
        <a:spcAft>
          <a:spcPts val="600"/>
        </a:spcAft>
        <a:defRPr sz="1650" b="1" kern="1200">
          <a:solidFill>
            <a:srgbClr val="201547"/>
          </a:solidFill>
          <a:latin typeface="+mn-lt"/>
          <a:ea typeface="ＭＳ Ｐゴシック" charset="0"/>
          <a:cs typeface="ＭＳ Ｐゴシック" charset="0"/>
        </a:defRPr>
      </a:lvl1pPr>
      <a:lvl2pPr algn="l" defTabSz="342900" rtl="0" eaLnBrk="1" fontAlgn="base" hangingPunct="1">
        <a:lnSpc>
          <a:spcPct val="110000"/>
        </a:lnSpc>
        <a:spcBef>
          <a:spcPct val="0"/>
        </a:spcBef>
        <a:spcAft>
          <a:spcPts val="600"/>
        </a:spcAft>
        <a:defRPr sz="1500" kern="1200">
          <a:solidFill>
            <a:schemeClr val="tx1"/>
          </a:solidFill>
          <a:latin typeface="+mn-lt"/>
          <a:ea typeface="ＭＳ Ｐゴシック" charset="0"/>
          <a:cs typeface="+mn-cs"/>
        </a:defRPr>
      </a:lvl2pPr>
      <a:lvl3pPr marL="188119" indent="-188119" algn="l" defTabSz="342900" rtl="0" eaLnBrk="1" fontAlgn="base" hangingPunct="1">
        <a:lnSpc>
          <a:spcPct val="110000"/>
        </a:lnSpc>
        <a:spcBef>
          <a:spcPct val="0"/>
        </a:spcBef>
        <a:spcAft>
          <a:spcPts val="600"/>
        </a:spcAft>
        <a:buFont typeface="Arial" charset="0"/>
        <a:buChar char="•"/>
        <a:defRPr sz="1500" kern="1200">
          <a:solidFill>
            <a:schemeClr val="tx1"/>
          </a:solidFill>
          <a:latin typeface="+mn-lt"/>
          <a:ea typeface="ＭＳ Ｐゴシック" charset="0"/>
          <a:cs typeface="+mn-cs"/>
        </a:defRPr>
      </a:lvl3pPr>
      <a:lvl4pPr marL="377429" indent="-188119" algn="l" defTabSz="342900" rtl="0" eaLnBrk="1" fontAlgn="base" hangingPunct="1">
        <a:lnSpc>
          <a:spcPct val="110000"/>
        </a:lnSpc>
        <a:spcBef>
          <a:spcPct val="0"/>
        </a:spcBef>
        <a:spcAft>
          <a:spcPts val="600"/>
        </a:spcAft>
        <a:buFont typeface="Arial" charset="0"/>
        <a:buChar char="–"/>
        <a:defRPr sz="1500" kern="1200">
          <a:solidFill>
            <a:schemeClr val="tx1"/>
          </a:solidFill>
          <a:latin typeface="+mn-lt"/>
          <a:ea typeface="ＭＳ Ｐゴシック" charset="0"/>
          <a:cs typeface="+mn-cs"/>
        </a:defRPr>
      </a:lvl4pPr>
      <a:lvl5pPr marL="566738" indent="-188119" algn="l" defTabSz="342900" rtl="0" eaLnBrk="1" fontAlgn="base" hangingPunct="1">
        <a:lnSpc>
          <a:spcPct val="110000"/>
        </a:lnSpc>
        <a:spcBef>
          <a:spcPct val="0"/>
        </a:spcBef>
        <a:spcAft>
          <a:spcPts val="60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ervices.dhhs.vic.gov.au/referral-and-support-team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ervices.dhhs.vic.gov.au/child-protection-contac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8.austlii.edu.au/cgi-bin/viewdoc/au/legis/vic/consol_act/cyafa2005252/s3.html#chil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dhs.vic.gov.au/about-the-department/plans,-programs-and-projects/projects-and-initiatives/children,-youth-and-family-services/creating-child-safe-organisations" TargetMode="External"/><Relationship Id="rId3" Type="http://schemas.openxmlformats.org/officeDocument/2006/relationships/hyperlink" Target="http://www.services.dhhs.vic.gov.au/referral-and-support-teams" TargetMode="External"/><Relationship Id="rId7" Type="http://schemas.openxmlformats.org/officeDocument/2006/relationships/hyperlink" Target="http://www.cpmanual.vic.gov.a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providers.dhhs.vic.gov.au/mandatory-reporting" TargetMode="External"/><Relationship Id="rId5" Type="http://schemas.openxmlformats.org/officeDocument/2006/relationships/hyperlink" Target="https://services.dhhs.vic.gov.au/reporting-child-abuse" TargetMode="External"/><Relationship Id="rId4" Type="http://schemas.openxmlformats.org/officeDocument/2006/relationships/hyperlink" Target="https://providers.dhhs.vic.gov.au/making-report-child-protection"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mandatoryreporting@dhhs.vic.gov.a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881987" y="1393816"/>
            <a:ext cx="6308925" cy="1177934"/>
          </a:xfrm>
        </p:spPr>
        <p:txBody>
          <a:bodyPr/>
          <a:lstStyle/>
          <a:p>
            <a:pPr algn="ctr"/>
            <a:r>
              <a:rPr lang="en-US" altLang="en-US" b="1" i="1" dirty="0">
                <a:latin typeface="Bradley Hand ITC" panose="03070402050302030203" pitchFamily="66" charset="0"/>
                <a:ea typeface="Batang" panose="02030600000101010101" pitchFamily="18" charset="-127"/>
                <a:cs typeface="Arial" charset="0"/>
              </a:rPr>
              <a:t>seen, heard, believed</a:t>
            </a:r>
          </a:p>
        </p:txBody>
      </p:sp>
    </p:spTree>
    <p:extLst>
      <p:ext uri="{BB962C8B-B14F-4D97-AF65-F5344CB8AC3E}">
        <p14:creationId xmlns:p14="http://schemas.microsoft.com/office/powerpoint/2010/main" val="104533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4B0F38-62E2-46F9-96A8-6A9FD0B8AC6C}"/>
              </a:ext>
            </a:extLst>
          </p:cNvPr>
          <p:cNvSpPr>
            <a:spLocks noGrp="1"/>
          </p:cNvSpPr>
          <p:nvPr>
            <p:ph type="subTitle" idx="1"/>
          </p:nvPr>
        </p:nvSpPr>
        <p:spPr>
          <a:xfrm>
            <a:off x="400663" y="2067273"/>
            <a:ext cx="7171440" cy="998144"/>
          </a:xfrm>
        </p:spPr>
        <p:txBody>
          <a:bodyPr/>
          <a:lstStyle/>
          <a:p>
            <a:pPr algn="ctr"/>
            <a:r>
              <a:rPr lang="en-AU" sz="2400" b="1" dirty="0"/>
              <a:t>Child FIRST and </a:t>
            </a:r>
            <a:r>
              <a:rPr lang="en-AU" sz="2400" b="1" dirty="0">
                <a:solidFill>
                  <a:schemeClr val="accent6"/>
                </a:solidFill>
              </a:rPr>
              <a:t>The Orange Door </a:t>
            </a:r>
          </a:p>
        </p:txBody>
      </p:sp>
    </p:spTree>
    <p:extLst>
      <p:ext uri="{BB962C8B-B14F-4D97-AF65-F5344CB8AC3E}">
        <p14:creationId xmlns:p14="http://schemas.microsoft.com/office/powerpoint/2010/main" val="320422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714" y="201613"/>
            <a:ext cx="6748463" cy="809625"/>
          </a:xfrm>
        </p:spPr>
        <p:txBody>
          <a:bodyPr/>
          <a:lstStyle/>
          <a:p>
            <a:r>
              <a:rPr lang="en-AU" sz="2400" b="1" dirty="0"/>
              <a:t>Child FIRST and </a:t>
            </a:r>
            <a:r>
              <a:rPr lang="en-AU" sz="2400" b="1" dirty="0">
                <a:solidFill>
                  <a:schemeClr val="accent6">
                    <a:lumMod val="75000"/>
                  </a:schemeClr>
                </a:solidFill>
              </a:rPr>
              <a:t>The Orange Door </a:t>
            </a:r>
          </a:p>
        </p:txBody>
      </p:sp>
      <p:sp>
        <p:nvSpPr>
          <p:cNvPr id="5" name="Text Placeholder 2"/>
          <p:cNvSpPr txBox="1">
            <a:spLocks/>
          </p:cNvSpPr>
          <p:nvPr/>
        </p:nvSpPr>
        <p:spPr>
          <a:xfrm>
            <a:off x="451523" y="2938879"/>
            <a:ext cx="3556597" cy="3365301"/>
          </a:xfrm>
          <a:prstGeom prst="rect">
            <a:avLst/>
          </a:prstGeom>
        </p:spPr>
        <p:txBody>
          <a:bodyPr vert="horz" lIns="35561" tIns="17781" rIns="35561" bIns="17781" rtlCol="0">
            <a:noAutofit/>
          </a:bodyPr>
          <a:lstStyle>
            <a:lvl1pPr marL="0"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1pPr>
            <a:lvl2pPr marL="422907"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2pPr>
            <a:lvl3pPr marL="845814"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3pPr>
            <a:lvl4pPr marL="1268723"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4pPr>
            <a:lvl5pPr marL="1691629"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5pPr>
            <a:lvl6pPr marL="2325990" indent="-211454" algn="l" defTabSz="422907" rtl="0" eaLnBrk="1" latinLnBrk="0" hangingPunct="1">
              <a:spcBef>
                <a:spcPct val="20000"/>
              </a:spcBef>
              <a:buFont typeface="Arial"/>
              <a:buChar char="•"/>
              <a:defRPr sz="1900" kern="1200">
                <a:solidFill>
                  <a:schemeClr val="tx1"/>
                </a:solidFill>
                <a:latin typeface="+mn-lt"/>
                <a:ea typeface="+mn-ea"/>
                <a:cs typeface="+mn-cs"/>
              </a:defRPr>
            </a:lvl6pPr>
            <a:lvl7pPr marL="2748898" indent="-211454" algn="l" defTabSz="422907" rtl="0" eaLnBrk="1" latinLnBrk="0" hangingPunct="1">
              <a:spcBef>
                <a:spcPct val="20000"/>
              </a:spcBef>
              <a:buFont typeface="Arial"/>
              <a:buChar char="•"/>
              <a:defRPr sz="1900" kern="1200">
                <a:solidFill>
                  <a:schemeClr val="tx1"/>
                </a:solidFill>
                <a:latin typeface="+mn-lt"/>
                <a:ea typeface="+mn-ea"/>
                <a:cs typeface="+mn-cs"/>
              </a:defRPr>
            </a:lvl7pPr>
            <a:lvl8pPr marL="3171807" indent="-211454" algn="l" defTabSz="422907" rtl="0" eaLnBrk="1" latinLnBrk="0" hangingPunct="1">
              <a:spcBef>
                <a:spcPct val="20000"/>
              </a:spcBef>
              <a:buFont typeface="Arial"/>
              <a:buChar char="•"/>
              <a:defRPr sz="1900" kern="1200">
                <a:solidFill>
                  <a:schemeClr val="tx1"/>
                </a:solidFill>
                <a:latin typeface="+mn-lt"/>
                <a:ea typeface="+mn-ea"/>
                <a:cs typeface="+mn-cs"/>
              </a:defRPr>
            </a:lvl8pPr>
            <a:lvl9pPr marL="3594714" indent="-211454" algn="l" defTabSz="422907" rtl="0" eaLnBrk="1" latinLnBrk="0" hangingPunct="1">
              <a:spcBef>
                <a:spcPct val="20000"/>
              </a:spcBef>
              <a:buFont typeface="Arial"/>
              <a:buChar char="•"/>
              <a:defRPr sz="1900" kern="1200">
                <a:solidFill>
                  <a:schemeClr val="tx1"/>
                </a:solidFill>
                <a:latin typeface="+mn-lt"/>
                <a:ea typeface="+mn-ea"/>
                <a:cs typeface="+mn-cs"/>
              </a:defRPr>
            </a:lvl9pPr>
          </a:lstStyle>
          <a:p>
            <a:endParaRPr lang="en-AU" u="sng" dirty="0"/>
          </a:p>
          <a:p>
            <a:endParaRPr lang="en-AU" dirty="0"/>
          </a:p>
          <a:p>
            <a:endParaRPr lang="en-AU" dirty="0"/>
          </a:p>
          <a:p>
            <a:endParaRPr lang="en-AU" u="sng" dirty="0"/>
          </a:p>
        </p:txBody>
      </p:sp>
      <p:sp>
        <p:nvSpPr>
          <p:cNvPr id="4" name="Rectangle 3"/>
          <p:cNvSpPr/>
          <p:nvPr/>
        </p:nvSpPr>
        <p:spPr>
          <a:xfrm>
            <a:off x="474382" y="1256229"/>
            <a:ext cx="6985597" cy="353943"/>
          </a:xfrm>
          <a:prstGeom prst="rect">
            <a:avLst/>
          </a:prstGeom>
        </p:spPr>
        <p:txBody>
          <a:bodyPr wrap="square">
            <a:spAutoFit/>
          </a:bodyPr>
          <a:lstStyle/>
          <a:p>
            <a:pPr>
              <a:spcBef>
                <a:spcPct val="50000"/>
              </a:spcBef>
              <a:buSzPct val="50000"/>
              <a:buFont typeface="Arial" pitchFamily="34" charset="0"/>
              <a:buChar char="•"/>
            </a:pPr>
            <a:endParaRPr lang="en-AU" altLang="en-US" dirty="0">
              <a:latin typeface="Arial" pitchFamily="34" charset="0"/>
              <a:ea typeface="Arial Unicode MS" pitchFamily="34" charset="-128"/>
              <a:cs typeface="Arial Unicode MS" pitchFamily="34" charset="-128"/>
            </a:endParaRPr>
          </a:p>
        </p:txBody>
      </p:sp>
      <p:sp>
        <p:nvSpPr>
          <p:cNvPr id="3" name="Rectangle 2">
            <a:extLst>
              <a:ext uri="{FF2B5EF4-FFF2-40B4-BE49-F238E27FC236}">
                <a16:creationId xmlns:a16="http://schemas.microsoft.com/office/drawing/2014/main" id="{0AF522A6-5656-40E7-9AE5-D881A3771C59}"/>
              </a:ext>
            </a:extLst>
          </p:cNvPr>
          <p:cNvSpPr/>
          <p:nvPr/>
        </p:nvSpPr>
        <p:spPr>
          <a:xfrm>
            <a:off x="177814" y="1189292"/>
            <a:ext cx="7660611" cy="4170372"/>
          </a:xfrm>
          <a:prstGeom prst="rect">
            <a:avLst/>
          </a:prstGeom>
        </p:spPr>
        <p:txBody>
          <a:bodyPr wrap="square">
            <a:spAutoFit/>
          </a:bodyPr>
          <a:lstStyle/>
          <a:p>
            <a:r>
              <a:rPr lang="en-AU" sz="2000" b="1" dirty="0"/>
              <a:t>Child FIRST </a:t>
            </a:r>
          </a:p>
          <a:p>
            <a:pPr marL="342900" indent="-342900">
              <a:buFont typeface="Arial" panose="020B0604020202020204" pitchFamily="34" charset="0"/>
              <a:buChar char="•"/>
            </a:pPr>
            <a:r>
              <a:rPr lang="en-AU" sz="2000" dirty="0"/>
              <a:t>central referral point to a range of community-based family services and other supports within each of the Child FIRST catchment areas</a:t>
            </a:r>
          </a:p>
          <a:p>
            <a:pPr marL="342900" indent="-342900">
              <a:buFont typeface="Arial" panose="020B0604020202020204" pitchFamily="34" charset="0"/>
              <a:buChar char="•"/>
            </a:pPr>
            <a:r>
              <a:rPr lang="en-AU" sz="2000" dirty="0"/>
              <a:t>links vulnerable children, young people and their families to the services they need</a:t>
            </a:r>
          </a:p>
          <a:p>
            <a:pPr>
              <a:spcBef>
                <a:spcPts val="600"/>
              </a:spcBef>
            </a:pPr>
            <a:r>
              <a:rPr lang="en-AU" sz="2000" b="1" dirty="0"/>
              <a:t>The Orange Door </a:t>
            </a:r>
          </a:p>
          <a:p>
            <a:pPr marL="342900" indent="-342900">
              <a:buFont typeface="Arial" panose="020B0604020202020204" pitchFamily="34" charset="0"/>
              <a:buChar char="•"/>
            </a:pPr>
            <a:r>
              <a:rPr lang="en-AU" sz="2000" dirty="0"/>
              <a:t>new access point for families who need assistance with the care and wellbeing of children, including an unborn child before and after their birth, and those experiencing family violence</a:t>
            </a:r>
          </a:p>
          <a:p>
            <a:pPr marL="342900" indent="-342900">
              <a:buFont typeface="Arial" panose="020B0604020202020204" pitchFamily="34" charset="0"/>
              <a:buChar char="•"/>
            </a:pPr>
            <a:endParaRPr lang="en-AU" sz="2000" dirty="0"/>
          </a:p>
          <a:p>
            <a:pPr algn="ctr"/>
            <a:r>
              <a:rPr lang="en-AU" sz="2000" dirty="0">
                <a:hlinkClick r:id="rId3"/>
              </a:rPr>
              <a:t>www.services.dhhs.vic.gov.au/referral-and-support-teams</a:t>
            </a:r>
            <a:endParaRPr lang="en-AU" sz="2000" dirty="0"/>
          </a:p>
          <a:p>
            <a:endParaRPr lang="en-AU" sz="2000" dirty="0"/>
          </a:p>
        </p:txBody>
      </p:sp>
    </p:spTree>
    <p:extLst>
      <p:ext uri="{BB962C8B-B14F-4D97-AF65-F5344CB8AC3E}">
        <p14:creationId xmlns:p14="http://schemas.microsoft.com/office/powerpoint/2010/main" val="359106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5C53BD-F5A0-4754-9173-0044CB2CDFB8}"/>
              </a:ext>
            </a:extLst>
          </p:cNvPr>
          <p:cNvSpPr/>
          <p:nvPr/>
        </p:nvSpPr>
        <p:spPr>
          <a:xfrm>
            <a:off x="261257" y="1358501"/>
            <a:ext cx="6714309" cy="3323987"/>
          </a:xfrm>
          <a:prstGeom prst="rect">
            <a:avLst/>
          </a:prstGeom>
        </p:spPr>
        <p:txBody>
          <a:bodyPr wrap="square">
            <a:spAutoFit/>
          </a:bodyPr>
          <a:lstStyle/>
          <a:p>
            <a:r>
              <a:rPr lang="en-AU" sz="2000" dirty="0"/>
              <a:t>Factors which affect a child's safety, wellbeing or development:</a:t>
            </a:r>
          </a:p>
          <a:p>
            <a:pPr marL="285750" indent="-285750">
              <a:spcBef>
                <a:spcPts val="600"/>
              </a:spcBef>
              <a:buFont typeface="Arial" panose="020B0604020202020204" pitchFamily="34" charset="0"/>
              <a:buChar char="•"/>
            </a:pPr>
            <a:r>
              <a:rPr lang="en-AU" sz="2000" dirty="0"/>
              <a:t>parenting problems that affect a child’s wellbeing and development</a:t>
            </a:r>
            <a:r>
              <a:rPr lang="en-AU" sz="2000" dirty="0">
                <a:solidFill>
                  <a:srgbClr val="FF0000"/>
                </a:solidFill>
              </a:rPr>
              <a:t> </a:t>
            </a:r>
          </a:p>
          <a:p>
            <a:pPr marL="285750" indent="-285750">
              <a:spcBef>
                <a:spcPts val="600"/>
              </a:spcBef>
              <a:buFont typeface="Arial" panose="020B0604020202020204" pitchFamily="34" charset="0"/>
              <a:buChar char="•"/>
            </a:pPr>
            <a:r>
              <a:rPr lang="en-AU" sz="2000" dirty="0"/>
              <a:t>family conflict, including family breakdown</a:t>
            </a:r>
          </a:p>
          <a:p>
            <a:pPr marL="285750" indent="-285750">
              <a:buFont typeface="Arial" panose="020B0604020202020204" pitchFamily="34" charset="0"/>
              <a:buChar char="•"/>
            </a:pPr>
            <a:r>
              <a:rPr lang="en-AU" sz="2000" dirty="0"/>
              <a:t>pressure due to a family member's physical or mental illness, substance abuse, disability or bereavement</a:t>
            </a:r>
          </a:p>
          <a:p>
            <a:pPr marL="285750" indent="-285750">
              <a:buFont typeface="Arial" panose="020B0604020202020204" pitchFamily="34" charset="0"/>
              <a:buChar char="•"/>
            </a:pPr>
            <a:r>
              <a:rPr lang="en-AU" sz="2000" dirty="0"/>
              <a:t>parents who are young, isolated or unsupported </a:t>
            </a:r>
          </a:p>
          <a:p>
            <a:pPr marL="285750" indent="-285750">
              <a:buFont typeface="Arial" panose="020B0604020202020204" pitchFamily="34" charset="0"/>
              <a:buChar char="•"/>
            </a:pPr>
            <a:r>
              <a:rPr lang="en-AU" sz="2000" dirty="0"/>
              <a:t>significant social or economic disadvantage that adversely impacts a child's care or development.</a:t>
            </a:r>
          </a:p>
        </p:txBody>
      </p:sp>
      <p:sp>
        <p:nvSpPr>
          <p:cNvPr id="3" name="Rectangle 2">
            <a:extLst>
              <a:ext uri="{FF2B5EF4-FFF2-40B4-BE49-F238E27FC236}">
                <a16:creationId xmlns:a16="http://schemas.microsoft.com/office/drawing/2014/main" id="{FFFF5357-559C-4F6A-9199-B317814575F4}"/>
              </a:ext>
            </a:extLst>
          </p:cNvPr>
          <p:cNvSpPr/>
          <p:nvPr/>
        </p:nvSpPr>
        <p:spPr>
          <a:xfrm>
            <a:off x="261257" y="341504"/>
            <a:ext cx="6214270" cy="461665"/>
          </a:xfrm>
          <a:prstGeom prst="rect">
            <a:avLst/>
          </a:prstGeom>
        </p:spPr>
        <p:txBody>
          <a:bodyPr wrap="square">
            <a:spAutoFit/>
          </a:bodyPr>
          <a:lstStyle/>
          <a:p>
            <a:r>
              <a:rPr lang="en-AU" sz="2400" b="1" dirty="0">
                <a:solidFill>
                  <a:schemeClr val="bg1"/>
                </a:solidFill>
              </a:rPr>
              <a:t>Child FIRST and </a:t>
            </a:r>
            <a:r>
              <a:rPr lang="en-AU" sz="2400" b="1" dirty="0">
                <a:solidFill>
                  <a:schemeClr val="accent6">
                    <a:lumMod val="75000"/>
                  </a:schemeClr>
                </a:solidFill>
              </a:rPr>
              <a:t>The Orange Door </a:t>
            </a:r>
            <a:endParaRPr lang="en-AU" sz="2400" dirty="0"/>
          </a:p>
        </p:txBody>
      </p:sp>
    </p:spTree>
    <p:extLst>
      <p:ext uri="{BB962C8B-B14F-4D97-AF65-F5344CB8AC3E}">
        <p14:creationId xmlns:p14="http://schemas.microsoft.com/office/powerpoint/2010/main" val="36146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C7E45B-3D17-4331-BBA5-7787CFBF570C}"/>
              </a:ext>
            </a:extLst>
          </p:cNvPr>
          <p:cNvSpPr>
            <a:spLocks noGrp="1"/>
          </p:cNvSpPr>
          <p:nvPr>
            <p:ph type="subTitle" idx="1"/>
          </p:nvPr>
        </p:nvSpPr>
        <p:spPr>
          <a:xfrm>
            <a:off x="592753" y="2299222"/>
            <a:ext cx="7171440" cy="1270455"/>
          </a:xfrm>
        </p:spPr>
        <p:txBody>
          <a:bodyPr/>
          <a:lstStyle/>
          <a:p>
            <a:pPr algn="ctr"/>
            <a:r>
              <a:rPr lang="en-AU" sz="2400" b="1" dirty="0"/>
              <a:t>Child protection</a:t>
            </a:r>
          </a:p>
        </p:txBody>
      </p:sp>
    </p:spTree>
    <p:extLst>
      <p:ext uri="{BB962C8B-B14F-4D97-AF65-F5344CB8AC3E}">
        <p14:creationId xmlns:p14="http://schemas.microsoft.com/office/powerpoint/2010/main" val="6502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2505" y="186547"/>
            <a:ext cx="7199313" cy="809625"/>
          </a:xfrm>
        </p:spPr>
        <p:txBody>
          <a:bodyPr/>
          <a:lstStyle/>
          <a:p>
            <a:r>
              <a:rPr lang="en-AU" sz="2400" b="1" dirty="0"/>
              <a:t>Role of Child Protection</a:t>
            </a:r>
          </a:p>
        </p:txBody>
      </p:sp>
      <p:sp>
        <p:nvSpPr>
          <p:cNvPr id="3" name="Text Placeholder 2"/>
          <p:cNvSpPr>
            <a:spLocks noGrp="1"/>
          </p:cNvSpPr>
          <p:nvPr>
            <p:ph type="body" sz="quarter" idx="4294967295"/>
          </p:nvPr>
        </p:nvSpPr>
        <p:spPr>
          <a:xfrm>
            <a:off x="192504" y="1161241"/>
            <a:ext cx="8951496" cy="3795712"/>
          </a:xfrm>
        </p:spPr>
        <p:txBody>
          <a:bodyPr>
            <a:noAutofit/>
          </a:bodyPr>
          <a:lstStyle/>
          <a:p>
            <a:pPr marL="342900" indent="-342900">
              <a:lnSpc>
                <a:spcPct val="100000"/>
              </a:lnSpc>
              <a:spcBef>
                <a:spcPts val="0"/>
              </a:spcBef>
              <a:spcAft>
                <a:spcPts val="0"/>
              </a:spcAft>
              <a:buFont typeface="Arial" panose="020B0604020202020204" pitchFamily="34" charset="0"/>
              <a:buChar char="•"/>
              <a:defRPr/>
            </a:pPr>
            <a:r>
              <a:rPr lang="en-AU" altLang="en-US" sz="2000" b="0" dirty="0">
                <a:solidFill>
                  <a:schemeClr val="accent1">
                    <a:lumMod val="75000"/>
                  </a:schemeClr>
                </a:solidFill>
                <a:ea typeface="Arial Unicode MS" pitchFamily="34" charset="-128"/>
                <a:cs typeface="Arial Unicode MS" pitchFamily="34" charset="-128"/>
              </a:rPr>
              <a:t>Receives reports for children and young people under 17 </a:t>
            </a:r>
          </a:p>
          <a:p>
            <a:pPr marL="663179" lvl="3" indent="-285750">
              <a:lnSpc>
                <a:spcPct val="100000"/>
              </a:lnSpc>
              <a:spcBef>
                <a:spcPts val="600"/>
              </a:spcBef>
              <a:spcAft>
                <a:spcPts val="0"/>
              </a:spcAft>
              <a:buFont typeface="Wingdings" panose="05000000000000000000" pitchFamily="2" charset="2"/>
              <a:buChar char="q"/>
              <a:defRPr/>
            </a:pPr>
            <a:r>
              <a:rPr lang="en-AU" altLang="en-US" sz="1800" dirty="0">
                <a:solidFill>
                  <a:schemeClr val="accent1">
                    <a:lumMod val="75000"/>
                  </a:schemeClr>
                </a:solidFill>
                <a:ea typeface="ＭＳ Ｐゴシック" pitchFamily="34" charset="-128"/>
              </a:rPr>
              <a:t>where a child may be in need of protection and </a:t>
            </a:r>
            <a:r>
              <a:rPr lang="en-AU" altLang="en-US" sz="1800" dirty="0">
                <a:solidFill>
                  <a:schemeClr val="accent1">
                    <a:lumMod val="75000"/>
                  </a:schemeClr>
                </a:solidFill>
                <a:ea typeface="Arial Unicode MS" pitchFamily="34" charset="-128"/>
                <a:cs typeface="Arial Unicode MS" pitchFamily="34" charset="-128"/>
              </a:rPr>
              <a:t>parents have not protected or are unlikely to protect their child</a:t>
            </a:r>
          </a:p>
          <a:p>
            <a:pPr marL="663179" lvl="3" indent="-285750">
              <a:lnSpc>
                <a:spcPct val="100000"/>
              </a:lnSpc>
              <a:spcBef>
                <a:spcPts val="600"/>
              </a:spcBef>
              <a:spcAft>
                <a:spcPts val="0"/>
              </a:spcAft>
              <a:buFont typeface="Wingdings" panose="05000000000000000000" pitchFamily="2" charset="2"/>
              <a:buChar char="q"/>
              <a:defRPr/>
            </a:pPr>
            <a:r>
              <a:rPr lang="en-AU" altLang="en-US" sz="1800" dirty="0">
                <a:solidFill>
                  <a:schemeClr val="accent1">
                    <a:lumMod val="75000"/>
                  </a:schemeClr>
                </a:solidFill>
                <a:ea typeface="ＭＳ Ｐゴシック" pitchFamily="34" charset="-128"/>
              </a:rPr>
              <a:t>significant concern for a child’s wellbeing or unborn child </a:t>
            </a:r>
          </a:p>
          <a:p>
            <a:pPr marL="342900" lvl="1" indent="-342900">
              <a:lnSpc>
                <a:spcPct val="100000"/>
              </a:lnSpc>
              <a:spcBef>
                <a:spcPts val="600"/>
              </a:spcBef>
              <a:spcAft>
                <a:spcPts val="0"/>
              </a:spcAft>
              <a:buFont typeface="Arial" panose="020B0604020202020204" pitchFamily="34" charset="0"/>
              <a:buChar char="•"/>
              <a:defRPr/>
            </a:pPr>
            <a:r>
              <a:rPr lang="en-AU" altLang="en-US" sz="2000" dirty="0">
                <a:solidFill>
                  <a:schemeClr val="accent1">
                    <a:lumMod val="75000"/>
                  </a:schemeClr>
                </a:solidFill>
                <a:ea typeface="ＭＳ Ｐゴシック" pitchFamily="34" charset="-128"/>
              </a:rPr>
              <a:t>Receives reports on children aged between 10 to 18 years who exhibit sexually abusive behaviours and in need of therapeutic treatment</a:t>
            </a:r>
          </a:p>
          <a:p>
            <a:pPr marL="342900" lvl="1" indent="-342900">
              <a:lnSpc>
                <a:spcPct val="100000"/>
              </a:lnSpc>
              <a:spcBef>
                <a:spcPts val="600"/>
              </a:spcBef>
              <a:spcAft>
                <a:spcPts val="0"/>
              </a:spcAft>
              <a:buFont typeface="Arial" panose="020B0604020202020204" pitchFamily="34" charset="0"/>
              <a:buChar char="•"/>
            </a:pPr>
            <a:r>
              <a:rPr lang="en-AU" altLang="en-US" sz="2000" dirty="0">
                <a:solidFill>
                  <a:schemeClr val="accent1">
                    <a:lumMod val="75000"/>
                  </a:schemeClr>
                </a:solidFill>
                <a:ea typeface="Arial Unicode MS" pitchFamily="34" charset="-128"/>
                <a:cs typeface="Arial Unicode MS" pitchFamily="34" charset="-128"/>
              </a:rPr>
              <a:t>Assesses risk of abuse</a:t>
            </a:r>
          </a:p>
          <a:p>
            <a:pPr marL="342900" lvl="1" indent="-342900">
              <a:lnSpc>
                <a:spcPct val="100000"/>
              </a:lnSpc>
              <a:spcBef>
                <a:spcPts val="600"/>
              </a:spcBef>
              <a:spcAft>
                <a:spcPts val="0"/>
              </a:spcAft>
              <a:buFont typeface="Arial" panose="020B0604020202020204" pitchFamily="34" charset="0"/>
              <a:buChar char="•"/>
            </a:pPr>
            <a:r>
              <a:rPr lang="en-AU" altLang="en-US" sz="2000" dirty="0">
                <a:solidFill>
                  <a:schemeClr val="accent1">
                    <a:lumMod val="75000"/>
                  </a:schemeClr>
                </a:solidFill>
                <a:ea typeface="Arial Unicode MS" pitchFamily="34" charset="-128"/>
                <a:cs typeface="Arial Unicode MS" pitchFamily="34" charset="-128"/>
              </a:rPr>
              <a:t>Investigates reports</a:t>
            </a:r>
          </a:p>
          <a:p>
            <a:pPr marL="342900" lvl="1" indent="-342900">
              <a:lnSpc>
                <a:spcPct val="100000"/>
              </a:lnSpc>
              <a:spcBef>
                <a:spcPts val="600"/>
              </a:spcBef>
              <a:spcAft>
                <a:spcPts val="0"/>
              </a:spcAft>
              <a:buFont typeface="Arial" panose="020B0604020202020204" pitchFamily="34" charset="0"/>
              <a:buChar char="•"/>
            </a:pPr>
            <a:r>
              <a:rPr lang="en-AU" altLang="en-US" sz="2000" dirty="0">
                <a:solidFill>
                  <a:schemeClr val="accent1">
                    <a:lumMod val="75000"/>
                  </a:schemeClr>
                </a:solidFill>
                <a:ea typeface="Arial Unicode MS" pitchFamily="34" charset="-128"/>
                <a:cs typeface="Arial Unicode MS" pitchFamily="34" charset="-128"/>
              </a:rPr>
              <a:t>Refers families to support services</a:t>
            </a:r>
          </a:p>
          <a:p>
            <a:pPr marL="342900" lvl="1" indent="-342900">
              <a:lnSpc>
                <a:spcPct val="100000"/>
              </a:lnSpc>
              <a:spcBef>
                <a:spcPts val="600"/>
              </a:spcBef>
              <a:spcAft>
                <a:spcPts val="0"/>
              </a:spcAft>
              <a:buFont typeface="Arial" panose="020B0604020202020204" pitchFamily="34" charset="0"/>
              <a:buChar char="•"/>
            </a:pPr>
            <a:r>
              <a:rPr lang="en-AU" altLang="en-US" sz="2000" dirty="0">
                <a:solidFill>
                  <a:schemeClr val="accent1">
                    <a:lumMod val="75000"/>
                  </a:schemeClr>
                </a:solidFill>
                <a:ea typeface="Arial Unicode MS" pitchFamily="34" charset="-128"/>
                <a:cs typeface="Arial Unicode MS" pitchFamily="34" charset="-128"/>
              </a:rPr>
              <a:t>Applies for protection orders from the Children’s Court</a:t>
            </a:r>
          </a:p>
          <a:p>
            <a:pPr marL="342900" lvl="1" indent="-342900">
              <a:lnSpc>
                <a:spcPct val="100000"/>
              </a:lnSpc>
              <a:spcBef>
                <a:spcPts val="600"/>
              </a:spcBef>
              <a:spcAft>
                <a:spcPts val="0"/>
              </a:spcAft>
              <a:buFont typeface="Arial" panose="020B0604020202020204" pitchFamily="34" charset="0"/>
              <a:buChar char="•"/>
            </a:pPr>
            <a:r>
              <a:rPr lang="en-AU" altLang="en-US" sz="2000" dirty="0">
                <a:solidFill>
                  <a:schemeClr val="accent1">
                    <a:lumMod val="75000"/>
                  </a:schemeClr>
                </a:solidFill>
                <a:ea typeface="Arial Unicode MS" pitchFamily="34" charset="-128"/>
                <a:cs typeface="Arial Unicode MS" pitchFamily="34" charset="-128"/>
              </a:rPr>
              <a:t>Supervises children on protection orders until their 18</a:t>
            </a:r>
            <a:r>
              <a:rPr lang="en-AU" altLang="en-US" sz="2000" baseline="30000" dirty="0">
                <a:solidFill>
                  <a:schemeClr val="accent1">
                    <a:lumMod val="75000"/>
                  </a:schemeClr>
                </a:solidFill>
                <a:ea typeface="Arial Unicode MS" pitchFamily="34" charset="-128"/>
                <a:cs typeface="Arial Unicode MS" pitchFamily="34" charset="-128"/>
              </a:rPr>
              <a:t>th</a:t>
            </a:r>
            <a:r>
              <a:rPr lang="en-AU" altLang="en-US" sz="2000" dirty="0">
                <a:solidFill>
                  <a:schemeClr val="accent1">
                    <a:lumMod val="75000"/>
                  </a:schemeClr>
                </a:solidFill>
                <a:ea typeface="Arial Unicode MS" pitchFamily="34" charset="-128"/>
                <a:cs typeface="Arial Unicode MS" pitchFamily="34" charset="-128"/>
              </a:rPr>
              <a:t> birthday </a:t>
            </a:r>
          </a:p>
          <a:p>
            <a:endParaRPr lang="en-AU" sz="2000" u="sng" dirty="0">
              <a:solidFill>
                <a:schemeClr val="accent1">
                  <a:lumMod val="75000"/>
                </a:schemeClr>
              </a:solidFill>
              <a:latin typeface="+mn-lt"/>
            </a:endParaRPr>
          </a:p>
        </p:txBody>
      </p:sp>
      <p:sp>
        <p:nvSpPr>
          <p:cNvPr id="5" name="Text Placeholder 2"/>
          <p:cNvSpPr txBox="1">
            <a:spLocks/>
          </p:cNvSpPr>
          <p:nvPr/>
        </p:nvSpPr>
        <p:spPr>
          <a:xfrm>
            <a:off x="451523" y="2938879"/>
            <a:ext cx="3556597" cy="3365301"/>
          </a:xfrm>
          <a:prstGeom prst="rect">
            <a:avLst/>
          </a:prstGeom>
        </p:spPr>
        <p:txBody>
          <a:bodyPr vert="horz" lIns="35561" tIns="17781" rIns="35561" bIns="17781" rtlCol="0">
            <a:noAutofit/>
          </a:bodyPr>
          <a:lstStyle>
            <a:lvl1pPr marL="0"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1pPr>
            <a:lvl2pPr marL="422907"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2pPr>
            <a:lvl3pPr marL="845814"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3pPr>
            <a:lvl4pPr marL="1268723"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4pPr>
            <a:lvl5pPr marL="1691629"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5pPr>
            <a:lvl6pPr marL="2325990" indent="-211454" algn="l" defTabSz="422907" rtl="0" eaLnBrk="1" latinLnBrk="0" hangingPunct="1">
              <a:spcBef>
                <a:spcPct val="20000"/>
              </a:spcBef>
              <a:buFont typeface="Arial"/>
              <a:buChar char="•"/>
              <a:defRPr sz="1900" kern="1200">
                <a:solidFill>
                  <a:schemeClr val="tx1"/>
                </a:solidFill>
                <a:latin typeface="+mn-lt"/>
                <a:ea typeface="+mn-ea"/>
                <a:cs typeface="+mn-cs"/>
              </a:defRPr>
            </a:lvl6pPr>
            <a:lvl7pPr marL="2748898" indent="-211454" algn="l" defTabSz="422907" rtl="0" eaLnBrk="1" latinLnBrk="0" hangingPunct="1">
              <a:spcBef>
                <a:spcPct val="20000"/>
              </a:spcBef>
              <a:buFont typeface="Arial"/>
              <a:buChar char="•"/>
              <a:defRPr sz="1900" kern="1200">
                <a:solidFill>
                  <a:schemeClr val="tx1"/>
                </a:solidFill>
                <a:latin typeface="+mn-lt"/>
                <a:ea typeface="+mn-ea"/>
                <a:cs typeface="+mn-cs"/>
              </a:defRPr>
            </a:lvl7pPr>
            <a:lvl8pPr marL="3171807" indent="-211454" algn="l" defTabSz="422907" rtl="0" eaLnBrk="1" latinLnBrk="0" hangingPunct="1">
              <a:spcBef>
                <a:spcPct val="20000"/>
              </a:spcBef>
              <a:buFont typeface="Arial"/>
              <a:buChar char="•"/>
              <a:defRPr sz="1900" kern="1200">
                <a:solidFill>
                  <a:schemeClr val="tx1"/>
                </a:solidFill>
                <a:latin typeface="+mn-lt"/>
                <a:ea typeface="+mn-ea"/>
                <a:cs typeface="+mn-cs"/>
              </a:defRPr>
            </a:lvl8pPr>
            <a:lvl9pPr marL="3594714" indent="-211454" algn="l" defTabSz="422907" rtl="0" eaLnBrk="1" latinLnBrk="0" hangingPunct="1">
              <a:spcBef>
                <a:spcPct val="20000"/>
              </a:spcBef>
              <a:buFont typeface="Arial"/>
              <a:buChar char="•"/>
              <a:defRPr sz="1900" kern="1200">
                <a:solidFill>
                  <a:schemeClr val="tx1"/>
                </a:solidFill>
                <a:latin typeface="+mn-lt"/>
                <a:ea typeface="+mn-ea"/>
                <a:cs typeface="+mn-cs"/>
              </a:defRPr>
            </a:lvl9pPr>
          </a:lstStyle>
          <a:p>
            <a:endParaRPr lang="en-AU" u="sng" dirty="0"/>
          </a:p>
          <a:p>
            <a:endParaRPr lang="en-AU" dirty="0"/>
          </a:p>
          <a:p>
            <a:endParaRPr lang="en-AU" dirty="0"/>
          </a:p>
          <a:p>
            <a:endParaRPr lang="en-AU" u="sng" dirty="0"/>
          </a:p>
        </p:txBody>
      </p:sp>
      <p:sp>
        <p:nvSpPr>
          <p:cNvPr id="4" name="Rectangle 3"/>
          <p:cNvSpPr/>
          <p:nvPr/>
        </p:nvSpPr>
        <p:spPr>
          <a:xfrm>
            <a:off x="474382" y="1256229"/>
            <a:ext cx="6985597" cy="353943"/>
          </a:xfrm>
          <a:prstGeom prst="rect">
            <a:avLst/>
          </a:prstGeom>
        </p:spPr>
        <p:txBody>
          <a:bodyPr wrap="square">
            <a:spAutoFit/>
          </a:bodyPr>
          <a:lstStyle/>
          <a:p>
            <a:pPr>
              <a:spcBef>
                <a:spcPct val="50000"/>
              </a:spcBef>
              <a:buSzPct val="50000"/>
              <a:buFont typeface="Arial" pitchFamily="34" charset="0"/>
              <a:buChar char="•"/>
            </a:pPr>
            <a:endParaRPr lang="en-AU" altLang="en-US" dirty="0">
              <a:latin typeface="Arial"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5832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23" y="216214"/>
            <a:ext cx="7199313" cy="809625"/>
          </a:xfrm>
        </p:spPr>
        <p:txBody>
          <a:bodyPr/>
          <a:lstStyle/>
          <a:p>
            <a:r>
              <a:rPr lang="en-AU" sz="2400" b="1" dirty="0"/>
              <a:t>Children in need of protection </a:t>
            </a:r>
          </a:p>
        </p:txBody>
      </p:sp>
      <p:sp>
        <p:nvSpPr>
          <p:cNvPr id="3" name="Text Placeholder 2"/>
          <p:cNvSpPr>
            <a:spLocks noGrp="1"/>
          </p:cNvSpPr>
          <p:nvPr>
            <p:ph idx="1"/>
          </p:nvPr>
        </p:nvSpPr>
        <p:spPr>
          <a:xfrm>
            <a:off x="141505" y="1230443"/>
            <a:ext cx="8297101" cy="3913057"/>
          </a:xfrm>
        </p:spPr>
        <p:txBody>
          <a:bodyPr>
            <a:noAutofit/>
          </a:bodyPr>
          <a:lstStyle/>
          <a:p>
            <a:pPr marL="285750" indent="-285750" defTabSz="762000">
              <a:lnSpc>
                <a:spcPct val="90000"/>
              </a:lnSpc>
              <a:spcBef>
                <a:spcPts val="0"/>
              </a:spcBef>
              <a:buFont typeface="Arial" panose="020B0604020202020204" pitchFamily="34" charset="0"/>
              <a:buChar char="•"/>
            </a:pPr>
            <a:r>
              <a:rPr lang="en-AU" altLang="en-US" sz="1800" b="0" dirty="0">
                <a:solidFill>
                  <a:schemeClr val="tx2">
                    <a:lumMod val="50000"/>
                  </a:schemeClr>
                </a:solidFill>
                <a:latin typeface="+mn-lt"/>
                <a:ea typeface="Arial Unicode MS" pitchFamily="34" charset="-128"/>
                <a:cs typeface="Arial Unicode MS" pitchFamily="34" charset="-128"/>
              </a:rPr>
              <a:t>The parents cannot be located, are dead or incapacitated and no other suitable person can be found </a:t>
            </a:r>
          </a:p>
          <a:p>
            <a:pPr marL="285750" indent="-285750" defTabSz="762000">
              <a:lnSpc>
                <a:spcPct val="90000"/>
              </a:lnSpc>
              <a:spcBef>
                <a:spcPts val="0"/>
              </a:spcBef>
              <a:buFont typeface="Arial" panose="020B0604020202020204" pitchFamily="34" charset="0"/>
              <a:buChar char="•"/>
            </a:pPr>
            <a:r>
              <a:rPr lang="en-AU" altLang="en-US" sz="1800" b="0" dirty="0">
                <a:solidFill>
                  <a:schemeClr val="tx2">
                    <a:lumMod val="50000"/>
                  </a:schemeClr>
                </a:solidFill>
                <a:latin typeface="+mn-lt"/>
                <a:ea typeface="Arial Unicode MS" pitchFamily="34" charset="-128"/>
                <a:cs typeface="Arial Unicode MS" pitchFamily="34" charset="-128"/>
              </a:rPr>
              <a:t>The child has suffered or is like to suffer significant</a:t>
            </a:r>
          </a:p>
          <a:p>
            <a:pPr marL="1052513" lvl="1" indent="-285750" defTabSz="762000">
              <a:lnSpc>
                <a:spcPct val="90000"/>
              </a:lnSpc>
              <a:spcBef>
                <a:spcPts val="0"/>
              </a:spcBef>
              <a:buFont typeface="Arial" panose="020B0604020202020204" pitchFamily="34" charset="0"/>
              <a:buChar char="•"/>
            </a:pPr>
            <a:r>
              <a:rPr lang="en-AU" altLang="en-US" sz="1800" dirty="0">
                <a:solidFill>
                  <a:schemeClr val="tx2">
                    <a:lumMod val="50000"/>
                  </a:schemeClr>
                </a:solidFill>
                <a:latin typeface="+mn-lt"/>
                <a:ea typeface="Arial Unicode MS" pitchFamily="34" charset="-128"/>
                <a:cs typeface="Arial Unicode MS" pitchFamily="34" charset="-128"/>
              </a:rPr>
              <a:t>Physical harm</a:t>
            </a:r>
          </a:p>
          <a:p>
            <a:pPr marL="1052513" lvl="1" indent="-285750" defTabSz="762000">
              <a:lnSpc>
                <a:spcPct val="90000"/>
              </a:lnSpc>
              <a:spcBef>
                <a:spcPts val="0"/>
              </a:spcBef>
              <a:buFont typeface="Arial" panose="020B0604020202020204" pitchFamily="34" charset="0"/>
              <a:buChar char="•"/>
            </a:pPr>
            <a:r>
              <a:rPr lang="en-AU" altLang="en-US" sz="1800" dirty="0">
                <a:solidFill>
                  <a:schemeClr val="tx2">
                    <a:lumMod val="50000"/>
                  </a:schemeClr>
                </a:solidFill>
                <a:latin typeface="+mn-lt"/>
                <a:ea typeface="Arial Unicode MS" pitchFamily="34" charset="-128"/>
                <a:cs typeface="Arial Unicode MS" pitchFamily="34" charset="-128"/>
              </a:rPr>
              <a:t>Sexual abuse </a:t>
            </a:r>
          </a:p>
          <a:p>
            <a:pPr marL="1052513" lvl="1" indent="-285750" defTabSz="762000">
              <a:lnSpc>
                <a:spcPct val="90000"/>
              </a:lnSpc>
              <a:spcBef>
                <a:spcPts val="0"/>
              </a:spcBef>
              <a:buFont typeface="Arial" panose="020B0604020202020204" pitchFamily="34" charset="0"/>
              <a:buChar char="•"/>
            </a:pPr>
            <a:r>
              <a:rPr lang="en-AU" altLang="en-US" sz="1800" dirty="0">
                <a:solidFill>
                  <a:schemeClr val="tx2">
                    <a:lumMod val="50000"/>
                  </a:schemeClr>
                </a:solidFill>
                <a:latin typeface="+mn-lt"/>
                <a:ea typeface="Arial Unicode MS" pitchFamily="34" charset="-128"/>
                <a:cs typeface="Arial Unicode MS" pitchFamily="34" charset="-128"/>
              </a:rPr>
              <a:t>Emotional/psychological harm</a:t>
            </a:r>
          </a:p>
          <a:p>
            <a:pPr marL="377738" lvl="4" indent="0" defTabSz="762000">
              <a:lnSpc>
                <a:spcPct val="90000"/>
              </a:lnSpc>
              <a:spcBef>
                <a:spcPts val="0"/>
              </a:spcBef>
              <a:buNone/>
            </a:pPr>
            <a:r>
              <a:rPr lang="en-AU" altLang="en-US" sz="1800" b="1" dirty="0">
                <a:solidFill>
                  <a:schemeClr val="tx2">
                    <a:lumMod val="50000"/>
                  </a:schemeClr>
                </a:solidFill>
                <a:ea typeface="Arial Unicode MS" pitchFamily="34" charset="-128"/>
                <a:cs typeface="Arial Unicode MS" pitchFamily="34" charset="-128"/>
              </a:rPr>
              <a:t>and</a:t>
            </a:r>
            <a:r>
              <a:rPr lang="en-AU" altLang="en-US" sz="1800" b="0" dirty="0">
                <a:solidFill>
                  <a:schemeClr val="tx2">
                    <a:lumMod val="50000"/>
                  </a:schemeClr>
                </a:solidFill>
                <a:ea typeface="Arial Unicode MS" pitchFamily="34" charset="-128"/>
                <a:cs typeface="Arial Unicode MS" pitchFamily="34" charset="-128"/>
              </a:rPr>
              <a:t> the child's parents have not protected, or are unlikely to protect the child</a:t>
            </a:r>
          </a:p>
          <a:p>
            <a:pPr marL="285750" lvl="2" indent="-285750" defTabSz="762000">
              <a:lnSpc>
                <a:spcPct val="90000"/>
              </a:lnSpc>
              <a:spcBef>
                <a:spcPts val="0"/>
              </a:spcBef>
            </a:pPr>
            <a:r>
              <a:rPr lang="en-AU" altLang="en-US" sz="1800" b="0" dirty="0">
                <a:solidFill>
                  <a:schemeClr val="tx2">
                    <a:lumMod val="50000"/>
                  </a:schemeClr>
                </a:solidFill>
                <a:latin typeface="+mn-lt"/>
                <a:ea typeface="Arial Unicode MS" pitchFamily="34" charset="-128"/>
                <a:cs typeface="Arial Unicode MS" pitchFamily="34" charset="-128"/>
              </a:rPr>
              <a:t>The child’s physical development or health has been or is likely to be significantly harmed.</a:t>
            </a:r>
          </a:p>
          <a:p>
            <a:pPr marL="285750" indent="-285750" defTabSz="762000">
              <a:lnSpc>
                <a:spcPct val="90000"/>
              </a:lnSpc>
              <a:spcBef>
                <a:spcPts val="0"/>
              </a:spcBef>
              <a:buFont typeface="Arial" panose="020B0604020202020204" pitchFamily="34" charset="0"/>
              <a:buChar char="•"/>
            </a:pPr>
            <a:r>
              <a:rPr lang="en-AU" altLang="en-US" sz="1800" b="0" dirty="0">
                <a:solidFill>
                  <a:schemeClr val="tx2">
                    <a:lumMod val="50000"/>
                  </a:schemeClr>
                </a:solidFill>
                <a:latin typeface="+mn-lt"/>
                <a:ea typeface="Arial Unicode MS" pitchFamily="34" charset="-128"/>
                <a:cs typeface="Arial Unicode MS" pitchFamily="34" charset="-128"/>
              </a:rPr>
              <a:t>The child is in need of therapeutic treatment for sexually abusive behaviours</a:t>
            </a:r>
          </a:p>
          <a:p>
            <a:pPr algn="ctr" defTabSz="762000">
              <a:lnSpc>
                <a:spcPct val="90000"/>
              </a:lnSpc>
              <a:spcBef>
                <a:spcPts val="1200"/>
              </a:spcBef>
              <a:spcAft>
                <a:spcPts val="0"/>
              </a:spcAft>
            </a:pPr>
            <a:r>
              <a:rPr lang="en-AU" altLang="en-US" sz="1800" b="0" dirty="0">
                <a:solidFill>
                  <a:schemeClr val="accent3">
                    <a:lumMod val="75000"/>
                  </a:schemeClr>
                </a:solidFill>
                <a:latin typeface="+mn-lt"/>
                <a:ea typeface="Arial Unicode MS" pitchFamily="34" charset="-128"/>
                <a:cs typeface="Arial Unicode MS" pitchFamily="34" charset="-128"/>
              </a:rPr>
              <a:t>Harm may be constituted by a single act, omission or circumstance or accumulate through a series of continuing acts, omissions or circumstances.</a:t>
            </a:r>
          </a:p>
          <a:p>
            <a:pPr marL="609600" indent="-609600" defTabSz="762000">
              <a:lnSpc>
                <a:spcPct val="80000"/>
              </a:lnSpc>
            </a:pPr>
            <a:endParaRPr lang="en-AU" altLang="en-US" sz="1800" b="0" dirty="0">
              <a:solidFill>
                <a:schemeClr val="accent3">
                  <a:lumMod val="75000"/>
                </a:schemeClr>
              </a:solidFill>
              <a:latin typeface="Arial Unicode MS" pitchFamily="34" charset="-128"/>
              <a:ea typeface="Arial Unicode MS" pitchFamily="34" charset="-128"/>
              <a:cs typeface="Arial Unicode MS" pitchFamily="34" charset="-128"/>
            </a:endParaRPr>
          </a:p>
          <a:p>
            <a:pPr marL="609600" indent="-609600" defTabSz="762000">
              <a:lnSpc>
                <a:spcPct val="80000"/>
              </a:lnSpc>
            </a:pPr>
            <a:endParaRPr lang="en-AU" altLang="en-US" sz="1800" b="0" dirty="0">
              <a:solidFill>
                <a:schemeClr val="accent3">
                  <a:lumMod val="75000"/>
                </a:schemeClr>
              </a:solidFill>
              <a:latin typeface="Arial" pitchFamily="34" charset="0"/>
              <a:ea typeface="Geneva"/>
              <a:cs typeface="Arial" pitchFamily="34" charset="0"/>
            </a:endParaRPr>
          </a:p>
          <a:p>
            <a:endParaRPr lang="en-AU" sz="1800" b="0" u="sng" dirty="0">
              <a:latin typeface="+mn-lt"/>
            </a:endParaRPr>
          </a:p>
        </p:txBody>
      </p:sp>
      <p:sp>
        <p:nvSpPr>
          <p:cNvPr id="5" name="Text Placeholder 2"/>
          <p:cNvSpPr txBox="1">
            <a:spLocks/>
          </p:cNvSpPr>
          <p:nvPr/>
        </p:nvSpPr>
        <p:spPr>
          <a:xfrm>
            <a:off x="451523" y="2938879"/>
            <a:ext cx="3556597" cy="3365301"/>
          </a:xfrm>
          <a:prstGeom prst="rect">
            <a:avLst/>
          </a:prstGeom>
        </p:spPr>
        <p:txBody>
          <a:bodyPr vert="horz" lIns="35561" tIns="17781" rIns="35561" bIns="17781" rtlCol="0">
            <a:noAutofit/>
          </a:bodyPr>
          <a:lstStyle>
            <a:lvl1pPr marL="0"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1pPr>
            <a:lvl2pPr marL="422907"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2pPr>
            <a:lvl3pPr marL="845814"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3pPr>
            <a:lvl4pPr marL="1268723"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4pPr>
            <a:lvl5pPr marL="1691629"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5pPr>
            <a:lvl6pPr marL="2325990" indent="-211454" algn="l" defTabSz="422907" rtl="0" eaLnBrk="1" latinLnBrk="0" hangingPunct="1">
              <a:spcBef>
                <a:spcPct val="20000"/>
              </a:spcBef>
              <a:buFont typeface="Arial"/>
              <a:buChar char="•"/>
              <a:defRPr sz="1900" kern="1200">
                <a:solidFill>
                  <a:schemeClr val="tx1"/>
                </a:solidFill>
                <a:latin typeface="+mn-lt"/>
                <a:ea typeface="+mn-ea"/>
                <a:cs typeface="+mn-cs"/>
              </a:defRPr>
            </a:lvl6pPr>
            <a:lvl7pPr marL="2748898" indent="-211454" algn="l" defTabSz="422907" rtl="0" eaLnBrk="1" latinLnBrk="0" hangingPunct="1">
              <a:spcBef>
                <a:spcPct val="20000"/>
              </a:spcBef>
              <a:buFont typeface="Arial"/>
              <a:buChar char="•"/>
              <a:defRPr sz="1900" kern="1200">
                <a:solidFill>
                  <a:schemeClr val="tx1"/>
                </a:solidFill>
                <a:latin typeface="+mn-lt"/>
                <a:ea typeface="+mn-ea"/>
                <a:cs typeface="+mn-cs"/>
              </a:defRPr>
            </a:lvl7pPr>
            <a:lvl8pPr marL="3171807" indent="-211454" algn="l" defTabSz="422907" rtl="0" eaLnBrk="1" latinLnBrk="0" hangingPunct="1">
              <a:spcBef>
                <a:spcPct val="20000"/>
              </a:spcBef>
              <a:buFont typeface="Arial"/>
              <a:buChar char="•"/>
              <a:defRPr sz="1900" kern="1200">
                <a:solidFill>
                  <a:schemeClr val="tx1"/>
                </a:solidFill>
                <a:latin typeface="+mn-lt"/>
                <a:ea typeface="+mn-ea"/>
                <a:cs typeface="+mn-cs"/>
              </a:defRPr>
            </a:lvl8pPr>
            <a:lvl9pPr marL="3594714" indent="-211454" algn="l" defTabSz="422907" rtl="0" eaLnBrk="1" latinLnBrk="0" hangingPunct="1">
              <a:spcBef>
                <a:spcPct val="20000"/>
              </a:spcBef>
              <a:buFont typeface="Arial"/>
              <a:buChar char="•"/>
              <a:defRPr sz="1900" kern="1200">
                <a:solidFill>
                  <a:schemeClr val="tx1"/>
                </a:solidFill>
                <a:latin typeface="+mn-lt"/>
                <a:ea typeface="+mn-ea"/>
                <a:cs typeface="+mn-cs"/>
              </a:defRPr>
            </a:lvl9pPr>
          </a:lstStyle>
          <a:p>
            <a:endParaRPr lang="en-AU" u="sng" dirty="0"/>
          </a:p>
          <a:p>
            <a:endParaRPr lang="en-AU" dirty="0"/>
          </a:p>
          <a:p>
            <a:endParaRPr lang="en-AU" dirty="0"/>
          </a:p>
          <a:p>
            <a:endParaRPr lang="en-AU" u="sng" dirty="0"/>
          </a:p>
        </p:txBody>
      </p:sp>
      <p:sp>
        <p:nvSpPr>
          <p:cNvPr id="4" name="Rectangle 3"/>
          <p:cNvSpPr/>
          <p:nvPr/>
        </p:nvSpPr>
        <p:spPr>
          <a:xfrm>
            <a:off x="474382" y="1256229"/>
            <a:ext cx="6985597" cy="353943"/>
          </a:xfrm>
          <a:prstGeom prst="rect">
            <a:avLst/>
          </a:prstGeom>
        </p:spPr>
        <p:txBody>
          <a:bodyPr wrap="square">
            <a:spAutoFit/>
          </a:bodyPr>
          <a:lstStyle/>
          <a:p>
            <a:pPr>
              <a:spcBef>
                <a:spcPct val="50000"/>
              </a:spcBef>
              <a:buSzPct val="50000"/>
              <a:buFont typeface="Arial" pitchFamily="34" charset="0"/>
              <a:buChar char="•"/>
            </a:pPr>
            <a:endParaRPr lang="en-AU" altLang="en-US" dirty="0">
              <a:latin typeface="Arial"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6189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EBF56B8-AA5D-433F-8713-2D3AEB7E3BAB}"/>
              </a:ext>
            </a:extLst>
          </p:cNvPr>
          <p:cNvSpPr>
            <a:spLocks noGrp="1"/>
          </p:cNvSpPr>
          <p:nvPr>
            <p:ph type="subTitle" idx="1"/>
          </p:nvPr>
        </p:nvSpPr>
        <p:spPr>
          <a:xfrm>
            <a:off x="482248" y="2071073"/>
            <a:ext cx="7171440" cy="1836784"/>
          </a:xfrm>
        </p:spPr>
        <p:txBody>
          <a:bodyPr/>
          <a:lstStyle/>
          <a:p>
            <a:pPr algn="ctr"/>
            <a:r>
              <a:rPr lang="en-AU" sz="2400" b="1" dirty="0"/>
              <a:t>Identifying child abuse and neglect </a:t>
            </a:r>
          </a:p>
        </p:txBody>
      </p:sp>
    </p:spTree>
    <p:extLst>
      <p:ext uri="{BB962C8B-B14F-4D97-AF65-F5344CB8AC3E}">
        <p14:creationId xmlns:p14="http://schemas.microsoft.com/office/powerpoint/2010/main" val="363333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Identifying child abuse – sexual abuse</a:t>
            </a:r>
            <a:endParaRPr lang="en-AU" sz="2400" b="1" dirty="0"/>
          </a:p>
        </p:txBody>
      </p:sp>
      <p:sp>
        <p:nvSpPr>
          <p:cNvPr id="3" name="Text Placeholder 2"/>
          <p:cNvSpPr>
            <a:spLocks noGrp="1"/>
          </p:cNvSpPr>
          <p:nvPr>
            <p:ph type="body" sz="half" idx="1"/>
          </p:nvPr>
        </p:nvSpPr>
        <p:spPr>
          <a:xfrm>
            <a:off x="279301" y="1119416"/>
            <a:ext cx="3901039" cy="3740377"/>
          </a:xfrm>
        </p:spPr>
        <p:txBody>
          <a:bodyPr>
            <a:noAutofit/>
          </a:bodyPr>
          <a:lstStyle/>
          <a:p>
            <a:r>
              <a:rPr lang="en-AU" sz="1800" dirty="0">
                <a:solidFill>
                  <a:schemeClr val="tx1"/>
                </a:solidFill>
              </a:rPr>
              <a:t>Possible physical indicators</a:t>
            </a:r>
          </a:p>
          <a:p>
            <a:pPr marL="285750" indent="-285750">
              <a:buFont typeface="Arial" panose="020B0604020202020204" pitchFamily="34" charset="0"/>
              <a:buChar char="•"/>
            </a:pPr>
            <a:r>
              <a:rPr lang="en-AU" sz="1800" b="0" dirty="0">
                <a:solidFill>
                  <a:schemeClr val="tx1"/>
                </a:solidFill>
              </a:rPr>
              <a:t>sexually transmitted diseases</a:t>
            </a:r>
          </a:p>
          <a:p>
            <a:pPr marL="285750" indent="-285750">
              <a:buFont typeface="Arial" panose="020B0604020202020204" pitchFamily="34" charset="0"/>
              <a:buChar char="•"/>
            </a:pPr>
            <a:r>
              <a:rPr lang="en-AU" sz="1800" b="0" dirty="0">
                <a:solidFill>
                  <a:schemeClr val="tx1"/>
                </a:solidFill>
              </a:rPr>
              <a:t>pregnancy</a:t>
            </a:r>
          </a:p>
          <a:p>
            <a:pPr marL="285750" indent="-285750">
              <a:buFont typeface="Arial" panose="020B0604020202020204" pitchFamily="34" charset="0"/>
              <a:buChar char="•"/>
            </a:pPr>
            <a:r>
              <a:rPr lang="en-AU" sz="1800" b="0" dirty="0">
                <a:solidFill>
                  <a:schemeClr val="tx1"/>
                </a:solidFill>
              </a:rPr>
              <a:t>vaginal or anal bleeding</a:t>
            </a:r>
          </a:p>
          <a:p>
            <a:pPr marL="285750" indent="-285750">
              <a:buFont typeface="Arial" panose="020B0604020202020204" pitchFamily="34" charset="0"/>
              <a:buChar char="•"/>
            </a:pPr>
            <a:r>
              <a:rPr lang="en-AU" sz="1800" b="0" dirty="0">
                <a:solidFill>
                  <a:schemeClr val="tx1"/>
                </a:solidFill>
              </a:rPr>
              <a:t>injuries </a:t>
            </a:r>
          </a:p>
          <a:p>
            <a:pPr marL="285750" indent="-285750">
              <a:buFont typeface="Arial" panose="020B0604020202020204" pitchFamily="34" charset="0"/>
              <a:buChar char="•"/>
            </a:pPr>
            <a:endParaRPr lang="en-AU" sz="1800" b="0" dirty="0">
              <a:solidFill>
                <a:schemeClr val="tx1"/>
              </a:solidFill>
            </a:endParaRPr>
          </a:p>
          <a:p>
            <a:pPr marL="285750" indent="-285750">
              <a:buFont typeface="Arial" panose="020B0604020202020204" pitchFamily="34" charset="0"/>
              <a:buChar char="•"/>
            </a:pPr>
            <a:endParaRPr lang="en-AU" dirty="0">
              <a:solidFill>
                <a:schemeClr val="tx1"/>
              </a:solidFill>
            </a:endParaRPr>
          </a:p>
          <a:p>
            <a:endParaRPr lang="en-AU" u="sng" dirty="0">
              <a:solidFill>
                <a:schemeClr val="tx1"/>
              </a:solidFill>
            </a:endParaRPr>
          </a:p>
          <a:p>
            <a:endParaRPr lang="en-AU" dirty="0">
              <a:solidFill>
                <a:schemeClr val="tx1"/>
              </a:solidFill>
            </a:endParaRPr>
          </a:p>
          <a:p>
            <a:endParaRPr lang="en-AU" dirty="0">
              <a:solidFill>
                <a:schemeClr val="tx1"/>
              </a:solidFill>
            </a:endParaRPr>
          </a:p>
          <a:p>
            <a:endParaRPr lang="en-AU" u="sng" dirty="0">
              <a:solidFill>
                <a:schemeClr val="tx1"/>
              </a:solidFill>
            </a:endParaRPr>
          </a:p>
        </p:txBody>
      </p:sp>
      <p:sp>
        <p:nvSpPr>
          <p:cNvPr id="4" name="Rectangle 3"/>
          <p:cNvSpPr/>
          <p:nvPr/>
        </p:nvSpPr>
        <p:spPr>
          <a:xfrm>
            <a:off x="4352561" y="1096555"/>
            <a:ext cx="4572401" cy="3262432"/>
          </a:xfrm>
          <a:prstGeom prst="rect">
            <a:avLst/>
          </a:prstGeom>
        </p:spPr>
        <p:txBody>
          <a:bodyPr wrap="square">
            <a:spAutoFit/>
          </a:bodyPr>
          <a:lstStyle/>
          <a:p>
            <a:r>
              <a:rPr lang="en-AU" b="1" dirty="0">
                <a:solidFill>
                  <a:schemeClr val="accent2">
                    <a:lumMod val="75000"/>
                  </a:schemeClr>
                </a:solidFill>
              </a:rPr>
              <a:t>Possible behavioural indicators</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child telling someone that sexual abuse has occurred</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displaying sexual behaviour or knowledge beyond child's age</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having difficulties in relating to adults and peers</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sexual exploitation</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forced marriage </a:t>
            </a:r>
          </a:p>
        </p:txBody>
      </p:sp>
      <p:sp>
        <p:nvSpPr>
          <p:cNvPr id="5" name="Text Placeholder 2"/>
          <p:cNvSpPr txBox="1">
            <a:spLocks/>
          </p:cNvSpPr>
          <p:nvPr/>
        </p:nvSpPr>
        <p:spPr>
          <a:xfrm>
            <a:off x="451523" y="2938879"/>
            <a:ext cx="3556597" cy="3365301"/>
          </a:xfrm>
          <a:prstGeom prst="rect">
            <a:avLst/>
          </a:prstGeom>
        </p:spPr>
        <p:txBody>
          <a:bodyPr vert="horz" lIns="35561" tIns="17781" rIns="35561" bIns="17781" rtlCol="0">
            <a:noAutofit/>
          </a:bodyPr>
          <a:lstStyle>
            <a:lvl1pPr marL="0"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1pPr>
            <a:lvl2pPr marL="422907"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2pPr>
            <a:lvl3pPr marL="845814"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3pPr>
            <a:lvl4pPr marL="1268723"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4pPr>
            <a:lvl5pPr marL="1691629"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5pPr>
            <a:lvl6pPr marL="2325990" indent="-211454" algn="l" defTabSz="422907" rtl="0" eaLnBrk="1" latinLnBrk="0" hangingPunct="1">
              <a:spcBef>
                <a:spcPct val="20000"/>
              </a:spcBef>
              <a:buFont typeface="Arial"/>
              <a:buChar char="•"/>
              <a:defRPr sz="1900" kern="1200">
                <a:solidFill>
                  <a:schemeClr val="tx1"/>
                </a:solidFill>
                <a:latin typeface="+mn-lt"/>
                <a:ea typeface="+mn-ea"/>
                <a:cs typeface="+mn-cs"/>
              </a:defRPr>
            </a:lvl6pPr>
            <a:lvl7pPr marL="2748898" indent="-211454" algn="l" defTabSz="422907" rtl="0" eaLnBrk="1" latinLnBrk="0" hangingPunct="1">
              <a:spcBef>
                <a:spcPct val="20000"/>
              </a:spcBef>
              <a:buFont typeface="Arial"/>
              <a:buChar char="•"/>
              <a:defRPr sz="1900" kern="1200">
                <a:solidFill>
                  <a:schemeClr val="tx1"/>
                </a:solidFill>
                <a:latin typeface="+mn-lt"/>
                <a:ea typeface="+mn-ea"/>
                <a:cs typeface="+mn-cs"/>
              </a:defRPr>
            </a:lvl7pPr>
            <a:lvl8pPr marL="3171807" indent="-211454" algn="l" defTabSz="422907" rtl="0" eaLnBrk="1" latinLnBrk="0" hangingPunct="1">
              <a:spcBef>
                <a:spcPct val="20000"/>
              </a:spcBef>
              <a:buFont typeface="Arial"/>
              <a:buChar char="•"/>
              <a:defRPr sz="1900" kern="1200">
                <a:solidFill>
                  <a:schemeClr val="tx1"/>
                </a:solidFill>
                <a:latin typeface="+mn-lt"/>
                <a:ea typeface="+mn-ea"/>
                <a:cs typeface="+mn-cs"/>
              </a:defRPr>
            </a:lvl8pPr>
            <a:lvl9pPr marL="3594714" indent="-211454" algn="l" defTabSz="422907" rtl="0" eaLnBrk="1" latinLnBrk="0" hangingPunct="1">
              <a:spcBef>
                <a:spcPct val="20000"/>
              </a:spcBef>
              <a:buFont typeface="Arial"/>
              <a:buChar char="•"/>
              <a:defRPr sz="1900" kern="1200">
                <a:solidFill>
                  <a:schemeClr val="tx1"/>
                </a:solidFill>
                <a:latin typeface="+mn-lt"/>
                <a:ea typeface="+mn-ea"/>
                <a:cs typeface="+mn-cs"/>
              </a:defRPr>
            </a:lvl9pPr>
          </a:lstStyle>
          <a:p>
            <a:endParaRPr lang="en-AU" u="sng" dirty="0"/>
          </a:p>
          <a:p>
            <a:endParaRPr lang="en-AU" dirty="0"/>
          </a:p>
          <a:p>
            <a:endParaRPr lang="en-AU" dirty="0"/>
          </a:p>
          <a:p>
            <a:endParaRPr lang="en-AU" u="sng" dirty="0"/>
          </a:p>
        </p:txBody>
      </p:sp>
    </p:spTree>
    <p:extLst>
      <p:ext uri="{BB962C8B-B14F-4D97-AF65-F5344CB8AC3E}">
        <p14:creationId xmlns:p14="http://schemas.microsoft.com/office/powerpoint/2010/main" val="226681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Identifying child abuse – physical abuse </a:t>
            </a:r>
          </a:p>
        </p:txBody>
      </p:sp>
      <p:sp>
        <p:nvSpPr>
          <p:cNvPr id="3" name="Text Placeholder 2"/>
          <p:cNvSpPr>
            <a:spLocks noGrp="1"/>
          </p:cNvSpPr>
          <p:nvPr>
            <p:ph type="body" sz="half" idx="1"/>
          </p:nvPr>
        </p:nvSpPr>
        <p:spPr>
          <a:xfrm>
            <a:off x="457200" y="1200151"/>
            <a:ext cx="3749040" cy="3394472"/>
          </a:xfrm>
        </p:spPr>
        <p:txBody>
          <a:bodyPr>
            <a:normAutofit/>
          </a:bodyPr>
          <a:lstStyle/>
          <a:p>
            <a:r>
              <a:rPr lang="en-AU" b="1" dirty="0">
                <a:solidFill>
                  <a:schemeClr val="tx1"/>
                </a:solidFill>
              </a:rPr>
              <a:t>Possible physical indicators</a:t>
            </a:r>
          </a:p>
          <a:p>
            <a:pPr marL="285750" indent="-285750">
              <a:buFont typeface="Arial" panose="020B0604020202020204" pitchFamily="34" charset="0"/>
              <a:buChar char="•"/>
            </a:pPr>
            <a:r>
              <a:rPr lang="en-AU" sz="1800" b="0" dirty="0">
                <a:solidFill>
                  <a:schemeClr val="tx1"/>
                </a:solidFill>
              </a:rPr>
              <a:t>bruises, burns, sprains, dislocations, bites, cuts</a:t>
            </a:r>
          </a:p>
          <a:p>
            <a:pPr marL="285750" indent="-285750">
              <a:buFont typeface="Arial" panose="020B0604020202020204" pitchFamily="34" charset="0"/>
              <a:buChar char="•"/>
            </a:pPr>
            <a:r>
              <a:rPr lang="en-AU" sz="1800" b="0" dirty="0">
                <a:solidFill>
                  <a:schemeClr val="tx1"/>
                </a:solidFill>
              </a:rPr>
              <a:t>fractured bones</a:t>
            </a:r>
          </a:p>
          <a:p>
            <a:pPr marL="285750" indent="-285750">
              <a:buFont typeface="Arial" panose="020B0604020202020204" pitchFamily="34" charset="0"/>
              <a:buChar char="•"/>
            </a:pPr>
            <a:r>
              <a:rPr lang="en-AU" sz="1800" b="0" dirty="0">
                <a:solidFill>
                  <a:schemeClr val="tx1"/>
                </a:solidFill>
              </a:rPr>
              <a:t>poisoning</a:t>
            </a:r>
          </a:p>
          <a:p>
            <a:pPr marL="285750" indent="-285750">
              <a:buFont typeface="Arial" panose="020B0604020202020204" pitchFamily="34" charset="0"/>
              <a:buChar char="•"/>
            </a:pPr>
            <a:r>
              <a:rPr lang="en-AU" sz="1800" b="0" dirty="0">
                <a:solidFill>
                  <a:schemeClr val="tx1"/>
                </a:solidFill>
              </a:rPr>
              <a:t>internal injuries</a:t>
            </a:r>
          </a:p>
          <a:p>
            <a:pPr marL="285750" indent="-285750">
              <a:buFont typeface="Arial" panose="020B0604020202020204" pitchFamily="34" charset="0"/>
              <a:buChar char="•"/>
            </a:pPr>
            <a:endParaRPr lang="en-AU" dirty="0">
              <a:solidFill>
                <a:schemeClr val="tx1"/>
              </a:solidFill>
            </a:endParaRPr>
          </a:p>
        </p:txBody>
      </p:sp>
      <p:sp>
        <p:nvSpPr>
          <p:cNvPr id="4" name="Rectangle 3"/>
          <p:cNvSpPr/>
          <p:nvPr/>
        </p:nvSpPr>
        <p:spPr>
          <a:xfrm>
            <a:off x="4777740" y="1094599"/>
            <a:ext cx="3985260" cy="3831818"/>
          </a:xfrm>
          <a:prstGeom prst="rect">
            <a:avLst/>
          </a:prstGeom>
        </p:spPr>
        <p:txBody>
          <a:bodyPr wrap="square">
            <a:spAutoFit/>
          </a:bodyPr>
          <a:lstStyle/>
          <a:p>
            <a:r>
              <a:rPr lang="en-AU" sz="1800" b="1" dirty="0">
                <a:solidFill>
                  <a:schemeClr val="accent2">
                    <a:lumMod val="75000"/>
                  </a:schemeClr>
                </a:solidFill>
              </a:rPr>
              <a:t>Possible behavioural indicators</a:t>
            </a:r>
            <a:endParaRPr lang="en-AU" sz="1800" dirty="0">
              <a:solidFill>
                <a:schemeClr val="accent2">
                  <a:lumMod val="75000"/>
                </a:schemeClr>
              </a:solidFill>
            </a:endParaRP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showing wariness or distrust of adults</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wearing long sleeved clothes on hot days (to hide bruising or other injury)</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demonstrating fear of parents and of going home</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being very passive and compliant</a:t>
            </a:r>
          </a:p>
          <a:p>
            <a:pPr marL="285750" indent="-285750">
              <a:spcBef>
                <a:spcPts val="600"/>
              </a:spcBef>
              <a:spcAft>
                <a:spcPts val="600"/>
              </a:spcAft>
              <a:buFont typeface="Arial" panose="020B0604020202020204" pitchFamily="34" charset="0"/>
              <a:buChar char="•"/>
            </a:pPr>
            <a:r>
              <a:rPr lang="en-AU" sz="1800" dirty="0">
                <a:solidFill>
                  <a:schemeClr val="accent2">
                    <a:lumMod val="75000"/>
                  </a:schemeClr>
                </a:solidFill>
              </a:rPr>
              <a:t>exposure to family violence, substance abuse </a:t>
            </a:r>
          </a:p>
        </p:txBody>
      </p:sp>
    </p:spTree>
    <p:extLst>
      <p:ext uri="{BB962C8B-B14F-4D97-AF65-F5344CB8AC3E}">
        <p14:creationId xmlns:p14="http://schemas.microsoft.com/office/powerpoint/2010/main" val="252515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9" y="220564"/>
            <a:ext cx="8229600" cy="857250"/>
          </a:xfrm>
        </p:spPr>
        <p:txBody>
          <a:bodyPr/>
          <a:lstStyle/>
          <a:p>
            <a:r>
              <a:rPr lang="en-US" sz="2400" b="1" dirty="0"/>
              <a:t>Identifying child abuse - emotional abuse </a:t>
            </a:r>
            <a:endParaRPr lang="en-AU" sz="2400" b="1" dirty="0"/>
          </a:p>
        </p:txBody>
      </p:sp>
      <p:sp>
        <p:nvSpPr>
          <p:cNvPr id="3" name="Text Placeholder 2"/>
          <p:cNvSpPr>
            <a:spLocks noGrp="1"/>
          </p:cNvSpPr>
          <p:nvPr>
            <p:ph type="body" sz="half" idx="1"/>
          </p:nvPr>
        </p:nvSpPr>
        <p:spPr>
          <a:xfrm>
            <a:off x="297180" y="1200151"/>
            <a:ext cx="3485548" cy="3394472"/>
          </a:xfrm>
        </p:spPr>
        <p:txBody>
          <a:bodyPr>
            <a:normAutofit/>
          </a:bodyPr>
          <a:lstStyle/>
          <a:p>
            <a:r>
              <a:rPr lang="en-AU" sz="1800" b="1" dirty="0">
                <a:solidFill>
                  <a:schemeClr val="tx1"/>
                </a:solidFill>
              </a:rPr>
              <a:t>Possible physical indicators</a:t>
            </a:r>
          </a:p>
          <a:p>
            <a:r>
              <a:rPr lang="en-AU" sz="1800" b="0" dirty="0">
                <a:solidFill>
                  <a:schemeClr val="tx1"/>
                </a:solidFill>
              </a:rPr>
              <a:t>There are few physical indicators, although emotional abuse may cause delays in emotional, mental, or even physical development.</a:t>
            </a:r>
          </a:p>
          <a:p>
            <a:endParaRPr lang="en-AU" sz="1200" u="sng" dirty="0">
              <a:solidFill>
                <a:schemeClr val="tx1"/>
              </a:solidFill>
            </a:endParaRPr>
          </a:p>
        </p:txBody>
      </p:sp>
      <p:sp>
        <p:nvSpPr>
          <p:cNvPr id="6" name="Text Placeholder 2"/>
          <p:cNvSpPr txBox="1">
            <a:spLocks/>
          </p:cNvSpPr>
          <p:nvPr/>
        </p:nvSpPr>
        <p:spPr>
          <a:xfrm>
            <a:off x="4598469" y="1200151"/>
            <a:ext cx="4248351" cy="3722785"/>
          </a:xfrm>
          <a:prstGeom prst="rect">
            <a:avLst/>
          </a:prstGeom>
        </p:spPr>
        <p:txBody>
          <a:bodyPr vert="horz" lIns="35561" tIns="17781" rIns="35561" bIns="17781" rtlCol="0">
            <a:noAutofit/>
          </a:bodyPr>
          <a:lstStyle>
            <a:lvl1pPr marL="0"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1pPr>
            <a:lvl2pPr marL="422907"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2pPr>
            <a:lvl3pPr marL="845814"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3pPr>
            <a:lvl4pPr marL="1268723"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4pPr>
            <a:lvl5pPr marL="1691629"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5pPr>
            <a:lvl6pPr marL="2325990" indent="-211454" algn="l" defTabSz="422907" rtl="0" eaLnBrk="1" latinLnBrk="0" hangingPunct="1">
              <a:spcBef>
                <a:spcPct val="20000"/>
              </a:spcBef>
              <a:buFont typeface="Arial"/>
              <a:buChar char="•"/>
              <a:defRPr sz="1900" kern="1200">
                <a:solidFill>
                  <a:schemeClr val="tx1"/>
                </a:solidFill>
                <a:latin typeface="+mn-lt"/>
                <a:ea typeface="+mn-ea"/>
                <a:cs typeface="+mn-cs"/>
              </a:defRPr>
            </a:lvl6pPr>
            <a:lvl7pPr marL="2748898" indent="-211454" algn="l" defTabSz="422907" rtl="0" eaLnBrk="1" latinLnBrk="0" hangingPunct="1">
              <a:spcBef>
                <a:spcPct val="20000"/>
              </a:spcBef>
              <a:buFont typeface="Arial"/>
              <a:buChar char="•"/>
              <a:defRPr sz="1900" kern="1200">
                <a:solidFill>
                  <a:schemeClr val="tx1"/>
                </a:solidFill>
                <a:latin typeface="+mn-lt"/>
                <a:ea typeface="+mn-ea"/>
                <a:cs typeface="+mn-cs"/>
              </a:defRPr>
            </a:lvl7pPr>
            <a:lvl8pPr marL="3171807" indent="-211454" algn="l" defTabSz="422907" rtl="0" eaLnBrk="1" latinLnBrk="0" hangingPunct="1">
              <a:spcBef>
                <a:spcPct val="20000"/>
              </a:spcBef>
              <a:buFont typeface="Arial"/>
              <a:buChar char="•"/>
              <a:defRPr sz="1900" kern="1200">
                <a:solidFill>
                  <a:schemeClr val="tx1"/>
                </a:solidFill>
                <a:latin typeface="+mn-lt"/>
                <a:ea typeface="+mn-ea"/>
                <a:cs typeface="+mn-cs"/>
              </a:defRPr>
            </a:lvl8pPr>
            <a:lvl9pPr marL="3594714" indent="-211454" algn="l" defTabSz="422907" rtl="0" eaLnBrk="1" latinLnBrk="0" hangingPunct="1">
              <a:spcBef>
                <a:spcPct val="20000"/>
              </a:spcBef>
              <a:buFont typeface="Arial"/>
              <a:buChar char="•"/>
              <a:defRPr sz="1900" kern="1200">
                <a:solidFill>
                  <a:schemeClr val="tx1"/>
                </a:solidFill>
                <a:latin typeface="+mn-lt"/>
                <a:ea typeface="+mn-ea"/>
                <a:cs typeface="+mn-cs"/>
              </a:defRPr>
            </a:lvl9pPr>
          </a:lstStyle>
          <a:p>
            <a:r>
              <a:rPr lang="en-AU" b="1" dirty="0">
                <a:solidFill>
                  <a:schemeClr val="accent2">
                    <a:lumMod val="75000"/>
                  </a:schemeClr>
                </a:solidFill>
                <a:latin typeface="+mn-lt"/>
              </a:rPr>
              <a:t>Possible behavioural indicators</a:t>
            </a:r>
          </a:p>
          <a:p>
            <a:pPr marL="285750" indent="-285750">
              <a:buFont typeface="Arial" panose="020B0604020202020204" pitchFamily="34" charset="0"/>
              <a:buChar char="•"/>
            </a:pPr>
            <a:r>
              <a:rPr lang="en-AU" dirty="0">
                <a:solidFill>
                  <a:schemeClr val="accent2">
                    <a:lumMod val="75000"/>
                  </a:schemeClr>
                </a:solidFill>
                <a:latin typeface="+mn-lt"/>
              </a:rPr>
              <a:t>displaying low self esteem</a:t>
            </a:r>
          </a:p>
          <a:p>
            <a:pPr marL="285750" indent="-285750">
              <a:buFont typeface="Arial" panose="020B0604020202020204" pitchFamily="34" charset="0"/>
              <a:buChar char="•"/>
            </a:pPr>
            <a:r>
              <a:rPr lang="en-AU" dirty="0">
                <a:solidFill>
                  <a:schemeClr val="accent2">
                    <a:lumMod val="75000"/>
                  </a:schemeClr>
                </a:solidFill>
                <a:latin typeface="+mn-lt"/>
              </a:rPr>
              <a:t>tending to be withdrawn, passive, tearful</a:t>
            </a:r>
          </a:p>
          <a:p>
            <a:pPr marL="285750" indent="-285750">
              <a:buFont typeface="Arial" panose="020B0604020202020204" pitchFamily="34" charset="0"/>
              <a:buChar char="•"/>
            </a:pPr>
            <a:r>
              <a:rPr lang="en-AU" dirty="0">
                <a:solidFill>
                  <a:schemeClr val="accent2">
                    <a:lumMod val="75000"/>
                  </a:schemeClr>
                </a:solidFill>
                <a:latin typeface="+mn-lt"/>
              </a:rPr>
              <a:t>displaying aggressive or demanding behaviour</a:t>
            </a:r>
          </a:p>
          <a:p>
            <a:pPr marL="285750" indent="-285750">
              <a:buFont typeface="Arial" panose="020B0604020202020204" pitchFamily="34" charset="0"/>
              <a:buChar char="•"/>
            </a:pPr>
            <a:r>
              <a:rPr lang="en-AU" dirty="0">
                <a:solidFill>
                  <a:schemeClr val="accent2">
                    <a:lumMod val="75000"/>
                  </a:schemeClr>
                </a:solidFill>
                <a:latin typeface="+mn-lt"/>
              </a:rPr>
              <a:t>being highly anxious</a:t>
            </a:r>
          </a:p>
          <a:p>
            <a:pPr marL="285750" indent="-285750">
              <a:buFont typeface="Arial" panose="020B0604020202020204" pitchFamily="34" charset="0"/>
              <a:buChar char="•"/>
            </a:pPr>
            <a:r>
              <a:rPr lang="en-AU" dirty="0">
                <a:solidFill>
                  <a:schemeClr val="accent2">
                    <a:lumMod val="75000"/>
                  </a:schemeClr>
                </a:solidFill>
                <a:latin typeface="+mn-lt"/>
              </a:rPr>
              <a:t>showing delayed speech</a:t>
            </a:r>
          </a:p>
          <a:p>
            <a:pPr marL="285750" indent="-285750">
              <a:buFont typeface="Arial" panose="020B0604020202020204" pitchFamily="34" charset="0"/>
              <a:buChar char="•"/>
            </a:pPr>
            <a:r>
              <a:rPr lang="en-AU" dirty="0">
                <a:solidFill>
                  <a:schemeClr val="accent2">
                    <a:lumMod val="75000"/>
                  </a:schemeClr>
                </a:solidFill>
                <a:latin typeface="+mn-lt"/>
              </a:rPr>
              <a:t>exposure to family violence, substance abuse </a:t>
            </a:r>
          </a:p>
        </p:txBody>
      </p:sp>
    </p:spTree>
    <p:extLst>
      <p:ext uri="{BB962C8B-B14F-4D97-AF65-F5344CB8AC3E}">
        <p14:creationId xmlns:p14="http://schemas.microsoft.com/office/powerpoint/2010/main" val="405549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B8D85E-9260-4AE7-8CF7-FBB4B8E92243}"/>
              </a:ext>
            </a:extLst>
          </p:cNvPr>
          <p:cNvSpPr txBox="1">
            <a:spLocks noChangeArrowheads="1"/>
          </p:cNvSpPr>
          <p:nvPr/>
        </p:nvSpPr>
        <p:spPr bwMode="auto">
          <a:xfrm>
            <a:off x="426127" y="178426"/>
            <a:ext cx="71993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1" fontAlgn="base" hangingPunct="1">
              <a:spcBef>
                <a:spcPct val="0"/>
              </a:spcBef>
              <a:spcAft>
                <a:spcPct val="0"/>
              </a:spcAft>
              <a:defRPr sz="1800" kern="1200">
                <a:solidFill>
                  <a:schemeClr val="bg1"/>
                </a:solidFill>
                <a:latin typeface="Arial"/>
                <a:ea typeface="ＭＳ Ｐゴシック" charset="0"/>
                <a:cs typeface="Arial"/>
              </a:defRPr>
            </a:lvl1pPr>
            <a:lvl2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2pPr>
            <a:lvl3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3pPr>
            <a:lvl4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4pPr>
            <a:lvl5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5pPr>
            <a:lvl6pPr marL="3429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9pPr>
          </a:lstStyle>
          <a:p>
            <a:r>
              <a:rPr lang="en-AU" sz="2400" b="1" dirty="0">
                <a:latin typeface="+mn-lt"/>
                <a:ea typeface="Geneva"/>
                <a:cs typeface="Geneva"/>
              </a:rPr>
              <a:t>Agenda</a:t>
            </a:r>
            <a:endParaRPr lang="en-US" sz="2400" b="1" dirty="0">
              <a:latin typeface="+mn-lt"/>
              <a:ea typeface="Geneva"/>
              <a:cs typeface="Geneva"/>
            </a:endParaRPr>
          </a:p>
        </p:txBody>
      </p:sp>
      <p:sp>
        <p:nvSpPr>
          <p:cNvPr id="5" name="Text Placeholder 4">
            <a:extLst>
              <a:ext uri="{FF2B5EF4-FFF2-40B4-BE49-F238E27FC236}">
                <a16:creationId xmlns:a16="http://schemas.microsoft.com/office/drawing/2014/main" id="{2BEF1A95-AE74-45AD-81AC-717F65967717}"/>
              </a:ext>
            </a:extLst>
          </p:cNvPr>
          <p:cNvSpPr>
            <a:spLocks noGrp="1"/>
          </p:cNvSpPr>
          <p:nvPr>
            <p:ph type="body" sz="half" idx="1"/>
          </p:nvPr>
        </p:nvSpPr>
        <p:spPr>
          <a:xfrm>
            <a:off x="457200" y="1368826"/>
            <a:ext cx="4038600" cy="3394472"/>
          </a:xfrm>
        </p:spPr>
        <p:txBody>
          <a:bodyPr/>
          <a:lstStyle/>
          <a:p>
            <a:pPr marL="285750" indent="-285750">
              <a:buFont typeface="Wingdings" panose="05000000000000000000" pitchFamily="2" charset="2"/>
              <a:buChar char="ü"/>
            </a:pPr>
            <a:r>
              <a:rPr lang="en-AU" sz="1800" b="0" dirty="0">
                <a:solidFill>
                  <a:schemeClr val="tx2">
                    <a:lumMod val="50000"/>
                  </a:schemeClr>
                </a:solidFill>
              </a:rPr>
              <a:t>The law and information sharing </a:t>
            </a:r>
          </a:p>
          <a:p>
            <a:pPr marL="285750" indent="-285750">
              <a:buFont typeface="Wingdings" panose="05000000000000000000" pitchFamily="2" charset="2"/>
              <a:buChar char="ü"/>
            </a:pPr>
            <a:r>
              <a:rPr lang="en-AU" sz="1800" b="0" dirty="0">
                <a:solidFill>
                  <a:schemeClr val="tx2">
                    <a:lumMod val="50000"/>
                  </a:schemeClr>
                </a:solidFill>
              </a:rPr>
              <a:t>The service system</a:t>
            </a:r>
          </a:p>
          <a:p>
            <a:pPr marL="285750" indent="-285750">
              <a:buFont typeface="Wingdings" panose="05000000000000000000" pitchFamily="2" charset="2"/>
              <a:buChar char="ü"/>
            </a:pPr>
            <a:r>
              <a:rPr lang="en-AU" sz="1800" b="0" dirty="0">
                <a:solidFill>
                  <a:schemeClr val="tx2">
                    <a:lumMod val="50000"/>
                  </a:schemeClr>
                </a:solidFill>
              </a:rPr>
              <a:t>Child FIRST and The Orange Door </a:t>
            </a:r>
          </a:p>
          <a:p>
            <a:pPr marL="285750" indent="-285750">
              <a:buFont typeface="Wingdings" panose="05000000000000000000" pitchFamily="2" charset="2"/>
              <a:buChar char="ü"/>
            </a:pPr>
            <a:r>
              <a:rPr lang="en-AU" sz="1800" b="0" dirty="0">
                <a:solidFill>
                  <a:schemeClr val="tx2">
                    <a:lumMod val="50000"/>
                  </a:schemeClr>
                </a:solidFill>
              </a:rPr>
              <a:t>Child Protection</a:t>
            </a:r>
          </a:p>
          <a:p>
            <a:pPr marL="285750" indent="-285750">
              <a:buFont typeface="Wingdings" panose="05000000000000000000" pitchFamily="2" charset="2"/>
              <a:buChar char="ü"/>
            </a:pPr>
            <a:r>
              <a:rPr lang="en-AU" sz="1800" b="0" dirty="0">
                <a:solidFill>
                  <a:schemeClr val="tx2">
                    <a:lumMod val="50000"/>
                  </a:schemeClr>
                </a:solidFill>
              </a:rPr>
              <a:t>Identifying child abuse and  neglect</a:t>
            </a:r>
          </a:p>
          <a:p>
            <a:pPr marL="285750" indent="-285750">
              <a:buFont typeface="Wingdings" panose="05000000000000000000" pitchFamily="2" charset="2"/>
              <a:buChar char="ü"/>
            </a:pPr>
            <a:r>
              <a:rPr lang="en-AU" sz="1800" b="0" dirty="0">
                <a:solidFill>
                  <a:schemeClr val="tx2">
                    <a:lumMod val="50000"/>
                  </a:schemeClr>
                </a:solidFill>
              </a:rPr>
              <a:t>Child protection process</a:t>
            </a:r>
          </a:p>
          <a:p>
            <a:endParaRPr lang="en-AU" sz="1800" dirty="0">
              <a:solidFill>
                <a:schemeClr val="tx2">
                  <a:lumMod val="50000"/>
                </a:schemeClr>
              </a:solidFill>
            </a:endParaRPr>
          </a:p>
        </p:txBody>
      </p:sp>
      <p:sp>
        <p:nvSpPr>
          <p:cNvPr id="7" name="Content Placeholder 6">
            <a:extLst>
              <a:ext uri="{FF2B5EF4-FFF2-40B4-BE49-F238E27FC236}">
                <a16:creationId xmlns:a16="http://schemas.microsoft.com/office/drawing/2014/main" id="{871C6071-9EC2-4087-8496-3D40355EF507}"/>
              </a:ext>
            </a:extLst>
          </p:cNvPr>
          <p:cNvSpPr>
            <a:spLocks noGrp="1"/>
          </p:cNvSpPr>
          <p:nvPr>
            <p:ph sz="half" idx="2"/>
          </p:nvPr>
        </p:nvSpPr>
        <p:spPr>
          <a:xfrm>
            <a:off x="5105400" y="1570602"/>
            <a:ext cx="4038600" cy="3394472"/>
          </a:xfrm>
        </p:spPr>
        <p:txBody>
          <a:bodyPr/>
          <a:lstStyle/>
          <a:p>
            <a:pPr marL="285750" indent="-285750">
              <a:buFont typeface="Wingdings" panose="05000000000000000000" pitchFamily="2" charset="2"/>
              <a:buChar char="ü"/>
            </a:pPr>
            <a:r>
              <a:rPr lang="en-AU" sz="1800" b="0" dirty="0">
                <a:solidFill>
                  <a:schemeClr val="tx2">
                    <a:lumMod val="50000"/>
                  </a:schemeClr>
                </a:solidFill>
              </a:rPr>
              <a:t>Reporting</a:t>
            </a:r>
          </a:p>
          <a:p>
            <a:pPr marL="285750" indent="-285750">
              <a:buFont typeface="Wingdings" panose="05000000000000000000" pitchFamily="2" charset="2"/>
              <a:buChar char="ü"/>
            </a:pPr>
            <a:r>
              <a:rPr lang="en-AU" sz="1800" b="0" dirty="0">
                <a:solidFill>
                  <a:schemeClr val="tx2">
                    <a:lumMod val="50000"/>
                  </a:schemeClr>
                </a:solidFill>
              </a:rPr>
              <a:t>Mandatory reporting </a:t>
            </a:r>
          </a:p>
          <a:p>
            <a:pPr marL="285750" indent="-285750">
              <a:buFont typeface="Wingdings" panose="05000000000000000000" pitchFamily="2" charset="2"/>
              <a:buChar char="ü"/>
            </a:pPr>
            <a:r>
              <a:rPr lang="en-AU" sz="1800" b="0" dirty="0">
                <a:solidFill>
                  <a:schemeClr val="tx2">
                    <a:lumMod val="50000"/>
                  </a:schemeClr>
                </a:solidFill>
              </a:rPr>
              <a:t>Criminal offences</a:t>
            </a:r>
          </a:p>
          <a:p>
            <a:pPr marL="285750" indent="-285750">
              <a:buFont typeface="Wingdings" panose="05000000000000000000" pitchFamily="2" charset="2"/>
              <a:buChar char="ü"/>
            </a:pPr>
            <a:r>
              <a:rPr lang="en-AU" sz="1800" b="0" dirty="0">
                <a:solidFill>
                  <a:schemeClr val="tx2">
                    <a:lumMod val="50000"/>
                  </a:schemeClr>
                </a:solidFill>
              </a:rPr>
              <a:t>Reporting requirements</a:t>
            </a:r>
          </a:p>
          <a:p>
            <a:pPr marL="285750" indent="-285750">
              <a:buFont typeface="Wingdings" panose="05000000000000000000" pitchFamily="2" charset="2"/>
              <a:buChar char="ü"/>
            </a:pPr>
            <a:r>
              <a:rPr lang="en-AU" sz="1800" b="0" dirty="0">
                <a:solidFill>
                  <a:schemeClr val="tx2">
                    <a:lumMod val="50000"/>
                  </a:schemeClr>
                </a:solidFill>
              </a:rPr>
              <a:t>Resources</a:t>
            </a:r>
          </a:p>
          <a:p>
            <a:endParaRPr lang="en-AU" sz="1800" dirty="0">
              <a:solidFill>
                <a:schemeClr val="tx2">
                  <a:lumMod val="50000"/>
                </a:schemeClr>
              </a:solidFill>
            </a:endParaRPr>
          </a:p>
        </p:txBody>
      </p:sp>
    </p:spTree>
    <p:extLst>
      <p:ext uri="{BB962C8B-B14F-4D97-AF65-F5344CB8AC3E}">
        <p14:creationId xmlns:p14="http://schemas.microsoft.com/office/powerpoint/2010/main" val="3173046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Identifying child abuse – neglect </a:t>
            </a:r>
            <a:endParaRPr lang="en-AU" sz="2400" b="1" dirty="0"/>
          </a:p>
        </p:txBody>
      </p:sp>
      <p:sp>
        <p:nvSpPr>
          <p:cNvPr id="3" name="Text Placeholder 2"/>
          <p:cNvSpPr>
            <a:spLocks noGrp="1"/>
          </p:cNvSpPr>
          <p:nvPr>
            <p:ph type="body" sz="half" idx="1"/>
          </p:nvPr>
        </p:nvSpPr>
        <p:spPr>
          <a:xfrm>
            <a:off x="358141" y="1285577"/>
            <a:ext cx="4038600" cy="3394472"/>
          </a:xfrm>
        </p:spPr>
        <p:txBody>
          <a:bodyPr>
            <a:normAutofit/>
          </a:bodyPr>
          <a:lstStyle/>
          <a:p>
            <a:r>
              <a:rPr lang="en-AU" sz="1800" b="1" dirty="0">
                <a:solidFill>
                  <a:schemeClr val="tx1"/>
                </a:solidFill>
              </a:rPr>
              <a:t>Possible physical indicators</a:t>
            </a:r>
          </a:p>
          <a:p>
            <a:pPr marL="285750" indent="-285750">
              <a:buFont typeface="Arial" panose="020B0604020202020204" pitchFamily="34" charset="0"/>
              <a:buChar char="•"/>
            </a:pPr>
            <a:r>
              <a:rPr lang="en-AU" sz="1800" b="0" dirty="0">
                <a:solidFill>
                  <a:schemeClr val="tx1"/>
                </a:solidFill>
              </a:rPr>
              <a:t>Frequent hunger</a:t>
            </a:r>
          </a:p>
          <a:p>
            <a:pPr marL="285750" indent="-285750">
              <a:buFont typeface="Arial" panose="020B0604020202020204" pitchFamily="34" charset="0"/>
              <a:buChar char="•"/>
            </a:pPr>
            <a:r>
              <a:rPr lang="en-AU" sz="1800" b="0" dirty="0">
                <a:solidFill>
                  <a:schemeClr val="tx1"/>
                </a:solidFill>
              </a:rPr>
              <a:t>Poor hygiene</a:t>
            </a:r>
          </a:p>
          <a:p>
            <a:pPr marL="285750" indent="-285750">
              <a:buFont typeface="Arial" panose="020B0604020202020204" pitchFamily="34" charset="0"/>
              <a:buChar char="•"/>
            </a:pPr>
            <a:r>
              <a:rPr lang="en-AU" sz="1800" b="0" dirty="0">
                <a:solidFill>
                  <a:schemeClr val="tx1"/>
                </a:solidFill>
              </a:rPr>
              <a:t>Inappropriate clothing, </a:t>
            </a:r>
            <a:r>
              <a:rPr lang="en-AU" sz="1800" b="0" dirty="0" err="1">
                <a:solidFill>
                  <a:schemeClr val="tx1"/>
                </a:solidFill>
              </a:rPr>
              <a:t>eg</a:t>
            </a:r>
            <a:r>
              <a:rPr lang="en-AU" sz="1800" b="0" dirty="0">
                <a:solidFill>
                  <a:schemeClr val="tx1"/>
                </a:solidFill>
              </a:rPr>
              <a:t>. summer clothes in winter</a:t>
            </a:r>
          </a:p>
          <a:p>
            <a:pPr marL="285750" indent="-285750">
              <a:buFont typeface="Arial" panose="020B0604020202020204" pitchFamily="34" charset="0"/>
              <a:buChar char="•"/>
            </a:pPr>
            <a:r>
              <a:rPr lang="en-AU" sz="1800" b="0" dirty="0">
                <a:solidFill>
                  <a:schemeClr val="tx1"/>
                </a:solidFill>
              </a:rPr>
              <a:t>Left unsupervised for long periods</a:t>
            </a:r>
          </a:p>
          <a:p>
            <a:pPr marL="285750" indent="-285750">
              <a:buFont typeface="Arial" panose="020B0604020202020204" pitchFamily="34" charset="0"/>
              <a:buChar char="•"/>
            </a:pPr>
            <a:r>
              <a:rPr lang="en-AU" sz="1800" b="0" dirty="0">
                <a:solidFill>
                  <a:schemeClr val="tx1"/>
                </a:solidFill>
              </a:rPr>
              <a:t>Medical needs not attended to</a:t>
            </a:r>
          </a:p>
          <a:p>
            <a:endParaRPr lang="en-AU" sz="1800" u="sng" dirty="0">
              <a:solidFill>
                <a:schemeClr val="tx1"/>
              </a:solidFill>
            </a:endParaRPr>
          </a:p>
        </p:txBody>
      </p:sp>
      <p:sp>
        <p:nvSpPr>
          <p:cNvPr id="6" name="Text Placeholder 2"/>
          <p:cNvSpPr txBox="1">
            <a:spLocks/>
          </p:cNvSpPr>
          <p:nvPr/>
        </p:nvSpPr>
        <p:spPr>
          <a:xfrm>
            <a:off x="4976949" y="1254851"/>
            <a:ext cx="3375660" cy="3365301"/>
          </a:xfrm>
          <a:prstGeom prst="rect">
            <a:avLst/>
          </a:prstGeom>
        </p:spPr>
        <p:txBody>
          <a:bodyPr vert="horz" lIns="35561" tIns="17781" rIns="35561" bIns="17781" rtlCol="0">
            <a:noAutofit/>
          </a:bodyPr>
          <a:lstStyle>
            <a:lvl1pPr marL="0"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1pPr>
            <a:lvl2pPr marL="422907"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2pPr>
            <a:lvl3pPr marL="845814"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3pPr>
            <a:lvl4pPr marL="1268723"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4pPr>
            <a:lvl5pPr marL="1691629"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5pPr>
            <a:lvl6pPr marL="2325990" indent="-211454" algn="l" defTabSz="422907" rtl="0" eaLnBrk="1" latinLnBrk="0" hangingPunct="1">
              <a:spcBef>
                <a:spcPct val="20000"/>
              </a:spcBef>
              <a:buFont typeface="Arial"/>
              <a:buChar char="•"/>
              <a:defRPr sz="1900" kern="1200">
                <a:solidFill>
                  <a:schemeClr val="tx1"/>
                </a:solidFill>
                <a:latin typeface="+mn-lt"/>
                <a:ea typeface="+mn-ea"/>
                <a:cs typeface="+mn-cs"/>
              </a:defRPr>
            </a:lvl6pPr>
            <a:lvl7pPr marL="2748898" indent="-211454" algn="l" defTabSz="422907" rtl="0" eaLnBrk="1" latinLnBrk="0" hangingPunct="1">
              <a:spcBef>
                <a:spcPct val="20000"/>
              </a:spcBef>
              <a:buFont typeface="Arial"/>
              <a:buChar char="•"/>
              <a:defRPr sz="1900" kern="1200">
                <a:solidFill>
                  <a:schemeClr val="tx1"/>
                </a:solidFill>
                <a:latin typeface="+mn-lt"/>
                <a:ea typeface="+mn-ea"/>
                <a:cs typeface="+mn-cs"/>
              </a:defRPr>
            </a:lvl7pPr>
            <a:lvl8pPr marL="3171807" indent="-211454" algn="l" defTabSz="422907" rtl="0" eaLnBrk="1" latinLnBrk="0" hangingPunct="1">
              <a:spcBef>
                <a:spcPct val="20000"/>
              </a:spcBef>
              <a:buFont typeface="Arial"/>
              <a:buChar char="•"/>
              <a:defRPr sz="1900" kern="1200">
                <a:solidFill>
                  <a:schemeClr val="tx1"/>
                </a:solidFill>
                <a:latin typeface="+mn-lt"/>
                <a:ea typeface="+mn-ea"/>
                <a:cs typeface="+mn-cs"/>
              </a:defRPr>
            </a:lvl8pPr>
            <a:lvl9pPr marL="3594714" indent="-211454" algn="l" defTabSz="422907" rtl="0" eaLnBrk="1" latinLnBrk="0" hangingPunct="1">
              <a:spcBef>
                <a:spcPct val="20000"/>
              </a:spcBef>
              <a:buFont typeface="Arial"/>
              <a:buChar char="•"/>
              <a:defRPr sz="1900" kern="1200">
                <a:solidFill>
                  <a:schemeClr val="tx1"/>
                </a:solidFill>
                <a:latin typeface="+mn-lt"/>
                <a:ea typeface="+mn-ea"/>
                <a:cs typeface="+mn-cs"/>
              </a:defRPr>
            </a:lvl9pPr>
          </a:lstStyle>
          <a:p>
            <a:r>
              <a:rPr lang="en-AU" b="1" dirty="0">
                <a:solidFill>
                  <a:schemeClr val="accent2">
                    <a:lumMod val="75000"/>
                  </a:schemeClr>
                </a:solidFill>
                <a:latin typeface="+mn-lt"/>
              </a:rPr>
              <a:t>Possible behavioural indicators</a:t>
            </a:r>
          </a:p>
          <a:p>
            <a:pPr marL="285750" indent="-285750">
              <a:buFont typeface="Arial" panose="020B0604020202020204" pitchFamily="34" charset="0"/>
              <a:buChar char="•"/>
            </a:pPr>
            <a:r>
              <a:rPr lang="en-AU" dirty="0">
                <a:solidFill>
                  <a:schemeClr val="accent2">
                    <a:lumMod val="75000"/>
                  </a:schemeClr>
                </a:solidFill>
                <a:latin typeface="+mn-lt"/>
              </a:rPr>
              <a:t>stealing food</a:t>
            </a:r>
          </a:p>
          <a:p>
            <a:pPr marL="285750" indent="-285750">
              <a:buFont typeface="Arial" panose="020B0604020202020204" pitchFamily="34" charset="0"/>
              <a:buChar char="•"/>
            </a:pPr>
            <a:r>
              <a:rPr lang="en-AU" dirty="0">
                <a:solidFill>
                  <a:schemeClr val="accent2">
                    <a:lumMod val="75000"/>
                  </a:schemeClr>
                </a:solidFill>
                <a:latin typeface="+mn-lt"/>
              </a:rPr>
              <a:t>often being tired, falling asleep</a:t>
            </a:r>
          </a:p>
          <a:p>
            <a:pPr marL="285750" indent="-285750">
              <a:buFont typeface="Arial" panose="020B0604020202020204" pitchFamily="34" charset="0"/>
              <a:buChar char="•"/>
            </a:pPr>
            <a:r>
              <a:rPr lang="en-AU" dirty="0">
                <a:solidFill>
                  <a:schemeClr val="accent2">
                    <a:lumMod val="75000"/>
                  </a:schemeClr>
                </a:solidFill>
                <a:latin typeface="+mn-lt"/>
              </a:rPr>
              <a:t>abusing alcohol or drugs</a:t>
            </a:r>
          </a:p>
          <a:p>
            <a:pPr marL="285750" indent="-285750">
              <a:buFont typeface="Arial" panose="020B0604020202020204" pitchFamily="34" charset="0"/>
              <a:buChar char="•"/>
            </a:pPr>
            <a:r>
              <a:rPr lang="en-AU" dirty="0">
                <a:solidFill>
                  <a:schemeClr val="accent2">
                    <a:lumMod val="75000"/>
                  </a:schemeClr>
                </a:solidFill>
                <a:latin typeface="+mn-lt"/>
              </a:rPr>
              <a:t>displaying aggressive behaviour</a:t>
            </a:r>
          </a:p>
          <a:p>
            <a:pPr marL="285750" indent="-285750">
              <a:buFont typeface="Arial" panose="020B0604020202020204" pitchFamily="34" charset="0"/>
              <a:buChar char="•"/>
            </a:pPr>
            <a:r>
              <a:rPr lang="en-AU" dirty="0">
                <a:solidFill>
                  <a:schemeClr val="accent2">
                    <a:lumMod val="75000"/>
                  </a:schemeClr>
                </a:solidFill>
                <a:latin typeface="+mn-lt"/>
              </a:rPr>
              <a:t>not getting on well with peers</a:t>
            </a:r>
          </a:p>
        </p:txBody>
      </p:sp>
    </p:spTree>
    <p:extLst>
      <p:ext uri="{BB962C8B-B14F-4D97-AF65-F5344CB8AC3E}">
        <p14:creationId xmlns:p14="http://schemas.microsoft.com/office/powerpoint/2010/main" val="3682887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56871" y="212307"/>
            <a:ext cx="7199313" cy="809625"/>
          </a:xfrm>
        </p:spPr>
        <p:txBody>
          <a:bodyPr/>
          <a:lstStyle/>
          <a:p>
            <a:pPr eaLnBrk="1" hangingPunct="1"/>
            <a:r>
              <a:rPr lang="en-AU" altLang="en-US" sz="2400" b="1" dirty="0">
                <a:solidFill>
                  <a:schemeClr val="bg1"/>
                </a:solidFill>
                <a:ea typeface="ＭＳ Ｐゴシック" pitchFamily="34" charset="-128"/>
              </a:rPr>
              <a:t>Risk factors for child abuse and neglect</a:t>
            </a:r>
          </a:p>
        </p:txBody>
      </p:sp>
      <p:sp>
        <p:nvSpPr>
          <p:cNvPr id="20484" name="Rectangle 3"/>
          <p:cNvSpPr>
            <a:spLocks noGrp="1" noChangeArrowheads="1"/>
          </p:cNvSpPr>
          <p:nvPr>
            <p:ph idx="1"/>
          </p:nvPr>
        </p:nvSpPr>
        <p:spPr>
          <a:xfrm>
            <a:off x="509988" y="1216242"/>
            <a:ext cx="6272213" cy="3586163"/>
          </a:xfrm>
        </p:spPr>
        <p:txBody>
          <a:bodyPr/>
          <a:lstStyle/>
          <a:p>
            <a:pPr eaLnBrk="1" hangingPunct="1">
              <a:defRPr/>
            </a:pPr>
            <a:r>
              <a:rPr lang="en-AU" altLang="en-US" sz="1800" b="0" dirty="0">
                <a:solidFill>
                  <a:srgbClr val="000000"/>
                </a:solidFill>
                <a:ea typeface="ＭＳ Ｐゴシック" pitchFamily="34" charset="-128"/>
              </a:rPr>
              <a:t>Significant risk factors for child abuse and neglect include parent, family or caregiver characteristics involving: </a:t>
            </a:r>
          </a:p>
          <a:p>
            <a:pPr marL="446175" lvl="2" indent="-257175">
              <a:spcBef>
                <a:spcPts val="600"/>
              </a:spcBef>
              <a:buFont typeface="Arial" panose="020B0604020202020204" pitchFamily="34" charset="0"/>
              <a:buChar char="•"/>
              <a:defRPr/>
            </a:pPr>
            <a:r>
              <a:rPr lang="en-AU" altLang="en-US" sz="1800" dirty="0">
                <a:solidFill>
                  <a:srgbClr val="000000"/>
                </a:solidFill>
                <a:ea typeface="ＭＳ Ｐゴシック" pitchFamily="34" charset="-128"/>
              </a:rPr>
              <a:t>A history of family violence</a:t>
            </a:r>
          </a:p>
          <a:p>
            <a:pPr marL="446175" lvl="2" indent="-257175">
              <a:buFont typeface="Arial" panose="020B0604020202020204" pitchFamily="34" charset="0"/>
              <a:buChar char="•"/>
              <a:defRPr/>
            </a:pPr>
            <a:r>
              <a:rPr lang="en-AU" altLang="en-US" sz="1800" dirty="0">
                <a:solidFill>
                  <a:srgbClr val="000000"/>
                </a:solidFill>
                <a:ea typeface="ＭＳ Ｐゴシック" pitchFamily="34" charset="-128"/>
              </a:rPr>
              <a:t>Alcohol and other substance misuse</a:t>
            </a:r>
          </a:p>
          <a:p>
            <a:pPr marL="446175" lvl="2" indent="-257175">
              <a:buFont typeface="Arial" panose="020B0604020202020204" pitchFamily="34" charset="0"/>
              <a:buChar char="•"/>
              <a:defRPr/>
            </a:pPr>
            <a:r>
              <a:rPr lang="en-AU" altLang="en-US" sz="1800" dirty="0">
                <a:solidFill>
                  <a:srgbClr val="000000"/>
                </a:solidFill>
                <a:ea typeface="ＭＳ Ｐゴシック" pitchFamily="34" charset="-128"/>
              </a:rPr>
              <a:t>Mental health problems</a:t>
            </a:r>
          </a:p>
          <a:p>
            <a:pPr marL="446175" lvl="2" indent="-257175">
              <a:buFont typeface="Arial" panose="020B0604020202020204" pitchFamily="34" charset="0"/>
              <a:buChar char="•"/>
              <a:defRPr/>
            </a:pPr>
            <a:r>
              <a:rPr lang="en-AU" altLang="en-US" sz="1800" dirty="0">
                <a:solidFill>
                  <a:srgbClr val="000000"/>
                </a:solidFill>
                <a:ea typeface="ＭＳ Ｐゴシック" pitchFamily="34" charset="-128"/>
              </a:rPr>
              <a:t>Intellectual disability</a:t>
            </a:r>
          </a:p>
          <a:p>
            <a:pPr marL="446175" lvl="2" indent="-257175">
              <a:buFont typeface="Arial" panose="020B0604020202020204" pitchFamily="34" charset="0"/>
              <a:buChar char="•"/>
              <a:defRPr/>
            </a:pPr>
            <a:r>
              <a:rPr lang="en-AU" altLang="en-US" sz="1800" dirty="0">
                <a:solidFill>
                  <a:srgbClr val="000000"/>
                </a:solidFill>
                <a:ea typeface="ＭＳ Ｐゴシック" pitchFamily="34" charset="-128"/>
              </a:rPr>
              <a:t>Parental history of abuse</a:t>
            </a:r>
          </a:p>
          <a:p>
            <a:pPr marL="446175" lvl="2" indent="-257175">
              <a:buFont typeface="Arial" panose="020B0604020202020204" pitchFamily="34" charset="0"/>
              <a:buChar char="•"/>
              <a:defRPr/>
            </a:pPr>
            <a:r>
              <a:rPr lang="en-AU" altLang="en-US" sz="1800" dirty="0">
                <a:solidFill>
                  <a:srgbClr val="000000"/>
                </a:solidFill>
                <a:ea typeface="ＭＳ Ｐゴシック" pitchFamily="34" charset="-128"/>
              </a:rPr>
              <a:t>Situational stress</a:t>
            </a:r>
            <a:endParaRPr lang="en-AU" altLang="en-US" sz="1800" dirty="0">
              <a:ea typeface="ＭＳ Ｐゴシック" pitchFamily="34" charset="-128"/>
            </a:endParaRPr>
          </a:p>
          <a:p>
            <a:pPr eaLnBrk="1" hangingPunct="1">
              <a:defRPr/>
            </a:pPr>
            <a:endParaRPr lang="en-AU" altLang="en-US" sz="1800" dirty="0">
              <a:ea typeface="ＭＳ Ｐゴシック" pitchFamily="34" charset="-128"/>
            </a:endParaRPr>
          </a:p>
        </p:txBody>
      </p:sp>
    </p:spTree>
    <p:extLst>
      <p:ext uri="{BB962C8B-B14F-4D97-AF65-F5344CB8AC3E}">
        <p14:creationId xmlns:p14="http://schemas.microsoft.com/office/powerpoint/2010/main" val="3671944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73456B-AF0C-4376-BCBE-815CAC40D4B1}"/>
              </a:ext>
            </a:extLst>
          </p:cNvPr>
          <p:cNvSpPr>
            <a:spLocks noGrp="1"/>
          </p:cNvSpPr>
          <p:nvPr>
            <p:ph type="subTitle" idx="1"/>
          </p:nvPr>
        </p:nvSpPr>
        <p:spPr>
          <a:xfrm>
            <a:off x="540000" y="1048821"/>
            <a:ext cx="7171440" cy="3292359"/>
          </a:xfrm>
        </p:spPr>
        <p:txBody>
          <a:bodyPr/>
          <a:lstStyle/>
          <a:p>
            <a:pPr algn="ctr"/>
            <a:endParaRPr lang="en-AU" sz="2400" b="1" dirty="0"/>
          </a:p>
          <a:p>
            <a:pPr algn="ctr"/>
            <a:r>
              <a:rPr lang="en-AU" sz="2400" b="1" dirty="0"/>
              <a:t>Reporting</a:t>
            </a:r>
          </a:p>
          <a:p>
            <a:pPr algn="ctr">
              <a:spcBef>
                <a:spcPts val="1200"/>
              </a:spcBef>
            </a:pPr>
            <a:r>
              <a:rPr lang="en-AU" sz="2400" i="1" dirty="0"/>
              <a:t>"</a:t>
            </a:r>
            <a:r>
              <a:rPr lang="en-AU" sz="1800" i="1" dirty="0"/>
              <a:t>where once silence was demanded (of children), a child's complaint, however tentative in its communication, must be heard to give an appropriate response”</a:t>
            </a:r>
          </a:p>
          <a:p>
            <a:endParaRPr lang="en-AU" sz="1800" dirty="0"/>
          </a:p>
          <a:p>
            <a:pPr algn="ctr"/>
            <a:r>
              <a:rPr lang="en-AU" sz="1800" b="1" dirty="0"/>
              <a:t> </a:t>
            </a:r>
          </a:p>
        </p:txBody>
      </p:sp>
    </p:spTree>
    <p:extLst>
      <p:ext uri="{BB962C8B-B14F-4D97-AF65-F5344CB8AC3E}">
        <p14:creationId xmlns:p14="http://schemas.microsoft.com/office/powerpoint/2010/main" val="219215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52" y="202406"/>
            <a:ext cx="7199313" cy="809625"/>
          </a:xfrm>
        </p:spPr>
        <p:txBody>
          <a:bodyPr/>
          <a:lstStyle/>
          <a:p>
            <a:r>
              <a:rPr lang="en-AU" sz="2400" b="1" dirty="0"/>
              <a:t>Reporting: why report</a:t>
            </a:r>
          </a:p>
        </p:txBody>
      </p:sp>
      <p:sp>
        <p:nvSpPr>
          <p:cNvPr id="3" name="Text Placeholder 2"/>
          <p:cNvSpPr>
            <a:spLocks noGrp="1"/>
          </p:cNvSpPr>
          <p:nvPr>
            <p:ph idx="1"/>
          </p:nvPr>
        </p:nvSpPr>
        <p:spPr>
          <a:xfrm>
            <a:off x="184008" y="1267930"/>
            <a:ext cx="8620357" cy="3875570"/>
          </a:xfrm>
        </p:spPr>
        <p:txBody>
          <a:bodyPr>
            <a:noAutofit/>
          </a:bodyPr>
          <a:lstStyle/>
          <a:p>
            <a:pPr marL="285750" indent="-285750">
              <a:lnSpc>
                <a:spcPct val="80000"/>
              </a:lnSpc>
              <a:buFont typeface="Arial" panose="020B0604020202020204" pitchFamily="34" charset="0"/>
              <a:buChar char="•"/>
            </a:pPr>
            <a:r>
              <a:rPr lang="en-AU" altLang="en-US" sz="1800" b="0" dirty="0">
                <a:solidFill>
                  <a:schemeClr val="tx1"/>
                </a:solidFill>
                <a:latin typeface="+mn-lt"/>
                <a:ea typeface="Geneva"/>
                <a:cs typeface="Arial" pitchFamily="34" charset="0"/>
              </a:rPr>
              <a:t>To stop the abuse and protect the child from further harm</a:t>
            </a:r>
          </a:p>
          <a:p>
            <a:pPr marL="285750" indent="-285750">
              <a:lnSpc>
                <a:spcPct val="80000"/>
              </a:lnSpc>
              <a:buFont typeface="Arial" panose="020B0604020202020204" pitchFamily="34" charset="0"/>
              <a:buChar char="•"/>
            </a:pPr>
            <a:r>
              <a:rPr lang="en-AU" altLang="en-US" sz="1800" b="0" dirty="0">
                <a:solidFill>
                  <a:schemeClr val="tx1"/>
                </a:solidFill>
                <a:latin typeface="+mn-lt"/>
                <a:ea typeface="Geneva"/>
                <a:cs typeface="Arial" pitchFamily="34" charset="0"/>
              </a:rPr>
              <a:t>All people delivering services to children and families have a responsibility to ensure the safety and well being of children </a:t>
            </a:r>
          </a:p>
          <a:p>
            <a:pPr marL="285750" indent="-285750">
              <a:lnSpc>
                <a:spcPct val="80000"/>
              </a:lnSpc>
              <a:buFont typeface="Arial" panose="020B0604020202020204" pitchFamily="34" charset="0"/>
              <a:buChar char="•"/>
            </a:pPr>
            <a:r>
              <a:rPr lang="en-AU" altLang="en-US" sz="1800" b="0" dirty="0">
                <a:solidFill>
                  <a:schemeClr val="tx1"/>
                </a:solidFill>
                <a:latin typeface="+mn-lt"/>
                <a:ea typeface="Geneva"/>
                <a:cs typeface="Arial" pitchFamily="34" charset="0"/>
              </a:rPr>
              <a:t>Abused children may carry the trauma associated with their experiences into adulthood unless treatment, assistance and support are provided. </a:t>
            </a:r>
          </a:p>
          <a:p>
            <a:pPr marL="285750" indent="-285750">
              <a:lnSpc>
                <a:spcPct val="80000"/>
              </a:lnSpc>
              <a:buFont typeface="Arial" panose="020B0604020202020204" pitchFamily="34" charset="0"/>
              <a:buChar char="•"/>
            </a:pPr>
            <a:r>
              <a:rPr lang="en-AU" altLang="en-US" sz="1800" b="0" dirty="0">
                <a:solidFill>
                  <a:schemeClr val="tx1"/>
                </a:solidFill>
                <a:latin typeface="+mn-lt"/>
                <a:ea typeface="Geneva"/>
                <a:cs typeface="Arial" pitchFamily="34" charset="0"/>
              </a:rPr>
              <a:t>The purpose of imposing a legal or other obligations to report is to uncover child abuse to enable:</a:t>
            </a:r>
          </a:p>
          <a:p>
            <a:pPr marL="1131564" lvl="2" indent="-285750">
              <a:lnSpc>
                <a:spcPct val="80000"/>
              </a:lnSpc>
              <a:spcBef>
                <a:spcPts val="600"/>
              </a:spcBef>
              <a:buFont typeface="Courier New" panose="02070309020205020404" pitchFamily="49" charset="0"/>
              <a:buChar char="o"/>
            </a:pPr>
            <a:r>
              <a:rPr lang="en-AU" altLang="en-US" sz="1800" dirty="0">
                <a:ea typeface="Geneva"/>
                <a:cs typeface="Arial" pitchFamily="34" charset="0"/>
              </a:rPr>
              <a:t>a</a:t>
            </a:r>
            <a:r>
              <a:rPr lang="en-AU" altLang="en-US" sz="1800" dirty="0">
                <a:latin typeface="+mn-lt"/>
                <a:ea typeface="Geneva"/>
                <a:cs typeface="Arial" pitchFamily="34" charset="0"/>
              </a:rPr>
              <a:t>n investigation and assessment of the situation</a:t>
            </a:r>
          </a:p>
          <a:p>
            <a:pPr marL="1131564" lvl="2" indent="-285750">
              <a:lnSpc>
                <a:spcPct val="80000"/>
              </a:lnSpc>
              <a:buFont typeface="Courier New" panose="02070309020205020404" pitchFamily="49" charset="0"/>
              <a:buChar char="o"/>
            </a:pPr>
            <a:r>
              <a:rPr lang="en-AU" altLang="en-US" sz="1800" dirty="0">
                <a:ea typeface="Geneva"/>
                <a:cs typeface="Arial" pitchFamily="34" charset="0"/>
              </a:rPr>
              <a:t>t</a:t>
            </a:r>
            <a:r>
              <a:rPr lang="en-AU" altLang="en-US" sz="1800" dirty="0">
                <a:latin typeface="+mn-lt"/>
                <a:ea typeface="Geneva"/>
                <a:cs typeface="Arial" pitchFamily="34" charset="0"/>
              </a:rPr>
              <a:t>he protection of the child where necessary</a:t>
            </a:r>
          </a:p>
          <a:p>
            <a:pPr marL="1131564" lvl="2" indent="-285750">
              <a:lnSpc>
                <a:spcPct val="80000"/>
              </a:lnSpc>
              <a:buFont typeface="Courier New" panose="02070309020205020404" pitchFamily="49" charset="0"/>
              <a:buChar char="o"/>
            </a:pPr>
            <a:r>
              <a:rPr lang="en-AU" altLang="en-US" sz="1800" dirty="0">
                <a:ea typeface="Geneva"/>
                <a:cs typeface="Arial" pitchFamily="34" charset="0"/>
              </a:rPr>
              <a:t>p</a:t>
            </a:r>
            <a:r>
              <a:rPr lang="en-AU" altLang="en-US" sz="1800" dirty="0">
                <a:latin typeface="+mn-lt"/>
                <a:ea typeface="Geneva"/>
                <a:cs typeface="Arial" pitchFamily="34" charset="0"/>
              </a:rPr>
              <a:t>lanning for long term help and protection of the child and their family</a:t>
            </a:r>
          </a:p>
        </p:txBody>
      </p:sp>
    </p:spTree>
    <p:extLst>
      <p:ext uri="{BB962C8B-B14F-4D97-AF65-F5344CB8AC3E}">
        <p14:creationId xmlns:p14="http://schemas.microsoft.com/office/powerpoint/2010/main" val="675682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41" y="202406"/>
            <a:ext cx="7437223" cy="809625"/>
          </a:xfrm>
        </p:spPr>
        <p:txBody>
          <a:bodyPr/>
          <a:lstStyle/>
          <a:p>
            <a:r>
              <a:rPr lang="en-AU" sz="2400" b="1" dirty="0"/>
              <a:t>Reporting: confidentiality and liability </a:t>
            </a:r>
          </a:p>
        </p:txBody>
      </p:sp>
      <p:sp>
        <p:nvSpPr>
          <p:cNvPr id="3" name="Text Placeholder 2"/>
          <p:cNvSpPr>
            <a:spLocks noGrp="1"/>
          </p:cNvSpPr>
          <p:nvPr>
            <p:ph idx="1"/>
          </p:nvPr>
        </p:nvSpPr>
        <p:spPr>
          <a:xfrm>
            <a:off x="382996" y="1325714"/>
            <a:ext cx="6305187" cy="3641098"/>
          </a:xfrm>
        </p:spPr>
        <p:txBody>
          <a:bodyPr>
            <a:noAutofit/>
          </a:bodyPr>
          <a:lstStyle/>
          <a:p>
            <a:pPr marL="285750" indent="-285750">
              <a:lnSpc>
                <a:spcPct val="90000"/>
              </a:lnSpc>
              <a:spcBef>
                <a:spcPct val="50000"/>
              </a:spcBef>
              <a:buFont typeface="Arial" panose="020B0604020202020204" pitchFamily="34" charset="0"/>
              <a:buChar char="•"/>
            </a:pPr>
            <a:r>
              <a:rPr lang="en-AU" altLang="en-US" sz="1800" b="0" dirty="0">
                <a:solidFill>
                  <a:schemeClr val="tx1"/>
                </a:solidFill>
                <a:latin typeface="+mn-lt"/>
                <a:ea typeface="Geneva"/>
                <a:cs typeface="Arial" pitchFamily="34" charset="0"/>
              </a:rPr>
              <a:t>The law stipulates that a reporters identity remains confidential or any information that is likely to lead to the identification of the reporter, unless…..</a:t>
            </a:r>
          </a:p>
          <a:p>
            <a:pPr marL="285750" indent="-285750">
              <a:lnSpc>
                <a:spcPct val="90000"/>
              </a:lnSpc>
              <a:spcBef>
                <a:spcPct val="50000"/>
              </a:spcBef>
              <a:buFont typeface="Arial" panose="020B0604020202020204" pitchFamily="34" charset="0"/>
              <a:buChar char="•"/>
            </a:pPr>
            <a:r>
              <a:rPr lang="en-AU" altLang="en-US" sz="1800" b="0" dirty="0">
                <a:solidFill>
                  <a:schemeClr val="tx1"/>
                </a:solidFill>
                <a:ea typeface="Arial Unicode MS" pitchFamily="34" charset="-128"/>
                <a:cs typeface="Arial Unicode MS" pitchFamily="34" charset="-128"/>
              </a:rPr>
              <a:t>You can make an anonymous report but…</a:t>
            </a:r>
          </a:p>
          <a:p>
            <a:pPr marL="285750" indent="-285750">
              <a:lnSpc>
                <a:spcPct val="90000"/>
              </a:lnSpc>
              <a:spcBef>
                <a:spcPct val="50000"/>
              </a:spcBef>
              <a:buFont typeface="Arial" panose="020B0604020202020204" pitchFamily="34" charset="0"/>
              <a:buChar char="•"/>
            </a:pPr>
            <a:r>
              <a:rPr lang="en-AU" altLang="en-US" sz="1800" b="0" dirty="0">
                <a:solidFill>
                  <a:schemeClr val="tx1"/>
                </a:solidFill>
                <a:latin typeface="+mn-lt"/>
                <a:ea typeface="Geneva"/>
                <a:cs typeface="Arial" pitchFamily="34" charset="0"/>
              </a:rPr>
              <a:t>A report does not constitute unprofessional conduct or a breach of professional ethics; does not make the reporter subject to any liability (the person making the report is protected from negative professional and legal consequences)</a:t>
            </a:r>
          </a:p>
          <a:p>
            <a:pPr marL="285750" indent="-285750">
              <a:buFont typeface="Arial" panose="020B0604020202020204" pitchFamily="34" charset="0"/>
              <a:buChar char="•"/>
            </a:pPr>
            <a:endParaRPr lang="en-AU" sz="1800" b="0" dirty="0">
              <a:solidFill>
                <a:schemeClr val="tx1"/>
              </a:solidFill>
              <a:latin typeface="+mn-lt"/>
            </a:endParaRPr>
          </a:p>
        </p:txBody>
      </p:sp>
    </p:spTree>
    <p:extLst>
      <p:ext uri="{BB962C8B-B14F-4D97-AF65-F5344CB8AC3E}">
        <p14:creationId xmlns:p14="http://schemas.microsoft.com/office/powerpoint/2010/main" val="3810459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Reporting: common concerns</a:t>
            </a:r>
          </a:p>
        </p:txBody>
      </p:sp>
      <p:sp>
        <p:nvSpPr>
          <p:cNvPr id="3" name="Text Placeholder 2"/>
          <p:cNvSpPr>
            <a:spLocks noGrp="1"/>
          </p:cNvSpPr>
          <p:nvPr>
            <p:ph idx="1"/>
          </p:nvPr>
        </p:nvSpPr>
        <p:spPr>
          <a:xfrm>
            <a:off x="371074" y="1299996"/>
            <a:ext cx="8243888" cy="3641098"/>
          </a:xfrm>
        </p:spPr>
        <p:txBody>
          <a:bodyPr>
            <a:noAutofit/>
          </a:bodyPr>
          <a:lstStyle/>
          <a:p>
            <a:pPr marL="342900" indent="-342900">
              <a:buFont typeface="+mj-lt"/>
              <a:buAutoNum type="alphaLcPeriod"/>
            </a:pPr>
            <a:r>
              <a:rPr lang="en-AU" altLang="en-US" sz="1800" b="0" dirty="0">
                <a:latin typeface="+mn-lt"/>
                <a:ea typeface="Geneva"/>
                <a:cs typeface="Arial" pitchFamily="34" charset="0"/>
              </a:rPr>
              <a:t>May jeopardise your relationship with the child/young person/ family</a:t>
            </a:r>
          </a:p>
          <a:p>
            <a:pPr marL="342900" indent="-342900">
              <a:buFont typeface="+mj-lt"/>
              <a:buAutoNum type="alphaLcPeriod"/>
            </a:pPr>
            <a:r>
              <a:rPr lang="en-AU" altLang="en-US" sz="1800" b="0" dirty="0">
                <a:latin typeface="+mn-lt"/>
                <a:ea typeface="Geneva"/>
                <a:cs typeface="Arial" pitchFamily="34" charset="0"/>
              </a:rPr>
              <a:t>Concerns about your safety and the safety of your family</a:t>
            </a:r>
          </a:p>
          <a:p>
            <a:pPr marL="342900" indent="-342900">
              <a:buFont typeface="+mj-lt"/>
              <a:buAutoNum type="alphaLcPeriod"/>
            </a:pPr>
            <a:r>
              <a:rPr lang="en-AU" altLang="en-US" sz="1800" b="0" dirty="0">
                <a:latin typeface="+mn-lt"/>
                <a:ea typeface="Geneva"/>
                <a:cs typeface="Arial" pitchFamily="34" charset="0"/>
              </a:rPr>
              <a:t>Not knowing if the outcome of the intervention will be better or worse for the child or young person</a:t>
            </a:r>
          </a:p>
          <a:p>
            <a:pPr marL="342900" indent="-342900">
              <a:buFont typeface="+mj-lt"/>
              <a:buAutoNum type="alphaLcPeriod"/>
            </a:pPr>
            <a:r>
              <a:rPr lang="en-AU" altLang="en-US" sz="1800" b="0" dirty="0">
                <a:latin typeface="+mn-lt"/>
                <a:ea typeface="Geneva"/>
                <a:cs typeface="Arial" pitchFamily="34" charset="0"/>
              </a:rPr>
              <a:t>Not being sure if the situation warrants intervention</a:t>
            </a:r>
          </a:p>
          <a:p>
            <a:pPr marL="342900" indent="-342900">
              <a:buFont typeface="+mj-lt"/>
              <a:buAutoNum type="alphaLcPeriod"/>
            </a:pPr>
            <a:r>
              <a:rPr lang="en-AU" altLang="en-US" sz="1800" b="0" dirty="0">
                <a:latin typeface="+mn-lt"/>
                <a:ea typeface="Geneva"/>
                <a:cs typeface="Arial" pitchFamily="34" charset="0"/>
              </a:rPr>
              <a:t>Concerns that you will make unfair judgements</a:t>
            </a:r>
          </a:p>
          <a:p>
            <a:pPr marL="342900" indent="-342900">
              <a:buFont typeface="+mj-lt"/>
              <a:buAutoNum type="alphaLcPeriod"/>
            </a:pPr>
            <a:r>
              <a:rPr lang="en-AU" altLang="en-US" sz="1800" b="0" dirty="0">
                <a:latin typeface="+mn-lt"/>
                <a:ea typeface="Geneva"/>
                <a:cs typeface="Arial" pitchFamily="34" charset="0"/>
              </a:rPr>
              <a:t>Fear of litigation</a:t>
            </a:r>
          </a:p>
          <a:p>
            <a:pPr marL="342900" indent="-342900">
              <a:buFont typeface="+mj-lt"/>
              <a:buAutoNum type="alphaLcPeriod"/>
            </a:pPr>
            <a:r>
              <a:rPr lang="en-AU" altLang="en-US" sz="1800" b="0" dirty="0">
                <a:latin typeface="+mn-lt"/>
                <a:ea typeface="Geneva"/>
                <a:cs typeface="Arial" pitchFamily="34" charset="0"/>
              </a:rPr>
              <a:t>Last time I made a report…</a:t>
            </a:r>
          </a:p>
          <a:p>
            <a:pPr marL="285750" indent="-285750">
              <a:buFont typeface="Arial" panose="020B0604020202020204" pitchFamily="34" charset="0"/>
              <a:buChar char="•"/>
            </a:pPr>
            <a:endParaRPr lang="en-AU" sz="1800" b="0" dirty="0">
              <a:latin typeface="+mn-lt"/>
            </a:endParaRPr>
          </a:p>
        </p:txBody>
      </p:sp>
    </p:spTree>
    <p:extLst>
      <p:ext uri="{BB962C8B-B14F-4D97-AF65-F5344CB8AC3E}">
        <p14:creationId xmlns:p14="http://schemas.microsoft.com/office/powerpoint/2010/main" val="1998595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1" y="113629"/>
            <a:ext cx="7199313" cy="809625"/>
          </a:xfrm>
        </p:spPr>
        <p:txBody>
          <a:bodyPr/>
          <a:lstStyle/>
          <a:p>
            <a:br>
              <a:rPr lang="en-AU" sz="2400" b="1" dirty="0">
                <a:ea typeface="ＭＳ Ｐゴシック" charset="0"/>
                <a:cs typeface="ＭＳ Ｐゴシック" charset="0"/>
              </a:rPr>
            </a:br>
            <a:r>
              <a:rPr lang="en-AU" sz="2400" b="1" dirty="0">
                <a:ea typeface="ＭＳ Ｐゴシック" charset="0"/>
                <a:cs typeface="ＭＳ Ｐゴシック" charset="0"/>
              </a:rPr>
              <a:t>How to respond to disclosures </a:t>
            </a:r>
            <a:endParaRPr lang="en-US" sz="2400" b="1" dirty="0"/>
          </a:p>
        </p:txBody>
      </p:sp>
      <p:sp>
        <p:nvSpPr>
          <p:cNvPr id="51201" name="Content Placeholder 2"/>
          <p:cNvSpPr>
            <a:spLocks noGrp="1"/>
          </p:cNvSpPr>
          <p:nvPr>
            <p:ph idx="1"/>
          </p:nvPr>
        </p:nvSpPr>
        <p:spPr bwMode="auto">
          <a:xfrm>
            <a:off x="273421" y="1253219"/>
            <a:ext cx="8243888" cy="36410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defTabSz="914400" eaLnBrk="1" hangingPunct="1">
              <a:lnSpc>
                <a:spcPct val="80000"/>
              </a:lnSpc>
              <a:spcBef>
                <a:spcPts val="600"/>
              </a:spcBef>
              <a:spcAft>
                <a:spcPts val="600"/>
              </a:spcAft>
              <a:buFont typeface="Arial" panose="020B0604020202020204" pitchFamily="34" charset="0"/>
              <a:buChar char="•"/>
            </a:pPr>
            <a:r>
              <a:rPr lang="en-AU" sz="1800" b="0" dirty="0">
                <a:ea typeface="ＭＳ Ｐゴシック" charset="0"/>
                <a:cs typeface="ＭＳ Ｐゴシック" charset="0"/>
              </a:rPr>
              <a:t>Listen to the child without interrupting</a:t>
            </a:r>
          </a:p>
          <a:p>
            <a:pPr marL="285750" indent="-285750" defTabSz="914400" eaLnBrk="1" hangingPunct="1">
              <a:lnSpc>
                <a:spcPct val="80000"/>
              </a:lnSpc>
              <a:spcBef>
                <a:spcPts val="600"/>
              </a:spcBef>
              <a:spcAft>
                <a:spcPts val="600"/>
              </a:spcAft>
              <a:buFont typeface="Arial" panose="020B0604020202020204" pitchFamily="34" charset="0"/>
              <a:buChar char="•"/>
            </a:pPr>
            <a:r>
              <a:rPr lang="en-AU" sz="1800" b="0" dirty="0">
                <a:ea typeface="ＭＳ Ｐゴシック" charset="0"/>
                <a:cs typeface="ＭＳ Ｐゴシック" charset="0"/>
              </a:rPr>
              <a:t>Give support by demonstrating that you believe their story</a:t>
            </a:r>
          </a:p>
          <a:p>
            <a:pPr marL="285750" indent="-285750" defTabSz="914400">
              <a:lnSpc>
                <a:spcPct val="80000"/>
              </a:lnSpc>
              <a:buFont typeface="Arial" panose="020B0604020202020204" pitchFamily="34" charset="0"/>
              <a:buChar char="•"/>
            </a:pPr>
            <a:r>
              <a:rPr lang="en-AU" sz="1800" b="0" dirty="0">
                <a:ea typeface="ＭＳ Ｐゴシック" charset="0"/>
                <a:cs typeface="ＭＳ Ｐゴシック" charset="0"/>
              </a:rPr>
              <a:t>Avoid emotional reactions and be as professional as possible</a:t>
            </a:r>
          </a:p>
          <a:p>
            <a:pPr marL="285750" indent="-285750" defTabSz="914400" eaLnBrk="1" hangingPunct="1">
              <a:lnSpc>
                <a:spcPct val="80000"/>
              </a:lnSpc>
              <a:spcBef>
                <a:spcPts val="600"/>
              </a:spcBef>
              <a:spcAft>
                <a:spcPts val="600"/>
              </a:spcAft>
              <a:buFont typeface="Arial" panose="020B0604020202020204" pitchFamily="34" charset="0"/>
              <a:buChar char="•"/>
            </a:pPr>
            <a:r>
              <a:rPr lang="en-AU" sz="1800" b="0" dirty="0">
                <a:ea typeface="ＭＳ Ｐゴシック" charset="0"/>
                <a:cs typeface="ＭＳ Ｐゴシック" charset="0"/>
              </a:rPr>
              <a:t>Do not express negative suggestions such as judgement, doubt or shock</a:t>
            </a:r>
          </a:p>
          <a:p>
            <a:pPr marL="285750" indent="-285750" defTabSz="914400" eaLnBrk="1" hangingPunct="1">
              <a:lnSpc>
                <a:spcPct val="80000"/>
              </a:lnSpc>
              <a:spcBef>
                <a:spcPts val="600"/>
              </a:spcBef>
              <a:spcAft>
                <a:spcPts val="600"/>
              </a:spcAft>
              <a:buFont typeface="Arial" panose="020B0604020202020204" pitchFamily="34" charset="0"/>
              <a:buChar char="•"/>
            </a:pPr>
            <a:r>
              <a:rPr lang="en-AU" sz="1800" b="0" dirty="0">
                <a:ea typeface="ＭＳ Ｐゴシック" charset="0"/>
                <a:cs typeface="ＭＳ Ｐゴシック" charset="0"/>
              </a:rPr>
              <a:t>Collect information that is essential only - what happened next? </a:t>
            </a:r>
          </a:p>
          <a:p>
            <a:pPr marL="285750" indent="-285750" defTabSz="914400" eaLnBrk="1" hangingPunct="1">
              <a:lnSpc>
                <a:spcPct val="80000"/>
              </a:lnSpc>
              <a:spcBef>
                <a:spcPts val="600"/>
              </a:spcBef>
              <a:spcAft>
                <a:spcPts val="600"/>
              </a:spcAft>
              <a:buFont typeface="Arial" panose="020B0604020202020204" pitchFamily="34" charset="0"/>
              <a:buChar char="•"/>
            </a:pPr>
            <a:r>
              <a:rPr lang="en-AU" sz="1800" b="0" dirty="0">
                <a:ea typeface="ＭＳ Ｐゴシック" charset="0"/>
                <a:cs typeface="ＭＳ Ｐゴシック" charset="0"/>
              </a:rPr>
              <a:t>Record what you have been told </a:t>
            </a:r>
          </a:p>
          <a:p>
            <a:pPr marL="285750" indent="-285750" defTabSz="914400" eaLnBrk="1" hangingPunct="1">
              <a:lnSpc>
                <a:spcPct val="80000"/>
              </a:lnSpc>
              <a:spcBef>
                <a:spcPts val="600"/>
              </a:spcBef>
              <a:spcAft>
                <a:spcPts val="600"/>
              </a:spcAft>
              <a:buFont typeface="Arial" panose="020B0604020202020204" pitchFamily="34" charset="0"/>
              <a:buChar char="•"/>
            </a:pPr>
            <a:r>
              <a:rPr lang="en-AU" sz="1800" b="0" dirty="0">
                <a:ea typeface="ＭＳ Ｐゴシック" charset="0"/>
                <a:cs typeface="ＭＳ Ｐゴシック" charset="0"/>
              </a:rPr>
              <a:t>Do not make promises you cannot keep - for example not to tell anyone else</a:t>
            </a:r>
          </a:p>
        </p:txBody>
      </p:sp>
    </p:spTree>
    <p:extLst>
      <p:ext uri="{BB962C8B-B14F-4D97-AF65-F5344CB8AC3E}">
        <p14:creationId xmlns:p14="http://schemas.microsoft.com/office/powerpoint/2010/main" val="639481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Reporting: examples of when to report </a:t>
            </a:r>
          </a:p>
        </p:txBody>
      </p:sp>
      <p:sp>
        <p:nvSpPr>
          <p:cNvPr id="3" name="Text Placeholder 2"/>
          <p:cNvSpPr>
            <a:spLocks noGrp="1"/>
          </p:cNvSpPr>
          <p:nvPr>
            <p:ph idx="1"/>
          </p:nvPr>
        </p:nvSpPr>
        <p:spPr>
          <a:xfrm>
            <a:off x="98256" y="1299996"/>
            <a:ext cx="8082302" cy="3641098"/>
          </a:xfrm>
        </p:spPr>
        <p:txBody>
          <a:bodyPr>
            <a:noAutofit/>
          </a:bodyPr>
          <a:lstStyle/>
          <a:p>
            <a:pPr marL="708657" indent="-285750">
              <a:lnSpc>
                <a:spcPct val="100000"/>
              </a:lnSpc>
              <a:buFont typeface="Arial" panose="020B0604020202020204" pitchFamily="34" charset="0"/>
              <a:buChar char="•"/>
            </a:pPr>
            <a:r>
              <a:rPr lang="en-AU" altLang="en-US" sz="1800" b="0" dirty="0">
                <a:ea typeface="Geneva"/>
                <a:cs typeface="Arial" pitchFamily="34" charset="0"/>
              </a:rPr>
              <a:t>You believe on reasonable grounds that a</a:t>
            </a:r>
            <a:r>
              <a:rPr lang="en-AU" altLang="en-US" sz="1800" b="0" dirty="0">
                <a:latin typeface="+mn-lt"/>
                <a:ea typeface="Geneva"/>
                <a:cs typeface="Arial" pitchFamily="34" charset="0"/>
              </a:rPr>
              <a:t> child is </a:t>
            </a:r>
            <a:r>
              <a:rPr lang="en-AU" altLang="en-US" sz="1800" dirty="0">
                <a:latin typeface="+mn-lt"/>
                <a:ea typeface="Geneva"/>
                <a:cs typeface="Arial" pitchFamily="34" charset="0"/>
              </a:rPr>
              <a:t>in need of protection</a:t>
            </a:r>
          </a:p>
          <a:p>
            <a:pPr marL="708657" indent="-285750">
              <a:lnSpc>
                <a:spcPct val="100000"/>
              </a:lnSpc>
              <a:buFont typeface="Arial" panose="020B0604020202020204" pitchFamily="34" charset="0"/>
              <a:buChar char="•"/>
            </a:pPr>
            <a:r>
              <a:rPr lang="en-AU" altLang="en-US" sz="1800" b="0" dirty="0">
                <a:latin typeface="+mn-lt"/>
                <a:ea typeface="Geneva"/>
                <a:cs typeface="Arial" pitchFamily="34" charset="0"/>
              </a:rPr>
              <a:t>persistent family violence, parental substance abuse, mental illness or disability and there is a significant risk of harm to the child or their development</a:t>
            </a:r>
          </a:p>
          <a:p>
            <a:pPr marL="708657" indent="-285750">
              <a:lnSpc>
                <a:spcPct val="100000"/>
              </a:lnSpc>
              <a:buFont typeface="Arial" panose="020B0604020202020204" pitchFamily="34" charset="0"/>
              <a:buChar char="•"/>
            </a:pPr>
            <a:r>
              <a:rPr lang="en-AU" altLang="en-US" sz="1800" b="0" dirty="0">
                <a:latin typeface="+mn-lt"/>
                <a:ea typeface="Geneva"/>
                <a:cs typeface="Arial" pitchFamily="34" charset="0"/>
              </a:rPr>
              <a:t>where a child’s actions or behaviour may place them at risk of significant harm and the parents are unwilling or unable to protect the child</a:t>
            </a:r>
          </a:p>
          <a:p>
            <a:pPr marL="708657" indent="-285750">
              <a:lnSpc>
                <a:spcPct val="100000"/>
              </a:lnSpc>
              <a:buFont typeface="Arial" panose="020B0604020202020204" pitchFamily="34" charset="0"/>
              <a:buChar char="•"/>
            </a:pPr>
            <a:r>
              <a:rPr lang="en-AU" altLang="en-US" sz="1800" b="0" dirty="0">
                <a:ea typeface="Geneva"/>
                <a:cs typeface="Arial" pitchFamily="34" charset="0"/>
              </a:rPr>
              <a:t>c</a:t>
            </a:r>
            <a:r>
              <a:rPr lang="en-AU" altLang="en-US" sz="1800" b="0" dirty="0">
                <a:latin typeface="+mn-lt"/>
                <a:ea typeface="Geneva"/>
                <a:cs typeface="Arial" pitchFamily="34" charset="0"/>
              </a:rPr>
              <a:t>hild exhibiting sexually abusive behaviours and refusing therapeutic treatment</a:t>
            </a:r>
          </a:p>
          <a:p>
            <a:pPr marL="285750" indent="-285750">
              <a:lnSpc>
                <a:spcPct val="100000"/>
              </a:lnSpc>
              <a:buFont typeface="Arial" panose="020B0604020202020204" pitchFamily="34" charset="0"/>
              <a:buChar char="•"/>
            </a:pPr>
            <a:endParaRPr lang="en-AU" sz="1800" b="1" dirty="0">
              <a:latin typeface="+mn-lt"/>
            </a:endParaRPr>
          </a:p>
        </p:txBody>
      </p:sp>
    </p:spTree>
    <p:extLst>
      <p:ext uri="{BB962C8B-B14F-4D97-AF65-F5344CB8AC3E}">
        <p14:creationId xmlns:p14="http://schemas.microsoft.com/office/powerpoint/2010/main" val="2303492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Reporting: making a report </a:t>
            </a:r>
          </a:p>
        </p:txBody>
      </p:sp>
      <p:sp>
        <p:nvSpPr>
          <p:cNvPr id="3" name="Text Placeholder 2"/>
          <p:cNvSpPr>
            <a:spLocks noGrp="1"/>
          </p:cNvSpPr>
          <p:nvPr>
            <p:ph idx="1"/>
          </p:nvPr>
        </p:nvSpPr>
        <p:spPr>
          <a:xfrm>
            <a:off x="122830" y="1203757"/>
            <a:ext cx="6905767" cy="4105221"/>
          </a:xfrm>
        </p:spPr>
        <p:txBody>
          <a:bodyPr>
            <a:noAutofit/>
          </a:bodyPr>
          <a:lstStyle/>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Child’s name, address, etc  </a:t>
            </a:r>
          </a:p>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A description of the injury or behaviour observed</a:t>
            </a:r>
          </a:p>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The reason for believing that the injury or behaviour is the result of abuse</a:t>
            </a:r>
          </a:p>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An assessment of immediate danger to the child such as the whereabouts of the alleged abuser</a:t>
            </a:r>
          </a:p>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Information about the child, family, school, support services </a:t>
            </a:r>
          </a:p>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Cultural needs if the child is Aboriginal </a:t>
            </a:r>
          </a:p>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Cultural needs if the child is CALD</a:t>
            </a:r>
          </a:p>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Does the family know you are making a report?</a:t>
            </a:r>
          </a:p>
          <a:p>
            <a:pPr marL="708657" indent="-285750">
              <a:lnSpc>
                <a:spcPct val="100000"/>
              </a:lnSpc>
              <a:spcBef>
                <a:spcPts val="0"/>
              </a:spcBef>
              <a:spcAft>
                <a:spcPts val="0"/>
              </a:spcAft>
              <a:buFont typeface="Arial" panose="020B0604020202020204" pitchFamily="34" charset="0"/>
              <a:buChar char="•"/>
            </a:pPr>
            <a:r>
              <a:rPr lang="en-AU" altLang="en-US" sz="1800" b="0" dirty="0">
                <a:solidFill>
                  <a:schemeClr val="tx2">
                    <a:lumMod val="50000"/>
                  </a:schemeClr>
                </a:solidFill>
                <a:latin typeface="+mn-lt"/>
                <a:ea typeface="Geneva"/>
                <a:cs typeface="Arial" pitchFamily="34" charset="0"/>
              </a:rPr>
              <a:t>Safety issues? </a:t>
            </a:r>
          </a:p>
          <a:p>
            <a:pPr marL="708657" indent="-285750">
              <a:lnSpc>
                <a:spcPct val="100000"/>
              </a:lnSpc>
              <a:spcBef>
                <a:spcPts val="0"/>
              </a:spcBef>
              <a:spcAft>
                <a:spcPts val="0"/>
              </a:spcAft>
              <a:buFont typeface="Arial" panose="020B0604020202020204" pitchFamily="34" charset="0"/>
              <a:buChar char="•"/>
            </a:pPr>
            <a:endParaRPr lang="en-AU" altLang="en-US" sz="1800" b="0" dirty="0">
              <a:solidFill>
                <a:schemeClr val="tx2">
                  <a:lumMod val="50000"/>
                </a:schemeClr>
              </a:solidFill>
              <a:latin typeface="+mn-lt"/>
              <a:ea typeface="Geneva"/>
              <a:cs typeface="Arial" pitchFamily="34" charset="0"/>
            </a:endParaRPr>
          </a:p>
          <a:p>
            <a:pPr marL="422907" lvl="1" algn="ctr"/>
            <a:r>
              <a:rPr lang="en-AU" altLang="en-US" sz="1800" dirty="0">
                <a:solidFill>
                  <a:schemeClr val="tx2">
                    <a:lumMod val="50000"/>
                  </a:schemeClr>
                </a:solidFill>
                <a:ea typeface="Geneva"/>
                <a:cs typeface="Arial" pitchFamily="34" charset="0"/>
                <a:hlinkClick r:id="rId3">
                  <a:extLst>
                    <a:ext uri="{A12FA001-AC4F-418D-AE19-62706E023703}">
                      <ahyp:hlinkClr xmlns:ahyp="http://schemas.microsoft.com/office/drawing/2018/hyperlinkcolor" val="tx"/>
                    </a:ext>
                  </a:extLst>
                </a:hlinkClick>
              </a:rPr>
              <a:t>www.services.dhhs.vic.gov.au/child-protection-contacts</a:t>
            </a:r>
            <a:endParaRPr lang="en-AU" altLang="en-US" sz="1800" dirty="0">
              <a:solidFill>
                <a:schemeClr val="tx2">
                  <a:lumMod val="50000"/>
                </a:schemeClr>
              </a:solidFill>
              <a:ea typeface="Geneva"/>
              <a:cs typeface="Arial" pitchFamily="34" charset="0"/>
            </a:endParaRPr>
          </a:p>
          <a:p>
            <a:pPr marL="708657" lvl="1" indent="-285750">
              <a:spcBef>
                <a:spcPct val="0"/>
              </a:spcBef>
              <a:buFont typeface="Arial" panose="020B0604020202020204" pitchFamily="34" charset="0"/>
              <a:buChar char="•"/>
            </a:pPr>
            <a:endParaRPr lang="en-AU" altLang="en-US" sz="1800" dirty="0">
              <a:solidFill>
                <a:schemeClr val="tx2">
                  <a:lumMod val="50000"/>
                </a:schemeClr>
              </a:solidFill>
              <a:latin typeface="+mn-lt"/>
              <a:ea typeface="Geneva"/>
              <a:cs typeface="Arial" pitchFamily="34" charset="0"/>
            </a:endParaRPr>
          </a:p>
          <a:p>
            <a:pPr marL="422907" lvl="1" algn="ctr"/>
            <a:endParaRPr lang="en-AU" altLang="en-US" sz="1800" dirty="0">
              <a:solidFill>
                <a:schemeClr val="tx2">
                  <a:lumMod val="50000"/>
                </a:schemeClr>
              </a:solidFill>
              <a:ea typeface="Geneva"/>
              <a:cs typeface="Arial" pitchFamily="34" charset="0"/>
            </a:endParaRPr>
          </a:p>
          <a:p>
            <a:pPr marL="422907" lvl="1"/>
            <a:endParaRPr lang="en-AU" altLang="en-US" sz="1800" dirty="0">
              <a:solidFill>
                <a:schemeClr val="tx2">
                  <a:lumMod val="50000"/>
                </a:schemeClr>
              </a:solidFill>
              <a:latin typeface="+mn-lt"/>
              <a:ea typeface="Geneva"/>
              <a:cs typeface="Arial" pitchFamily="34" charset="0"/>
            </a:endParaRPr>
          </a:p>
          <a:p>
            <a:pPr marL="285750" indent="-285750">
              <a:buFont typeface="Arial" panose="020B0604020202020204" pitchFamily="34" charset="0"/>
              <a:buChar char="•"/>
            </a:pPr>
            <a:endParaRPr lang="en-AU" sz="1800" b="1" dirty="0">
              <a:solidFill>
                <a:schemeClr val="tx2">
                  <a:lumMod val="50000"/>
                </a:schemeClr>
              </a:solidFill>
              <a:latin typeface="+mn-lt"/>
            </a:endParaRPr>
          </a:p>
        </p:txBody>
      </p:sp>
    </p:spTree>
    <p:extLst>
      <p:ext uri="{BB962C8B-B14F-4D97-AF65-F5344CB8AC3E}">
        <p14:creationId xmlns:p14="http://schemas.microsoft.com/office/powerpoint/2010/main" val="2312674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356484" y="161392"/>
            <a:ext cx="6290441" cy="776657"/>
          </a:xfrm>
        </p:spPr>
        <p:txBody>
          <a:bodyPr/>
          <a:lstStyle/>
          <a:p>
            <a:br>
              <a:rPr lang="en-AU" altLang="en-US" sz="2400" b="1" dirty="0">
                <a:solidFill>
                  <a:schemeClr val="bg1"/>
                </a:solidFill>
                <a:ea typeface="ＭＳ Ｐゴシック" pitchFamily="34" charset="-128"/>
              </a:rPr>
            </a:br>
            <a:r>
              <a:rPr lang="en-AU" altLang="en-US" sz="2400" b="1" dirty="0">
                <a:solidFill>
                  <a:schemeClr val="bg1"/>
                </a:solidFill>
                <a:ea typeface="ＭＳ Ｐゴシック" pitchFamily="34" charset="-128"/>
              </a:rPr>
              <a:t>Reporting wellbeing concerns for children</a:t>
            </a:r>
            <a:br>
              <a:rPr lang="en-AU" altLang="en-US" sz="2400" dirty="0">
                <a:solidFill>
                  <a:schemeClr val="bg1"/>
                </a:solidFill>
                <a:ea typeface="ＭＳ Ｐゴシック" pitchFamily="34" charset="-128"/>
              </a:rPr>
            </a:br>
            <a:endParaRPr lang="en-AU" altLang="en-US" sz="2000" dirty="0">
              <a:solidFill>
                <a:schemeClr val="bg1"/>
              </a:solidFill>
              <a:ea typeface="ＭＳ Ｐゴシック" pitchFamily="34" charset="-128"/>
            </a:endParaRPr>
          </a:p>
        </p:txBody>
      </p:sp>
      <p:sp>
        <p:nvSpPr>
          <p:cNvPr id="9219" name="Rectangle 3"/>
          <p:cNvSpPr>
            <a:spLocks noGrp="1"/>
          </p:cNvSpPr>
          <p:nvPr>
            <p:ph idx="1"/>
          </p:nvPr>
        </p:nvSpPr>
        <p:spPr>
          <a:xfrm>
            <a:off x="269155" y="1312041"/>
            <a:ext cx="8032163" cy="3831459"/>
          </a:xfrm>
        </p:spPr>
        <p:txBody>
          <a:bodyPr/>
          <a:lstStyle/>
          <a:p>
            <a:pPr>
              <a:lnSpc>
                <a:spcPct val="90000"/>
              </a:lnSpc>
              <a:spcBef>
                <a:spcPts val="450"/>
              </a:spcBef>
              <a:spcAft>
                <a:spcPts val="450"/>
              </a:spcAft>
            </a:pPr>
            <a:r>
              <a:rPr lang="en-AU" altLang="en-US" sz="1800" dirty="0">
                <a:solidFill>
                  <a:schemeClr val="accent5"/>
                </a:solidFill>
                <a:ea typeface="ＭＳ Ｐゴシック" pitchFamily="34" charset="-128"/>
              </a:rPr>
              <a:t>Refer to Child FIRST/</a:t>
            </a:r>
            <a:r>
              <a:rPr lang="en-AU" altLang="en-US" sz="1800" dirty="0">
                <a:solidFill>
                  <a:schemeClr val="accent6">
                    <a:lumMod val="75000"/>
                  </a:schemeClr>
                </a:solidFill>
                <a:ea typeface="ＭＳ Ｐゴシック" pitchFamily="34" charset="-128"/>
              </a:rPr>
              <a:t>The Orange Door  </a:t>
            </a:r>
            <a:r>
              <a:rPr lang="en-AU" altLang="en-US" sz="1800" b="0" dirty="0">
                <a:solidFill>
                  <a:schemeClr val="tx1"/>
                </a:solidFill>
                <a:ea typeface="ＭＳ Ｐゴシック" pitchFamily="34" charset="-128"/>
              </a:rPr>
              <a:t>where you have a s</a:t>
            </a:r>
            <a:r>
              <a:rPr lang="en-AU" altLang="en-US" sz="1800" b="0" dirty="0">
                <a:ea typeface="ＭＳ Ｐゴシック" pitchFamily="34" charset="-128"/>
              </a:rPr>
              <a:t>ignificant concern for the wellbeing of a child or unborn child because they connect children, young people and their families to the services they need, where families exhibit any of the following factors: </a:t>
            </a:r>
          </a:p>
          <a:p>
            <a:pPr marL="271463" indent="-271463">
              <a:spcBef>
                <a:spcPts val="450"/>
              </a:spcBef>
              <a:spcAft>
                <a:spcPts val="450"/>
              </a:spcAft>
              <a:buFont typeface="Arial" panose="020B0604020202020204" pitchFamily="34" charset="0"/>
              <a:buChar char="•"/>
            </a:pPr>
            <a:r>
              <a:rPr lang="en-AU" altLang="en-US" sz="1800" b="0" dirty="0">
                <a:ea typeface="ＭＳ Ｐゴシック" pitchFamily="34" charset="-128"/>
              </a:rPr>
              <a:t>significant parenting problems that may be affecting the child’s development</a:t>
            </a:r>
          </a:p>
          <a:p>
            <a:pPr marL="271463" indent="-271463">
              <a:spcBef>
                <a:spcPts val="450"/>
              </a:spcBef>
              <a:spcAft>
                <a:spcPts val="450"/>
              </a:spcAft>
              <a:buFont typeface="Arial" panose="020B0604020202020204" pitchFamily="34" charset="0"/>
              <a:buChar char="•"/>
            </a:pPr>
            <a:r>
              <a:rPr lang="en-AU" altLang="en-US" sz="1800" b="0" dirty="0">
                <a:ea typeface="ＭＳ Ｐゴシック" pitchFamily="34" charset="-128"/>
              </a:rPr>
              <a:t>family conflict, including family breakdown</a:t>
            </a:r>
          </a:p>
          <a:p>
            <a:pPr marL="271463" indent="-271463">
              <a:spcBef>
                <a:spcPts val="450"/>
              </a:spcBef>
              <a:spcAft>
                <a:spcPts val="450"/>
              </a:spcAft>
              <a:buFont typeface="Arial" panose="020B0604020202020204" pitchFamily="34" charset="0"/>
              <a:buChar char="•"/>
            </a:pPr>
            <a:r>
              <a:rPr lang="en-AU" altLang="en-US" sz="1800" b="0" dirty="0">
                <a:ea typeface="ＭＳ Ｐゴシック" pitchFamily="34" charset="-128"/>
              </a:rPr>
              <a:t>families under pressure due to a family member’s physical or mental illness, substance abuse, disability or bereavement</a:t>
            </a:r>
          </a:p>
          <a:p>
            <a:pPr marL="271463" indent="-271463">
              <a:spcBef>
                <a:spcPts val="450"/>
              </a:spcBef>
              <a:spcAft>
                <a:spcPts val="450"/>
              </a:spcAft>
              <a:buFont typeface="Arial" panose="020B0604020202020204" pitchFamily="34" charset="0"/>
              <a:buChar char="•"/>
            </a:pPr>
            <a:r>
              <a:rPr lang="en-AU" altLang="en-US" sz="1800" b="0" dirty="0">
                <a:ea typeface="ＭＳ Ｐゴシック" pitchFamily="34" charset="-128"/>
              </a:rPr>
              <a:t>young, isolated or unsupported families</a:t>
            </a:r>
          </a:p>
          <a:p>
            <a:pPr marL="271463" indent="-271463">
              <a:spcBef>
                <a:spcPts val="450"/>
              </a:spcBef>
              <a:spcAft>
                <a:spcPts val="450"/>
              </a:spcAft>
              <a:buFont typeface="Arial" panose="020B0604020202020204" pitchFamily="34" charset="0"/>
              <a:buChar char="•"/>
            </a:pPr>
            <a:r>
              <a:rPr lang="en-AU" altLang="en-US" sz="1800" b="0" dirty="0">
                <a:ea typeface="ＭＳ Ｐゴシック" pitchFamily="34" charset="-128"/>
              </a:rPr>
              <a:t>significant social or economic disadvantage that may adversely impact on a child’s care or development.</a:t>
            </a:r>
          </a:p>
          <a:p>
            <a:pPr>
              <a:lnSpc>
                <a:spcPct val="90000"/>
              </a:lnSpc>
              <a:spcBef>
                <a:spcPts val="450"/>
              </a:spcBef>
              <a:spcAft>
                <a:spcPts val="450"/>
              </a:spcAft>
            </a:pPr>
            <a:endParaRPr lang="en-AU" altLang="en-US" sz="1350" dirty="0">
              <a:ea typeface="ＭＳ Ｐゴシック" pitchFamily="34" charset="-128"/>
            </a:endParaRPr>
          </a:p>
        </p:txBody>
      </p:sp>
    </p:spTree>
    <p:extLst>
      <p:ext uri="{BB962C8B-B14F-4D97-AF65-F5344CB8AC3E}">
        <p14:creationId xmlns:p14="http://schemas.microsoft.com/office/powerpoint/2010/main" val="412661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2A1FE2-59E1-4CA9-85CE-88EF824D110F}"/>
              </a:ext>
            </a:extLst>
          </p:cNvPr>
          <p:cNvSpPr>
            <a:spLocks noGrp="1"/>
          </p:cNvSpPr>
          <p:nvPr>
            <p:ph type="subTitle" idx="1"/>
          </p:nvPr>
        </p:nvSpPr>
        <p:spPr>
          <a:xfrm>
            <a:off x="235200" y="2122866"/>
            <a:ext cx="7171440" cy="1926620"/>
          </a:xfrm>
        </p:spPr>
        <p:txBody>
          <a:bodyPr/>
          <a:lstStyle/>
          <a:p>
            <a:pPr algn="ctr"/>
            <a:r>
              <a:rPr lang="en-AU" sz="2400" b="1" dirty="0"/>
              <a:t>The law </a:t>
            </a:r>
          </a:p>
        </p:txBody>
      </p:sp>
    </p:spTree>
    <p:extLst>
      <p:ext uri="{BB962C8B-B14F-4D97-AF65-F5344CB8AC3E}">
        <p14:creationId xmlns:p14="http://schemas.microsoft.com/office/powerpoint/2010/main" val="190509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altLang="en-US" sz="2400" b="1" dirty="0">
                <a:solidFill>
                  <a:schemeClr val="bg1"/>
                </a:solidFill>
                <a:ea typeface="ＭＳ Ｐゴシック" pitchFamily="34" charset="-128"/>
              </a:rPr>
            </a:br>
            <a:r>
              <a:rPr lang="en-AU" altLang="en-US" sz="2400" b="1" dirty="0">
                <a:solidFill>
                  <a:schemeClr val="bg1"/>
                </a:solidFill>
                <a:ea typeface="ＭＳ Ｐゴシック" pitchFamily="34" charset="-128"/>
              </a:rPr>
              <a:t>Reporting concerns for a child’s safety </a:t>
            </a:r>
            <a:br>
              <a:rPr lang="en-AU" altLang="en-US" sz="2400" b="1" dirty="0">
                <a:solidFill>
                  <a:schemeClr val="bg1"/>
                </a:solidFill>
                <a:ea typeface="ＭＳ Ｐゴシック" pitchFamily="34" charset="-128"/>
              </a:rPr>
            </a:br>
            <a:endParaRPr lang="en-AU" sz="2000" dirty="0"/>
          </a:p>
        </p:txBody>
      </p:sp>
      <p:sp>
        <p:nvSpPr>
          <p:cNvPr id="4" name="Text Placeholder 3">
            <a:extLst>
              <a:ext uri="{FF2B5EF4-FFF2-40B4-BE49-F238E27FC236}">
                <a16:creationId xmlns:a16="http://schemas.microsoft.com/office/drawing/2014/main" id="{F6AD3F7E-61B5-4045-81BB-73AFB11F6829}"/>
              </a:ext>
            </a:extLst>
          </p:cNvPr>
          <p:cNvSpPr>
            <a:spLocks noGrp="1"/>
          </p:cNvSpPr>
          <p:nvPr>
            <p:ph type="body" sz="half" idx="1"/>
          </p:nvPr>
        </p:nvSpPr>
        <p:spPr>
          <a:xfrm>
            <a:off x="4593771" y="1129343"/>
            <a:ext cx="4320988" cy="3808177"/>
          </a:xfrm>
        </p:spPr>
        <p:txBody>
          <a:bodyPr/>
          <a:lstStyle/>
          <a:p>
            <a:pPr>
              <a:lnSpc>
                <a:spcPct val="100000"/>
              </a:lnSpc>
              <a:spcBef>
                <a:spcPts val="0"/>
              </a:spcBef>
              <a:spcAft>
                <a:spcPts val="0"/>
              </a:spcAft>
            </a:pPr>
            <a:r>
              <a:rPr lang="en-AU" sz="1600" dirty="0">
                <a:solidFill>
                  <a:srgbClr val="00B050"/>
                </a:solidFill>
              </a:rPr>
              <a:t>Examples of type of harm:</a:t>
            </a:r>
          </a:p>
          <a:p>
            <a:pPr marL="285750" indent="-285750">
              <a:lnSpc>
                <a:spcPct val="100000"/>
              </a:lnSpc>
              <a:buFont typeface="Arial" panose="020B0604020202020204" pitchFamily="34" charset="0"/>
              <a:buChar char="•"/>
            </a:pPr>
            <a:r>
              <a:rPr lang="en-AU" sz="1600" b="0" dirty="0">
                <a:solidFill>
                  <a:srgbClr val="00B050"/>
                </a:solidFill>
              </a:rPr>
              <a:t>physical injury, non-accidental or unexplained injury</a:t>
            </a:r>
          </a:p>
          <a:p>
            <a:pPr marL="285750" indent="-285750">
              <a:lnSpc>
                <a:spcPct val="100000"/>
              </a:lnSpc>
              <a:spcBef>
                <a:spcPts val="0"/>
              </a:spcBef>
              <a:spcAft>
                <a:spcPts val="0"/>
              </a:spcAft>
              <a:buFont typeface="Arial" panose="020B0604020202020204" pitchFamily="34" charset="0"/>
              <a:buChar char="•"/>
            </a:pPr>
            <a:r>
              <a:rPr lang="en-AU" sz="1600" b="0" dirty="0">
                <a:solidFill>
                  <a:srgbClr val="00B050"/>
                </a:solidFill>
              </a:rPr>
              <a:t>sexual abuse</a:t>
            </a:r>
          </a:p>
          <a:p>
            <a:pPr marL="285750" indent="-285750">
              <a:lnSpc>
                <a:spcPct val="100000"/>
              </a:lnSpc>
              <a:spcBef>
                <a:spcPts val="0"/>
              </a:spcBef>
              <a:spcAft>
                <a:spcPts val="0"/>
              </a:spcAft>
              <a:buFont typeface="Arial" panose="020B0604020202020204" pitchFamily="34" charset="0"/>
              <a:buChar char="•"/>
            </a:pPr>
            <a:r>
              <a:rPr lang="en-AU" sz="1600" b="0" dirty="0">
                <a:solidFill>
                  <a:srgbClr val="00B050"/>
                </a:solidFill>
              </a:rPr>
              <a:t>emotional or psychological harm </a:t>
            </a:r>
          </a:p>
          <a:p>
            <a:pPr marL="285750" indent="-285750">
              <a:lnSpc>
                <a:spcPct val="100000"/>
              </a:lnSpc>
              <a:spcBef>
                <a:spcPts val="0"/>
              </a:spcBef>
              <a:spcAft>
                <a:spcPts val="0"/>
              </a:spcAft>
              <a:buFont typeface="Arial" panose="020B0604020202020204" pitchFamily="34" charset="0"/>
              <a:buChar char="•"/>
            </a:pPr>
            <a:r>
              <a:rPr lang="en-AU" sz="1600" b="0" dirty="0">
                <a:solidFill>
                  <a:srgbClr val="00B050"/>
                </a:solidFill>
              </a:rPr>
              <a:t>neglect, poor care or lack of appropriate supervision</a:t>
            </a:r>
          </a:p>
          <a:p>
            <a:pPr marL="285750" indent="-285750">
              <a:lnSpc>
                <a:spcPct val="100000"/>
              </a:lnSpc>
              <a:spcBef>
                <a:spcPts val="0"/>
              </a:spcBef>
              <a:spcAft>
                <a:spcPts val="0"/>
              </a:spcAft>
              <a:buFont typeface="Arial" panose="020B0604020202020204" pitchFamily="34" charset="0"/>
              <a:buChar char="•"/>
            </a:pPr>
            <a:r>
              <a:rPr lang="en-AU" sz="1600" b="0" dirty="0">
                <a:solidFill>
                  <a:srgbClr val="00B050"/>
                </a:solidFill>
              </a:rPr>
              <a:t>family violence, parental substance misuse or psychiatric illness, or intellectual disability</a:t>
            </a:r>
          </a:p>
          <a:p>
            <a:pPr marL="285750" indent="-285750">
              <a:lnSpc>
                <a:spcPct val="100000"/>
              </a:lnSpc>
              <a:spcBef>
                <a:spcPts val="0"/>
              </a:spcBef>
              <a:spcAft>
                <a:spcPts val="0"/>
              </a:spcAft>
              <a:buFont typeface="Arial" panose="020B0604020202020204" pitchFamily="34" charset="0"/>
              <a:buChar char="•"/>
            </a:pPr>
            <a:r>
              <a:rPr lang="en-AU" sz="1600" b="0" dirty="0">
                <a:solidFill>
                  <a:srgbClr val="00B050"/>
                </a:solidFill>
              </a:rPr>
              <a:t>a child’s actions or behaviour place them at risk </a:t>
            </a:r>
          </a:p>
          <a:p>
            <a:pPr marL="285750" indent="-285750">
              <a:lnSpc>
                <a:spcPct val="100000"/>
              </a:lnSpc>
              <a:spcBef>
                <a:spcPts val="0"/>
              </a:spcBef>
              <a:spcAft>
                <a:spcPts val="0"/>
              </a:spcAft>
              <a:buFont typeface="Arial" panose="020B0604020202020204" pitchFamily="34" charset="0"/>
              <a:buChar char="•"/>
            </a:pPr>
            <a:r>
              <a:rPr lang="en-AU" sz="1600" b="0" dirty="0">
                <a:solidFill>
                  <a:srgbClr val="00B050"/>
                </a:solidFill>
              </a:rPr>
              <a:t>child appears abandoned, child’s parents are dead or incapacitated, and no other suitable person is willing and able to care for the child</a:t>
            </a:r>
          </a:p>
          <a:p>
            <a:endParaRPr lang="en-AU" dirty="0"/>
          </a:p>
        </p:txBody>
      </p:sp>
      <p:sp>
        <p:nvSpPr>
          <p:cNvPr id="3" name="Content Placeholder 2"/>
          <p:cNvSpPr>
            <a:spLocks noGrp="1"/>
          </p:cNvSpPr>
          <p:nvPr>
            <p:ph sz="half" idx="2"/>
          </p:nvPr>
        </p:nvSpPr>
        <p:spPr>
          <a:xfrm>
            <a:off x="109498" y="1093915"/>
            <a:ext cx="4190359" cy="3935285"/>
          </a:xfrm>
        </p:spPr>
        <p:txBody>
          <a:bodyPr/>
          <a:lstStyle/>
          <a:p>
            <a:pPr>
              <a:lnSpc>
                <a:spcPct val="90000"/>
              </a:lnSpc>
              <a:spcBef>
                <a:spcPts val="450"/>
              </a:spcBef>
              <a:spcAft>
                <a:spcPts val="450"/>
              </a:spcAft>
            </a:pPr>
            <a:r>
              <a:rPr lang="en-AU" altLang="en-US" sz="1800" b="0" dirty="0">
                <a:solidFill>
                  <a:srgbClr val="00B050"/>
                </a:solidFill>
                <a:ea typeface="ＭＳ Ｐゴシック" pitchFamily="34" charset="-128"/>
              </a:rPr>
              <a:t>Report to Child Protection </a:t>
            </a:r>
            <a:r>
              <a:rPr lang="en-AU" altLang="en-US" sz="1800" b="0" dirty="0">
                <a:solidFill>
                  <a:schemeClr val="tx1"/>
                </a:solidFill>
                <a:ea typeface="ＭＳ Ｐゴシック" pitchFamily="34" charset="-128"/>
              </a:rPr>
              <a:t>wh</a:t>
            </a:r>
            <a:r>
              <a:rPr lang="en-AU" altLang="en-US" sz="1800" b="0" dirty="0">
                <a:ea typeface="ＭＳ Ｐゴシック" pitchFamily="34" charset="-128"/>
              </a:rPr>
              <a:t>en </a:t>
            </a:r>
          </a:p>
          <a:p>
            <a:pPr marL="285750" indent="-285750">
              <a:lnSpc>
                <a:spcPct val="90000"/>
              </a:lnSpc>
              <a:spcBef>
                <a:spcPts val="450"/>
              </a:spcBef>
              <a:spcAft>
                <a:spcPts val="450"/>
              </a:spcAft>
              <a:buFont typeface="Arial" panose="020B0604020202020204" pitchFamily="34" charset="0"/>
              <a:buChar char="•"/>
            </a:pPr>
            <a:r>
              <a:rPr lang="en-AU" altLang="en-US" sz="1800" b="0" dirty="0">
                <a:ea typeface="ＭＳ Ｐゴシック" pitchFamily="34" charset="-128"/>
              </a:rPr>
              <a:t>you have a formed a reasonable belief </a:t>
            </a:r>
          </a:p>
          <a:p>
            <a:pPr marL="285750" indent="-285750">
              <a:lnSpc>
                <a:spcPct val="90000"/>
              </a:lnSpc>
              <a:spcBef>
                <a:spcPts val="450"/>
              </a:spcBef>
              <a:spcAft>
                <a:spcPts val="450"/>
              </a:spcAft>
              <a:buFont typeface="Arial" panose="020B0604020202020204" pitchFamily="34" charset="0"/>
              <a:buChar char="•"/>
            </a:pPr>
            <a:r>
              <a:rPr lang="en-AU" altLang="en-US" sz="1800" b="0" dirty="0">
                <a:ea typeface="ＭＳ Ｐゴシック" pitchFamily="34" charset="-128"/>
              </a:rPr>
              <a:t>that a child is or may be in need of protection </a:t>
            </a:r>
          </a:p>
          <a:p>
            <a:pPr marL="285750" indent="-285750">
              <a:lnSpc>
                <a:spcPct val="90000"/>
              </a:lnSpc>
              <a:spcBef>
                <a:spcPts val="450"/>
              </a:spcBef>
              <a:spcAft>
                <a:spcPts val="450"/>
              </a:spcAft>
              <a:buFont typeface="Arial" panose="020B0604020202020204" pitchFamily="34" charset="0"/>
              <a:buChar char="•"/>
            </a:pPr>
            <a:r>
              <a:rPr lang="en-AU" altLang="en-US" sz="1800" b="0" dirty="0">
                <a:ea typeface="ＭＳ Ｐゴシック" pitchFamily="34" charset="-128"/>
              </a:rPr>
              <a:t>The child has suffered significant harm or damage to their health or development</a:t>
            </a:r>
          </a:p>
          <a:p>
            <a:pPr marL="285750" indent="-285750">
              <a:lnSpc>
                <a:spcPct val="90000"/>
              </a:lnSpc>
              <a:spcBef>
                <a:spcPts val="450"/>
              </a:spcBef>
              <a:spcAft>
                <a:spcPts val="450"/>
              </a:spcAft>
              <a:buFont typeface="Arial" panose="020B0604020202020204" pitchFamily="34" charset="0"/>
              <a:buChar char="•"/>
            </a:pPr>
            <a:r>
              <a:rPr lang="en-AU" altLang="en-US" sz="1800" b="0" dirty="0">
                <a:ea typeface="ＭＳ Ｐゴシック" pitchFamily="34" charset="-128"/>
              </a:rPr>
              <a:t>their parents have not protected and are unlikely to protect the child from harm of that type</a:t>
            </a:r>
          </a:p>
          <a:p>
            <a:pPr marL="285750" indent="-285750">
              <a:lnSpc>
                <a:spcPct val="90000"/>
              </a:lnSpc>
              <a:spcBef>
                <a:spcPts val="450"/>
              </a:spcBef>
              <a:spcAft>
                <a:spcPts val="450"/>
              </a:spcAft>
              <a:buFont typeface="Arial" panose="020B0604020202020204" pitchFamily="34" charset="0"/>
              <a:buChar char="•"/>
            </a:pPr>
            <a:r>
              <a:rPr lang="en-AU" altLang="en-US" sz="1800" b="0" dirty="0">
                <a:ea typeface="ＭＳ Ｐゴシック" pitchFamily="34" charset="-128"/>
              </a:rPr>
              <a:t>Statutory child protection intervention is required to provide for the child’s safety </a:t>
            </a:r>
          </a:p>
          <a:p>
            <a:pPr marL="80081" lvl="1">
              <a:lnSpc>
                <a:spcPct val="90000"/>
              </a:lnSpc>
              <a:spcBef>
                <a:spcPts val="450"/>
              </a:spcBef>
              <a:spcAft>
                <a:spcPts val="450"/>
              </a:spcAft>
            </a:pPr>
            <a:r>
              <a:rPr lang="en-AU" altLang="en-US" sz="1800" dirty="0">
                <a:ea typeface="ＭＳ Ｐゴシック" pitchFamily="34" charset="-128"/>
              </a:rPr>
              <a:t> </a:t>
            </a:r>
          </a:p>
          <a:p>
            <a:endParaRPr lang="en-AU" b="0" dirty="0"/>
          </a:p>
        </p:txBody>
      </p:sp>
    </p:spTree>
    <p:extLst>
      <p:ext uri="{BB962C8B-B14F-4D97-AF65-F5344CB8AC3E}">
        <p14:creationId xmlns:p14="http://schemas.microsoft.com/office/powerpoint/2010/main" val="3094101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2B25-7CFD-4301-ADB6-20FD19071763}"/>
              </a:ext>
            </a:extLst>
          </p:cNvPr>
          <p:cNvSpPr>
            <a:spLocks noGrp="1"/>
          </p:cNvSpPr>
          <p:nvPr>
            <p:ph type="title"/>
          </p:nvPr>
        </p:nvSpPr>
        <p:spPr/>
        <p:txBody>
          <a:bodyPr/>
          <a:lstStyle/>
          <a:p>
            <a:r>
              <a:rPr lang="en-AU" sz="2400" b="1" dirty="0"/>
              <a:t>A reference guide </a:t>
            </a:r>
          </a:p>
        </p:txBody>
      </p:sp>
      <p:sp>
        <p:nvSpPr>
          <p:cNvPr id="7" name="Text Placeholder 6">
            <a:extLst>
              <a:ext uri="{FF2B5EF4-FFF2-40B4-BE49-F238E27FC236}">
                <a16:creationId xmlns:a16="http://schemas.microsoft.com/office/drawing/2014/main" id="{17F3C28A-EF89-4D86-A9A1-7EED66DB576C}"/>
              </a:ext>
            </a:extLst>
          </p:cNvPr>
          <p:cNvSpPr>
            <a:spLocks noGrp="1"/>
          </p:cNvSpPr>
          <p:nvPr>
            <p:ph type="body" sz="half" idx="1"/>
          </p:nvPr>
        </p:nvSpPr>
        <p:spPr>
          <a:xfrm>
            <a:off x="130627" y="1200151"/>
            <a:ext cx="4714327" cy="3737370"/>
          </a:xfrm>
        </p:spPr>
        <p:txBody>
          <a:bodyPr/>
          <a:lstStyle/>
          <a:p>
            <a:r>
              <a:rPr lang="en-AU" sz="1800" b="0" dirty="0">
                <a:solidFill>
                  <a:schemeClr val="tx1"/>
                </a:solidFill>
              </a:rPr>
              <a:t>Report to Child Protection if </a:t>
            </a:r>
          </a:p>
          <a:p>
            <a:pPr marL="285750" indent="-285750">
              <a:spcBef>
                <a:spcPts val="0"/>
              </a:spcBef>
              <a:spcAft>
                <a:spcPts val="0"/>
              </a:spcAft>
              <a:buFont typeface="Arial" panose="020B0604020202020204" pitchFamily="34" charset="0"/>
              <a:buChar char="•"/>
            </a:pPr>
            <a:r>
              <a:rPr lang="en-AU" sz="1800" b="0" dirty="0">
                <a:solidFill>
                  <a:schemeClr val="tx1"/>
                </a:solidFill>
              </a:rPr>
              <a:t>the child is in need of protection, meaning:</a:t>
            </a:r>
          </a:p>
          <a:p>
            <a:pPr marL="663179" lvl="3" indent="-285750">
              <a:lnSpc>
                <a:spcPct val="100000"/>
              </a:lnSpc>
              <a:spcBef>
                <a:spcPts val="600"/>
              </a:spcBef>
              <a:spcAft>
                <a:spcPts val="0"/>
              </a:spcAft>
              <a:buFont typeface="Wingdings" panose="05000000000000000000" pitchFamily="2" charset="2"/>
              <a:buChar char="ü"/>
            </a:pPr>
            <a:r>
              <a:rPr lang="en-AU" sz="1800" b="0" dirty="0"/>
              <a:t>the child has been or is likely to be abused and </a:t>
            </a:r>
          </a:p>
          <a:p>
            <a:pPr marL="663179" lvl="3" indent="-285750">
              <a:lnSpc>
                <a:spcPct val="100000"/>
              </a:lnSpc>
              <a:spcBef>
                <a:spcPts val="0"/>
              </a:spcBef>
              <a:spcAft>
                <a:spcPts val="0"/>
              </a:spcAft>
              <a:buFont typeface="Wingdings" panose="05000000000000000000" pitchFamily="2" charset="2"/>
              <a:buChar char="ü"/>
            </a:pPr>
            <a:r>
              <a:rPr lang="en-AU" sz="1800" dirty="0"/>
              <a:t>the abuse is significant in that it has or may jeopardise the child’s safety, wellbeing and development and</a:t>
            </a:r>
            <a:endParaRPr lang="en-AU" sz="1800" b="0" dirty="0"/>
          </a:p>
          <a:p>
            <a:pPr marL="663179" lvl="3" indent="-285750">
              <a:lnSpc>
                <a:spcPct val="100000"/>
              </a:lnSpc>
              <a:spcBef>
                <a:spcPts val="0"/>
              </a:spcBef>
              <a:spcAft>
                <a:spcPts val="0"/>
              </a:spcAft>
              <a:buFont typeface="Wingdings" panose="05000000000000000000" pitchFamily="2" charset="2"/>
              <a:buChar char="ü"/>
            </a:pPr>
            <a:r>
              <a:rPr lang="en-AU" sz="1800" b="0" dirty="0"/>
              <a:t>the parents have not protected or unlikely to protect the child</a:t>
            </a:r>
          </a:p>
          <a:p>
            <a:pPr marL="285750" indent="-285750">
              <a:spcAft>
                <a:spcPts val="0"/>
              </a:spcAft>
              <a:buFont typeface="Arial" panose="020B0604020202020204" pitchFamily="34" charset="0"/>
              <a:buChar char="•"/>
            </a:pPr>
            <a:r>
              <a:rPr lang="en-AU" sz="1800" b="0" dirty="0">
                <a:solidFill>
                  <a:schemeClr val="tx1"/>
                </a:solidFill>
              </a:rPr>
              <a:t>you have formed a reasonable belief</a:t>
            </a:r>
          </a:p>
          <a:p>
            <a:pPr marL="285750" indent="-285750">
              <a:buFont typeface="Arial" panose="020B0604020202020204" pitchFamily="34" charset="0"/>
              <a:buChar char="•"/>
            </a:pPr>
            <a:r>
              <a:rPr lang="en-AU" sz="1800" b="0" dirty="0">
                <a:solidFill>
                  <a:schemeClr val="tx1"/>
                </a:solidFill>
              </a:rPr>
              <a:t>does the child require child protection statutory intervention to be safe </a:t>
            </a:r>
          </a:p>
          <a:p>
            <a:pPr marL="285750" indent="-285750">
              <a:spcBef>
                <a:spcPts val="0"/>
              </a:spcBef>
              <a:spcAft>
                <a:spcPts val="0"/>
              </a:spcAft>
              <a:buFont typeface="Arial" panose="020B0604020202020204" pitchFamily="34" charset="0"/>
              <a:buChar char="•"/>
            </a:pPr>
            <a:endParaRPr lang="en-AU" sz="1800" b="0" dirty="0">
              <a:solidFill>
                <a:schemeClr val="tx1"/>
              </a:solidFill>
            </a:endParaRPr>
          </a:p>
          <a:p>
            <a:endParaRPr lang="en-AU" sz="1800" dirty="0">
              <a:solidFill>
                <a:schemeClr val="tx1"/>
              </a:solidFill>
            </a:endParaRPr>
          </a:p>
        </p:txBody>
      </p:sp>
      <p:sp>
        <p:nvSpPr>
          <p:cNvPr id="3" name="Content Placeholder 2">
            <a:extLst>
              <a:ext uri="{FF2B5EF4-FFF2-40B4-BE49-F238E27FC236}">
                <a16:creationId xmlns:a16="http://schemas.microsoft.com/office/drawing/2014/main" id="{B0956EA7-B94F-4D0D-AFE8-E54DDB5C1D4F}"/>
              </a:ext>
            </a:extLst>
          </p:cNvPr>
          <p:cNvSpPr>
            <a:spLocks noGrp="1"/>
          </p:cNvSpPr>
          <p:nvPr>
            <p:ph sz="half" idx="2"/>
          </p:nvPr>
        </p:nvSpPr>
        <p:spPr>
          <a:xfrm>
            <a:off x="5172500" y="1200151"/>
            <a:ext cx="3712193" cy="3394472"/>
          </a:xfrm>
        </p:spPr>
        <p:txBody>
          <a:bodyPr/>
          <a:lstStyle/>
          <a:p>
            <a:r>
              <a:rPr lang="en-AU" sz="1800" b="0" dirty="0">
                <a:solidFill>
                  <a:schemeClr val="accent6">
                    <a:lumMod val="75000"/>
                  </a:schemeClr>
                </a:solidFill>
              </a:rPr>
              <a:t>Child FIRST/The Orange Door </a:t>
            </a:r>
          </a:p>
          <a:p>
            <a:pPr marL="285750" indent="-285750">
              <a:buFont typeface="Arial" panose="020B0604020202020204" pitchFamily="34" charset="0"/>
              <a:buChar char="•"/>
            </a:pPr>
            <a:r>
              <a:rPr lang="en-AU" sz="1800" b="0" dirty="0">
                <a:solidFill>
                  <a:schemeClr val="accent6">
                    <a:lumMod val="75000"/>
                  </a:schemeClr>
                </a:solidFill>
              </a:rPr>
              <a:t>Would your concerns be alleviated if the family were involved with support services </a:t>
            </a:r>
          </a:p>
          <a:p>
            <a:pPr marL="285750" indent="-285750">
              <a:buFont typeface="Arial" panose="020B0604020202020204" pitchFamily="34" charset="0"/>
              <a:buChar char="•"/>
            </a:pPr>
            <a:r>
              <a:rPr lang="en-AU" sz="1800" b="0" dirty="0">
                <a:solidFill>
                  <a:schemeClr val="accent6">
                    <a:lumMod val="75000"/>
                  </a:schemeClr>
                </a:solidFill>
              </a:rPr>
              <a:t>If you are a service provider, discuss your concerns with the family and assist with the appropriate referrals</a:t>
            </a:r>
          </a:p>
          <a:p>
            <a:endParaRPr lang="en-AU" sz="1800" b="0" dirty="0">
              <a:solidFill>
                <a:schemeClr val="accent6">
                  <a:lumMod val="75000"/>
                </a:schemeClr>
              </a:solidFill>
            </a:endParaRPr>
          </a:p>
        </p:txBody>
      </p:sp>
    </p:spTree>
    <p:extLst>
      <p:ext uri="{BB962C8B-B14F-4D97-AF65-F5344CB8AC3E}">
        <p14:creationId xmlns:p14="http://schemas.microsoft.com/office/powerpoint/2010/main" val="309955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65932F4-4858-4DAA-8CBC-DCE0B994C140}"/>
              </a:ext>
            </a:extLst>
          </p:cNvPr>
          <p:cNvSpPr>
            <a:spLocks noGrp="1"/>
          </p:cNvSpPr>
          <p:nvPr>
            <p:ph type="subTitle" idx="1"/>
          </p:nvPr>
        </p:nvSpPr>
        <p:spPr>
          <a:xfrm>
            <a:off x="397958" y="2349244"/>
            <a:ext cx="7171440" cy="1379377"/>
          </a:xfrm>
        </p:spPr>
        <p:txBody>
          <a:bodyPr/>
          <a:lstStyle/>
          <a:p>
            <a:pPr algn="ctr"/>
            <a:r>
              <a:rPr lang="en-AU" sz="2000" b="1" dirty="0"/>
              <a:t>Child protection process</a:t>
            </a:r>
          </a:p>
        </p:txBody>
      </p:sp>
    </p:spTree>
    <p:extLst>
      <p:ext uri="{BB962C8B-B14F-4D97-AF65-F5344CB8AC3E}">
        <p14:creationId xmlns:p14="http://schemas.microsoft.com/office/powerpoint/2010/main" val="532624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146582"/>
            <a:ext cx="7199313" cy="809625"/>
          </a:xfrm>
        </p:spPr>
        <p:txBody>
          <a:bodyPr/>
          <a:lstStyle/>
          <a:p>
            <a:r>
              <a:rPr lang="en-AU" sz="2400" b="1" dirty="0"/>
              <a:t>Child Protection process</a:t>
            </a:r>
          </a:p>
        </p:txBody>
      </p:sp>
      <p:grpSp>
        <p:nvGrpSpPr>
          <p:cNvPr id="4" name="Group 3"/>
          <p:cNvGrpSpPr>
            <a:grpSpLocks noChangeAspect="1"/>
          </p:cNvGrpSpPr>
          <p:nvPr/>
        </p:nvGrpSpPr>
        <p:grpSpPr bwMode="auto">
          <a:xfrm>
            <a:off x="-326660" y="1197334"/>
            <a:ext cx="8250375" cy="3819952"/>
            <a:chOff x="96" y="1180"/>
            <a:chExt cx="1440" cy="1652"/>
          </a:xfrm>
        </p:grpSpPr>
        <p:sp>
          <p:nvSpPr>
            <p:cNvPr id="5" name="AutoShape 4"/>
            <p:cNvSpPr>
              <a:spLocks noChangeAspect="1" noChangeArrowheads="1" noTextEdit="1"/>
            </p:cNvSpPr>
            <p:nvPr/>
          </p:nvSpPr>
          <p:spPr bwMode="auto">
            <a:xfrm>
              <a:off x="96" y="1248"/>
              <a:ext cx="14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z="1800"/>
            </a:p>
          </p:txBody>
        </p:sp>
        <p:sp>
          <p:nvSpPr>
            <p:cNvPr id="11" name="_s126986"/>
            <p:cNvSpPr>
              <a:spLocks noChangeArrowheads="1"/>
            </p:cNvSpPr>
            <p:nvPr/>
          </p:nvSpPr>
          <p:spPr bwMode="auto">
            <a:xfrm>
              <a:off x="390" y="1237"/>
              <a:ext cx="851" cy="288"/>
            </a:xfrm>
            <a:prstGeom prst="roundRect">
              <a:avLst>
                <a:gd name="adj" fmla="val 16667"/>
              </a:avLst>
            </a:prstGeom>
            <a:solidFill>
              <a:schemeClr val="tx1">
                <a:lumMod val="10000"/>
                <a:lumOff val="90000"/>
              </a:schemeClr>
            </a:solidFill>
            <a:ln w="9525">
              <a:solidFill>
                <a:schemeClr val="tx1"/>
              </a:solidFill>
              <a:round/>
              <a:headEnd/>
              <a:tailEnd/>
            </a:ln>
          </p:spPr>
          <p:txBody>
            <a:bodyPr wrap="none" lIns="0" tIns="0" rIns="0" bIns="0"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571500" indent="-177800">
                <a:spcBef>
                  <a:spcPct val="20000"/>
                </a:spcBef>
                <a:buChar char="•"/>
                <a:defRPr>
                  <a:solidFill>
                    <a:schemeClr val="tx1"/>
                  </a:solidFill>
                  <a:latin typeface="Arial" pitchFamily="34" charset="0"/>
                  <a:ea typeface="Geneva"/>
                  <a:cs typeface="Arial" pitchFamily="34" charset="0"/>
                </a:defRPr>
              </a:lvl2pPr>
              <a:lvl3pPr marL="1143000" indent="-177800">
                <a:spcBef>
                  <a:spcPct val="20000"/>
                </a:spcBef>
                <a:buFont typeface="Arial" pitchFamily="34" charset="0"/>
                <a:buChar char="▪"/>
                <a:defRPr>
                  <a:solidFill>
                    <a:schemeClr val="tx1"/>
                  </a:solidFill>
                  <a:latin typeface="Arial" pitchFamily="34" charset="0"/>
                  <a:ea typeface="Geneva"/>
                  <a:cs typeface="Arial" pitchFamily="34" charset="0"/>
                </a:defRPr>
              </a:lvl3pPr>
              <a:lvl4pPr marL="1714500" indent="-174625">
                <a:spcBef>
                  <a:spcPct val="20000"/>
                </a:spcBef>
                <a:buFont typeface="Arial" pitchFamily="34" charset="0"/>
                <a:buChar char="◦"/>
                <a:defRPr>
                  <a:solidFill>
                    <a:schemeClr val="tx1"/>
                  </a:solidFill>
                  <a:latin typeface="Arial" pitchFamily="34" charset="0"/>
                  <a:ea typeface="Geneva"/>
                  <a:cs typeface="Arial" pitchFamily="34" charset="0"/>
                </a:defRPr>
              </a:lvl4pPr>
              <a:lvl5pPr marL="2286000" indent="-177800">
                <a:spcBef>
                  <a:spcPct val="20000"/>
                </a:spcBef>
                <a:buFont typeface="Arial" pitchFamily="34" charset="0"/>
                <a:buChar char="▫"/>
                <a:defRPr>
                  <a:solidFill>
                    <a:schemeClr val="tx1"/>
                  </a:solidFill>
                  <a:latin typeface="Arial" pitchFamily="34" charset="0"/>
                  <a:ea typeface="Geneva"/>
                  <a:cs typeface="Arial" pitchFamily="34" charset="0"/>
                </a:defRPr>
              </a:lvl5pPr>
              <a:lvl6pPr marL="27432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6pPr>
              <a:lvl7pPr marL="32004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7pPr>
              <a:lvl8pPr marL="36576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8pPr>
              <a:lvl9pPr marL="41148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9pPr>
            </a:lstStyle>
            <a:p>
              <a:pPr algn="ctr" defTabSz="914400">
                <a:spcBef>
                  <a:spcPct val="0"/>
                </a:spcBef>
                <a:spcAft>
                  <a:spcPct val="0"/>
                </a:spcAft>
                <a:buFontTx/>
                <a:buNone/>
              </a:pPr>
              <a:r>
                <a:rPr lang="en-AU" altLang="en-US" sz="1800" dirty="0">
                  <a:latin typeface="+mn-lt"/>
                </a:rPr>
                <a:t>Intake</a:t>
              </a:r>
            </a:p>
          </p:txBody>
        </p:sp>
        <p:sp>
          <p:nvSpPr>
            <p:cNvPr id="12" name="_s126987"/>
            <p:cNvSpPr>
              <a:spLocks noChangeArrowheads="1"/>
            </p:cNvSpPr>
            <p:nvPr/>
          </p:nvSpPr>
          <p:spPr bwMode="auto">
            <a:xfrm>
              <a:off x="384" y="1629"/>
              <a:ext cx="861" cy="288"/>
            </a:xfrm>
            <a:prstGeom prst="roundRect">
              <a:avLst>
                <a:gd name="adj" fmla="val 16667"/>
              </a:avLst>
            </a:prstGeom>
            <a:solidFill>
              <a:schemeClr val="tx1">
                <a:lumMod val="10000"/>
                <a:lumOff val="90000"/>
              </a:schemeClr>
            </a:solidFill>
            <a:ln w="9525">
              <a:solidFill>
                <a:schemeClr val="tx1"/>
              </a:solidFill>
              <a:round/>
              <a:headEnd/>
              <a:tailEnd/>
            </a:ln>
          </p:spPr>
          <p:txBody>
            <a:bodyPr wrap="none" lIns="0" tIns="0" rIns="0" bIns="0"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571500" indent="-177800">
                <a:spcBef>
                  <a:spcPct val="20000"/>
                </a:spcBef>
                <a:buChar char="•"/>
                <a:defRPr>
                  <a:solidFill>
                    <a:schemeClr val="tx1"/>
                  </a:solidFill>
                  <a:latin typeface="Arial" pitchFamily="34" charset="0"/>
                  <a:ea typeface="Geneva"/>
                  <a:cs typeface="Arial" pitchFamily="34" charset="0"/>
                </a:defRPr>
              </a:lvl2pPr>
              <a:lvl3pPr marL="1143000" indent="-177800">
                <a:spcBef>
                  <a:spcPct val="20000"/>
                </a:spcBef>
                <a:buFont typeface="Arial" pitchFamily="34" charset="0"/>
                <a:buChar char="▪"/>
                <a:defRPr>
                  <a:solidFill>
                    <a:schemeClr val="tx1"/>
                  </a:solidFill>
                  <a:latin typeface="Arial" pitchFamily="34" charset="0"/>
                  <a:ea typeface="Geneva"/>
                  <a:cs typeface="Arial" pitchFamily="34" charset="0"/>
                </a:defRPr>
              </a:lvl3pPr>
              <a:lvl4pPr marL="1714500" indent="-174625">
                <a:spcBef>
                  <a:spcPct val="20000"/>
                </a:spcBef>
                <a:buFont typeface="Arial" pitchFamily="34" charset="0"/>
                <a:buChar char="◦"/>
                <a:defRPr>
                  <a:solidFill>
                    <a:schemeClr val="tx1"/>
                  </a:solidFill>
                  <a:latin typeface="Arial" pitchFamily="34" charset="0"/>
                  <a:ea typeface="Geneva"/>
                  <a:cs typeface="Arial" pitchFamily="34" charset="0"/>
                </a:defRPr>
              </a:lvl4pPr>
              <a:lvl5pPr marL="2286000" indent="-177800">
                <a:spcBef>
                  <a:spcPct val="20000"/>
                </a:spcBef>
                <a:buFont typeface="Arial" pitchFamily="34" charset="0"/>
                <a:buChar char="▫"/>
                <a:defRPr>
                  <a:solidFill>
                    <a:schemeClr val="tx1"/>
                  </a:solidFill>
                  <a:latin typeface="Arial" pitchFamily="34" charset="0"/>
                  <a:ea typeface="Geneva"/>
                  <a:cs typeface="Arial" pitchFamily="34" charset="0"/>
                </a:defRPr>
              </a:lvl5pPr>
              <a:lvl6pPr marL="27432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6pPr>
              <a:lvl7pPr marL="32004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7pPr>
              <a:lvl8pPr marL="36576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8pPr>
              <a:lvl9pPr marL="41148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9pPr>
            </a:lstStyle>
            <a:p>
              <a:pPr algn="ctr" defTabSz="914400">
                <a:spcBef>
                  <a:spcPct val="0"/>
                </a:spcBef>
                <a:spcAft>
                  <a:spcPct val="0"/>
                </a:spcAft>
                <a:buFontTx/>
                <a:buNone/>
              </a:pPr>
              <a:r>
                <a:rPr lang="en-AU" altLang="en-US" sz="1800" dirty="0">
                  <a:latin typeface="+mn-lt"/>
                </a:rPr>
                <a:t>Investigation</a:t>
              </a:r>
            </a:p>
          </p:txBody>
        </p:sp>
        <p:sp>
          <p:nvSpPr>
            <p:cNvPr id="13" name="_s126988"/>
            <p:cNvSpPr>
              <a:spLocks noChangeArrowheads="1"/>
            </p:cNvSpPr>
            <p:nvPr/>
          </p:nvSpPr>
          <p:spPr bwMode="auto">
            <a:xfrm>
              <a:off x="384" y="2021"/>
              <a:ext cx="864" cy="288"/>
            </a:xfrm>
            <a:prstGeom prst="roundRect">
              <a:avLst>
                <a:gd name="adj" fmla="val 16667"/>
              </a:avLst>
            </a:prstGeom>
            <a:solidFill>
              <a:schemeClr val="tx1">
                <a:lumMod val="10000"/>
                <a:lumOff val="90000"/>
              </a:schemeClr>
            </a:solidFill>
            <a:ln w="9525">
              <a:solidFill>
                <a:schemeClr val="tx1"/>
              </a:solidFill>
              <a:round/>
              <a:headEnd/>
              <a:tailEnd/>
            </a:ln>
          </p:spPr>
          <p:txBody>
            <a:bodyPr wrap="none" lIns="0" tIns="0" rIns="0" bIns="0"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571500" indent="-177800">
                <a:spcBef>
                  <a:spcPct val="20000"/>
                </a:spcBef>
                <a:buChar char="•"/>
                <a:defRPr>
                  <a:solidFill>
                    <a:schemeClr val="tx1"/>
                  </a:solidFill>
                  <a:latin typeface="Arial" pitchFamily="34" charset="0"/>
                  <a:ea typeface="Geneva"/>
                  <a:cs typeface="Arial" pitchFamily="34" charset="0"/>
                </a:defRPr>
              </a:lvl2pPr>
              <a:lvl3pPr marL="1143000" indent="-177800">
                <a:spcBef>
                  <a:spcPct val="20000"/>
                </a:spcBef>
                <a:buFont typeface="Arial" pitchFamily="34" charset="0"/>
                <a:buChar char="▪"/>
                <a:defRPr>
                  <a:solidFill>
                    <a:schemeClr val="tx1"/>
                  </a:solidFill>
                  <a:latin typeface="Arial" pitchFamily="34" charset="0"/>
                  <a:ea typeface="Geneva"/>
                  <a:cs typeface="Arial" pitchFamily="34" charset="0"/>
                </a:defRPr>
              </a:lvl3pPr>
              <a:lvl4pPr marL="1714500" indent="-174625">
                <a:spcBef>
                  <a:spcPct val="20000"/>
                </a:spcBef>
                <a:buFont typeface="Arial" pitchFamily="34" charset="0"/>
                <a:buChar char="◦"/>
                <a:defRPr>
                  <a:solidFill>
                    <a:schemeClr val="tx1"/>
                  </a:solidFill>
                  <a:latin typeface="Arial" pitchFamily="34" charset="0"/>
                  <a:ea typeface="Geneva"/>
                  <a:cs typeface="Arial" pitchFamily="34" charset="0"/>
                </a:defRPr>
              </a:lvl4pPr>
              <a:lvl5pPr marL="2286000" indent="-177800">
                <a:spcBef>
                  <a:spcPct val="20000"/>
                </a:spcBef>
                <a:buFont typeface="Arial" pitchFamily="34" charset="0"/>
                <a:buChar char="▫"/>
                <a:defRPr>
                  <a:solidFill>
                    <a:schemeClr val="tx1"/>
                  </a:solidFill>
                  <a:latin typeface="Arial" pitchFamily="34" charset="0"/>
                  <a:ea typeface="Geneva"/>
                  <a:cs typeface="Arial" pitchFamily="34" charset="0"/>
                </a:defRPr>
              </a:lvl5pPr>
              <a:lvl6pPr marL="27432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6pPr>
              <a:lvl7pPr marL="32004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7pPr>
              <a:lvl8pPr marL="36576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8pPr>
              <a:lvl9pPr marL="41148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9pPr>
            </a:lstStyle>
            <a:p>
              <a:pPr algn="ctr" defTabSz="914400">
                <a:spcBef>
                  <a:spcPct val="0"/>
                </a:spcBef>
                <a:spcAft>
                  <a:spcPct val="0"/>
                </a:spcAft>
                <a:buFontTx/>
                <a:buNone/>
              </a:pPr>
              <a:r>
                <a:rPr lang="en-AU" altLang="en-US" sz="1800" dirty="0">
                  <a:latin typeface="+mn-lt"/>
                </a:rPr>
                <a:t>Protective Intervention</a:t>
              </a:r>
            </a:p>
          </p:txBody>
        </p:sp>
        <p:sp>
          <p:nvSpPr>
            <p:cNvPr id="14" name="_s126989"/>
            <p:cNvSpPr>
              <a:spLocks noChangeArrowheads="1"/>
            </p:cNvSpPr>
            <p:nvPr/>
          </p:nvSpPr>
          <p:spPr bwMode="auto">
            <a:xfrm>
              <a:off x="387" y="2414"/>
              <a:ext cx="864" cy="288"/>
            </a:xfrm>
            <a:prstGeom prst="roundRect">
              <a:avLst>
                <a:gd name="adj" fmla="val 16699"/>
              </a:avLst>
            </a:prstGeom>
            <a:solidFill>
              <a:schemeClr val="tx1">
                <a:lumMod val="10000"/>
                <a:lumOff val="90000"/>
              </a:schemeClr>
            </a:solidFill>
            <a:ln w="9525">
              <a:solidFill>
                <a:schemeClr val="tx1"/>
              </a:solidFill>
              <a:round/>
              <a:headEnd/>
              <a:tailEnd/>
            </a:ln>
          </p:spPr>
          <p:txBody>
            <a:bodyPr wrap="none" lIns="0" tIns="0" rIns="0" bIns="0"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571500" indent="-177800">
                <a:spcBef>
                  <a:spcPct val="20000"/>
                </a:spcBef>
                <a:buChar char="•"/>
                <a:defRPr>
                  <a:solidFill>
                    <a:schemeClr val="tx1"/>
                  </a:solidFill>
                  <a:latin typeface="Arial" pitchFamily="34" charset="0"/>
                  <a:ea typeface="Geneva"/>
                  <a:cs typeface="Arial" pitchFamily="34" charset="0"/>
                </a:defRPr>
              </a:lvl2pPr>
              <a:lvl3pPr marL="1143000" indent="-177800">
                <a:spcBef>
                  <a:spcPct val="20000"/>
                </a:spcBef>
                <a:buFont typeface="Arial" pitchFamily="34" charset="0"/>
                <a:buChar char="▪"/>
                <a:defRPr>
                  <a:solidFill>
                    <a:schemeClr val="tx1"/>
                  </a:solidFill>
                  <a:latin typeface="Arial" pitchFamily="34" charset="0"/>
                  <a:ea typeface="Geneva"/>
                  <a:cs typeface="Arial" pitchFamily="34" charset="0"/>
                </a:defRPr>
              </a:lvl3pPr>
              <a:lvl4pPr marL="1714500" indent="-174625">
                <a:spcBef>
                  <a:spcPct val="20000"/>
                </a:spcBef>
                <a:buFont typeface="Arial" pitchFamily="34" charset="0"/>
                <a:buChar char="◦"/>
                <a:defRPr>
                  <a:solidFill>
                    <a:schemeClr val="tx1"/>
                  </a:solidFill>
                  <a:latin typeface="Arial" pitchFamily="34" charset="0"/>
                  <a:ea typeface="Geneva"/>
                  <a:cs typeface="Arial" pitchFamily="34" charset="0"/>
                </a:defRPr>
              </a:lvl4pPr>
              <a:lvl5pPr marL="2286000" indent="-177800">
                <a:spcBef>
                  <a:spcPct val="20000"/>
                </a:spcBef>
                <a:buFont typeface="Arial" pitchFamily="34" charset="0"/>
                <a:buChar char="▫"/>
                <a:defRPr>
                  <a:solidFill>
                    <a:schemeClr val="tx1"/>
                  </a:solidFill>
                  <a:latin typeface="Arial" pitchFamily="34" charset="0"/>
                  <a:ea typeface="Geneva"/>
                  <a:cs typeface="Arial" pitchFamily="34" charset="0"/>
                </a:defRPr>
              </a:lvl5pPr>
              <a:lvl6pPr marL="27432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6pPr>
              <a:lvl7pPr marL="32004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7pPr>
              <a:lvl8pPr marL="36576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8pPr>
              <a:lvl9pPr marL="41148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9pPr>
            </a:lstStyle>
            <a:p>
              <a:pPr algn="ctr" defTabSz="914400">
                <a:spcBef>
                  <a:spcPct val="0"/>
                </a:spcBef>
                <a:spcAft>
                  <a:spcPct val="0"/>
                </a:spcAft>
                <a:buFontTx/>
                <a:buNone/>
              </a:pPr>
              <a:r>
                <a:rPr lang="en-AU" altLang="en-US" sz="1800" dirty="0">
                  <a:latin typeface="+mn-lt"/>
                </a:rPr>
                <a:t>Protective Order</a:t>
              </a:r>
            </a:p>
          </p:txBody>
        </p:sp>
        <p:sp>
          <p:nvSpPr>
            <p:cNvPr id="15" name="_s126990"/>
            <p:cNvSpPr>
              <a:spLocks noChangeArrowheads="1"/>
            </p:cNvSpPr>
            <p:nvPr/>
          </p:nvSpPr>
          <p:spPr bwMode="auto">
            <a:xfrm>
              <a:off x="1401" y="1180"/>
              <a:ext cx="135" cy="1605"/>
            </a:xfrm>
            <a:prstGeom prst="roundRect">
              <a:avLst>
                <a:gd name="adj" fmla="val 16667"/>
              </a:avLst>
            </a:prstGeom>
            <a:solidFill>
              <a:schemeClr val="accent3">
                <a:lumMod val="40000"/>
                <a:lumOff val="60000"/>
              </a:schemeClr>
            </a:solidFill>
            <a:ln w="9525">
              <a:solidFill>
                <a:schemeClr val="tx1"/>
              </a:solidFill>
              <a:round/>
              <a:headEnd/>
              <a:tailEnd/>
            </a:ln>
          </p:spPr>
          <p:txBody>
            <a:bodyPr vert="eaVert" wrap="none" lIns="0" tIns="0" rIns="0" bIns="0"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571500" indent="-177800">
                <a:spcBef>
                  <a:spcPct val="20000"/>
                </a:spcBef>
                <a:buChar char="•"/>
                <a:defRPr>
                  <a:solidFill>
                    <a:schemeClr val="tx1"/>
                  </a:solidFill>
                  <a:latin typeface="Arial" pitchFamily="34" charset="0"/>
                  <a:ea typeface="Geneva"/>
                  <a:cs typeface="Arial" pitchFamily="34" charset="0"/>
                </a:defRPr>
              </a:lvl2pPr>
              <a:lvl3pPr marL="1143000" indent="-177800">
                <a:spcBef>
                  <a:spcPct val="20000"/>
                </a:spcBef>
                <a:buFont typeface="Arial" pitchFamily="34" charset="0"/>
                <a:buChar char="▪"/>
                <a:defRPr>
                  <a:solidFill>
                    <a:schemeClr val="tx1"/>
                  </a:solidFill>
                  <a:latin typeface="Arial" pitchFamily="34" charset="0"/>
                  <a:ea typeface="Geneva"/>
                  <a:cs typeface="Arial" pitchFamily="34" charset="0"/>
                </a:defRPr>
              </a:lvl3pPr>
              <a:lvl4pPr marL="1714500" indent="-174625">
                <a:spcBef>
                  <a:spcPct val="20000"/>
                </a:spcBef>
                <a:buFont typeface="Arial" pitchFamily="34" charset="0"/>
                <a:buChar char="◦"/>
                <a:defRPr>
                  <a:solidFill>
                    <a:schemeClr val="tx1"/>
                  </a:solidFill>
                  <a:latin typeface="Arial" pitchFamily="34" charset="0"/>
                  <a:ea typeface="Geneva"/>
                  <a:cs typeface="Arial" pitchFamily="34" charset="0"/>
                </a:defRPr>
              </a:lvl4pPr>
              <a:lvl5pPr marL="2286000" indent="-177800">
                <a:spcBef>
                  <a:spcPct val="20000"/>
                </a:spcBef>
                <a:buFont typeface="Arial" pitchFamily="34" charset="0"/>
                <a:buChar char="▫"/>
                <a:defRPr>
                  <a:solidFill>
                    <a:schemeClr val="tx1"/>
                  </a:solidFill>
                  <a:latin typeface="Arial" pitchFamily="34" charset="0"/>
                  <a:ea typeface="Geneva"/>
                  <a:cs typeface="Arial" pitchFamily="34" charset="0"/>
                </a:defRPr>
              </a:lvl5pPr>
              <a:lvl6pPr marL="27432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6pPr>
              <a:lvl7pPr marL="32004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7pPr>
              <a:lvl8pPr marL="36576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8pPr>
              <a:lvl9pPr marL="41148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9pPr>
            </a:lstStyle>
            <a:p>
              <a:pPr algn="ctr" defTabSz="914400">
                <a:spcBef>
                  <a:spcPct val="0"/>
                </a:spcBef>
                <a:spcAft>
                  <a:spcPct val="0"/>
                </a:spcAft>
                <a:buFontTx/>
                <a:buNone/>
              </a:pPr>
              <a:r>
                <a:rPr lang="en-AU" altLang="en-US" sz="1800" dirty="0">
                  <a:latin typeface="+mn-lt"/>
                </a:rPr>
                <a:t>Closure</a:t>
              </a:r>
            </a:p>
          </p:txBody>
        </p:sp>
        <p:sp>
          <p:nvSpPr>
            <p:cNvPr id="18" name="_s126993"/>
            <p:cNvSpPr>
              <a:spLocks noChangeArrowheads="1"/>
            </p:cNvSpPr>
            <p:nvPr/>
          </p:nvSpPr>
          <p:spPr bwMode="auto">
            <a:xfrm>
              <a:off x="216" y="1180"/>
              <a:ext cx="135" cy="1605"/>
            </a:xfrm>
            <a:prstGeom prst="roundRect">
              <a:avLst>
                <a:gd name="adj" fmla="val 16667"/>
              </a:avLst>
            </a:prstGeom>
            <a:solidFill>
              <a:schemeClr val="accent3">
                <a:lumMod val="40000"/>
                <a:lumOff val="60000"/>
              </a:schemeClr>
            </a:solidFill>
            <a:ln w="9525">
              <a:solidFill>
                <a:schemeClr val="tx1"/>
              </a:solidFill>
              <a:round/>
              <a:headEnd/>
              <a:tailEnd/>
            </a:ln>
          </p:spPr>
          <p:txBody>
            <a:bodyPr vert="eaVert" wrap="none" lIns="0" tIns="0" rIns="0" bIns="0"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571500" indent="-177800">
                <a:spcBef>
                  <a:spcPct val="20000"/>
                </a:spcBef>
                <a:buChar char="•"/>
                <a:defRPr>
                  <a:solidFill>
                    <a:schemeClr val="tx1"/>
                  </a:solidFill>
                  <a:latin typeface="Arial" pitchFamily="34" charset="0"/>
                  <a:ea typeface="Geneva"/>
                  <a:cs typeface="Arial" pitchFamily="34" charset="0"/>
                </a:defRPr>
              </a:lvl2pPr>
              <a:lvl3pPr marL="1143000" indent="-177800">
                <a:spcBef>
                  <a:spcPct val="20000"/>
                </a:spcBef>
                <a:buFont typeface="Arial" pitchFamily="34" charset="0"/>
                <a:buChar char="▪"/>
                <a:defRPr>
                  <a:solidFill>
                    <a:schemeClr val="tx1"/>
                  </a:solidFill>
                  <a:latin typeface="Arial" pitchFamily="34" charset="0"/>
                  <a:ea typeface="Geneva"/>
                  <a:cs typeface="Arial" pitchFamily="34" charset="0"/>
                </a:defRPr>
              </a:lvl3pPr>
              <a:lvl4pPr marL="1714500" indent="-174625">
                <a:spcBef>
                  <a:spcPct val="20000"/>
                </a:spcBef>
                <a:buFont typeface="Arial" pitchFamily="34" charset="0"/>
                <a:buChar char="◦"/>
                <a:defRPr>
                  <a:solidFill>
                    <a:schemeClr val="tx1"/>
                  </a:solidFill>
                  <a:latin typeface="Arial" pitchFamily="34" charset="0"/>
                  <a:ea typeface="Geneva"/>
                  <a:cs typeface="Arial" pitchFamily="34" charset="0"/>
                </a:defRPr>
              </a:lvl4pPr>
              <a:lvl5pPr marL="2286000" indent="-177800">
                <a:spcBef>
                  <a:spcPct val="20000"/>
                </a:spcBef>
                <a:buFont typeface="Arial" pitchFamily="34" charset="0"/>
                <a:buChar char="▫"/>
                <a:defRPr>
                  <a:solidFill>
                    <a:schemeClr val="tx1"/>
                  </a:solidFill>
                  <a:latin typeface="Arial" pitchFamily="34" charset="0"/>
                  <a:ea typeface="Geneva"/>
                  <a:cs typeface="Arial" pitchFamily="34" charset="0"/>
                </a:defRPr>
              </a:lvl5pPr>
              <a:lvl6pPr marL="27432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6pPr>
              <a:lvl7pPr marL="32004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7pPr>
              <a:lvl8pPr marL="36576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8pPr>
              <a:lvl9pPr marL="41148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9pPr>
            </a:lstStyle>
            <a:p>
              <a:pPr algn="ctr" defTabSz="914400">
                <a:spcBef>
                  <a:spcPct val="0"/>
                </a:spcBef>
                <a:spcAft>
                  <a:spcPct val="0"/>
                </a:spcAft>
                <a:buFontTx/>
                <a:buNone/>
              </a:pPr>
              <a:r>
                <a:rPr lang="en-AU" altLang="en-US" sz="1800" dirty="0">
                  <a:latin typeface="+mn-lt"/>
                </a:rPr>
                <a:t>Child FIRST</a:t>
              </a:r>
            </a:p>
            <a:p>
              <a:pPr algn="ctr" defTabSz="914400">
                <a:spcBef>
                  <a:spcPct val="0"/>
                </a:spcBef>
                <a:spcAft>
                  <a:spcPct val="0"/>
                </a:spcAft>
                <a:buFontTx/>
                <a:buNone/>
              </a:pPr>
              <a:r>
                <a:rPr lang="en-AU" altLang="en-US" sz="1800" dirty="0">
                  <a:latin typeface="+mn-lt"/>
                </a:rPr>
                <a:t>The Orange Door</a:t>
              </a:r>
            </a:p>
          </p:txBody>
        </p:sp>
        <p:sp>
          <p:nvSpPr>
            <p:cNvPr id="16" name="_s126990">
              <a:extLst>
                <a:ext uri="{FF2B5EF4-FFF2-40B4-BE49-F238E27FC236}">
                  <a16:creationId xmlns:a16="http://schemas.microsoft.com/office/drawing/2014/main" id="{646DB300-24B3-46D0-AFE5-F92D820ECAC6}"/>
                </a:ext>
              </a:extLst>
            </p:cNvPr>
            <p:cNvSpPr>
              <a:spLocks noChangeArrowheads="1"/>
            </p:cNvSpPr>
            <p:nvPr/>
          </p:nvSpPr>
          <p:spPr bwMode="auto">
            <a:xfrm>
              <a:off x="1278" y="1334"/>
              <a:ext cx="96" cy="1298"/>
            </a:xfrm>
            <a:prstGeom prst="roundRect">
              <a:avLst>
                <a:gd name="adj" fmla="val 16667"/>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vert="eaVert" wrap="none" lIns="0" tIns="0" rIns="0" bIns="0"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571500" indent="-177800">
                <a:spcBef>
                  <a:spcPct val="20000"/>
                </a:spcBef>
                <a:buChar char="•"/>
                <a:defRPr>
                  <a:solidFill>
                    <a:schemeClr val="tx1"/>
                  </a:solidFill>
                  <a:latin typeface="Arial" pitchFamily="34" charset="0"/>
                  <a:ea typeface="Geneva"/>
                  <a:cs typeface="Arial" pitchFamily="34" charset="0"/>
                </a:defRPr>
              </a:lvl2pPr>
              <a:lvl3pPr marL="1143000" indent="-177800">
                <a:spcBef>
                  <a:spcPct val="20000"/>
                </a:spcBef>
                <a:buFont typeface="Arial" pitchFamily="34" charset="0"/>
                <a:buChar char="▪"/>
                <a:defRPr>
                  <a:solidFill>
                    <a:schemeClr val="tx1"/>
                  </a:solidFill>
                  <a:latin typeface="Arial" pitchFamily="34" charset="0"/>
                  <a:ea typeface="Geneva"/>
                  <a:cs typeface="Arial" pitchFamily="34" charset="0"/>
                </a:defRPr>
              </a:lvl3pPr>
              <a:lvl4pPr marL="1714500" indent="-174625">
                <a:spcBef>
                  <a:spcPct val="20000"/>
                </a:spcBef>
                <a:buFont typeface="Arial" pitchFamily="34" charset="0"/>
                <a:buChar char="◦"/>
                <a:defRPr>
                  <a:solidFill>
                    <a:schemeClr val="tx1"/>
                  </a:solidFill>
                  <a:latin typeface="Arial" pitchFamily="34" charset="0"/>
                  <a:ea typeface="Geneva"/>
                  <a:cs typeface="Arial" pitchFamily="34" charset="0"/>
                </a:defRPr>
              </a:lvl4pPr>
              <a:lvl5pPr marL="2286000" indent="-177800">
                <a:spcBef>
                  <a:spcPct val="20000"/>
                </a:spcBef>
                <a:buFont typeface="Arial" pitchFamily="34" charset="0"/>
                <a:buChar char="▫"/>
                <a:defRPr>
                  <a:solidFill>
                    <a:schemeClr val="tx1"/>
                  </a:solidFill>
                  <a:latin typeface="Arial" pitchFamily="34" charset="0"/>
                  <a:ea typeface="Geneva"/>
                  <a:cs typeface="Arial" pitchFamily="34" charset="0"/>
                </a:defRPr>
              </a:lvl5pPr>
              <a:lvl6pPr marL="27432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6pPr>
              <a:lvl7pPr marL="32004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7pPr>
              <a:lvl8pPr marL="36576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8pPr>
              <a:lvl9pPr marL="4114800" indent="-177800" eaLnBrk="0" fontAlgn="base" hangingPunct="0">
                <a:spcBef>
                  <a:spcPct val="20000"/>
                </a:spcBef>
                <a:spcAft>
                  <a:spcPct val="0"/>
                </a:spcAft>
                <a:buFont typeface="Arial" pitchFamily="34" charset="0"/>
                <a:buChar char="▫"/>
                <a:defRPr>
                  <a:solidFill>
                    <a:schemeClr val="tx1"/>
                  </a:solidFill>
                  <a:latin typeface="Arial" pitchFamily="34" charset="0"/>
                  <a:ea typeface="Geneva"/>
                  <a:cs typeface="Arial" pitchFamily="34" charset="0"/>
                </a:defRPr>
              </a:lvl9pPr>
            </a:lstStyle>
            <a:p>
              <a:pPr algn="ctr" defTabSz="914400">
                <a:spcBef>
                  <a:spcPct val="0"/>
                </a:spcBef>
                <a:spcAft>
                  <a:spcPct val="0"/>
                </a:spcAft>
                <a:buFontTx/>
                <a:buNone/>
              </a:pPr>
              <a:r>
                <a:rPr lang="en-AU" altLang="en-US" sz="1800" dirty="0">
                  <a:latin typeface="+mn-lt"/>
                </a:rPr>
                <a:t>ACSASS</a:t>
              </a:r>
            </a:p>
          </p:txBody>
        </p:sp>
      </p:grpSp>
    </p:spTree>
    <p:extLst>
      <p:ext uri="{BB962C8B-B14F-4D97-AF65-F5344CB8AC3E}">
        <p14:creationId xmlns:p14="http://schemas.microsoft.com/office/powerpoint/2010/main" val="4155081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276D2-9928-4611-95A8-677241A72CD0}"/>
              </a:ext>
            </a:extLst>
          </p:cNvPr>
          <p:cNvSpPr>
            <a:spLocks noGrp="1"/>
          </p:cNvSpPr>
          <p:nvPr>
            <p:ph type="title"/>
          </p:nvPr>
        </p:nvSpPr>
        <p:spPr>
          <a:xfrm>
            <a:off x="256233" y="120252"/>
            <a:ext cx="5109587" cy="857250"/>
          </a:xfrm>
        </p:spPr>
        <p:txBody>
          <a:bodyPr/>
          <a:lstStyle/>
          <a:p>
            <a:r>
              <a:rPr lang="en-AU" sz="2400" b="1" dirty="0"/>
              <a:t>Children’s Court Orders </a:t>
            </a:r>
          </a:p>
        </p:txBody>
      </p:sp>
      <p:sp>
        <p:nvSpPr>
          <p:cNvPr id="5" name="Text Placeholder 4">
            <a:extLst>
              <a:ext uri="{FF2B5EF4-FFF2-40B4-BE49-F238E27FC236}">
                <a16:creationId xmlns:a16="http://schemas.microsoft.com/office/drawing/2014/main" id="{06130A43-639E-4F4B-8976-DE45FE39E9AD}"/>
              </a:ext>
            </a:extLst>
          </p:cNvPr>
          <p:cNvSpPr>
            <a:spLocks noGrp="1"/>
          </p:cNvSpPr>
          <p:nvPr>
            <p:ph type="body" sz="half" idx="1"/>
          </p:nvPr>
        </p:nvSpPr>
        <p:spPr>
          <a:xfrm>
            <a:off x="185894" y="1270488"/>
            <a:ext cx="5013903" cy="3752759"/>
          </a:xfrm>
        </p:spPr>
        <p:txBody>
          <a:bodyPr/>
          <a:lstStyle/>
          <a:p>
            <a:pPr defTabSz="914400">
              <a:lnSpc>
                <a:spcPct val="100000"/>
              </a:lnSpc>
              <a:spcBef>
                <a:spcPct val="30000"/>
              </a:spcBef>
              <a:spcAft>
                <a:spcPct val="0"/>
              </a:spcAft>
              <a:defRPr/>
            </a:pPr>
            <a:r>
              <a:rPr lang="en-AU" altLang="en-US" sz="1800" b="0" dirty="0">
                <a:solidFill>
                  <a:schemeClr val="tx1"/>
                </a:solidFill>
                <a:ea typeface="ＭＳ Ｐゴシック" pitchFamily="34" charset="-128"/>
              </a:rPr>
              <a:t>The Children’s Court may make one of the following protection orders if it finds the child in need of protection:</a:t>
            </a:r>
          </a:p>
          <a:p>
            <a:pPr marL="342900" indent="-342900" defTabSz="914400">
              <a:lnSpc>
                <a:spcPct val="100000"/>
              </a:lnSpc>
              <a:spcBef>
                <a:spcPct val="30000"/>
              </a:spcBef>
              <a:spcAft>
                <a:spcPct val="0"/>
              </a:spcAft>
              <a:buFont typeface="+mj-lt"/>
              <a:buAutoNum type="arabicPeriod"/>
              <a:defRPr/>
            </a:pPr>
            <a:r>
              <a:rPr lang="en-AU" altLang="en-US" sz="1800" b="0" dirty="0">
                <a:solidFill>
                  <a:schemeClr val="tx1"/>
                </a:solidFill>
                <a:ea typeface="ＭＳ Ｐゴシック" pitchFamily="34" charset="-128"/>
              </a:rPr>
              <a:t>Family Preservation Order</a:t>
            </a:r>
          </a:p>
          <a:p>
            <a:pPr marL="342900" indent="-342900" defTabSz="914400">
              <a:lnSpc>
                <a:spcPct val="100000"/>
              </a:lnSpc>
              <a:spcBef>
                <a:spcPct val="30000"/>
              </a:spcBef>
              <a:spcAft>
                <a:spcPct val="0"/>
              </a:spcAft>
              <a:buFont typeface="+mj-lt"/>
              <a:buAutoNum type="arabicPeriod"/>
              <a:defRPr/>
            </a:pPr>
            <a:r>
              <a:rPr lang="en-AU" altLang="en-US" sz="1800" b="0" dirty="0">
                <a:solidFill>
                  <a:schemeClr val="tx1"/>
                </a:solidFill>
                <a:ea typeface="ＭＳ Ｐゴシック" pitchFamily="34" charset="-128"/>
              </a:rPr>
              <a:t>Family Reunification Order </a:t>
            </a:r>
          </a:p>
          <a:p>
            <a:pPr marL="342900" indent="-342900" defTabSz="914400">
              <a:lnSpc>
                <a:spcPct val="100000"/>
              </a:lnSpc>
              <a:spcBef>
                <a:spcPct val="30000"/>
              </a:spcBef>
              <a:spcAft>
                <a:spcPct val="0"/>
              </a:spcAft>
              <a:buFont typeface="+mj-lt"/>
              <a:buAutoNum type="arabicPeriod"/>
              <a:defRPr/>
            </a:pPr>
            <a:r>
              <a:rPr lang="en-AU" altLang="en-US" sz="1800" b="0" dirty="0">
                <a:solidFill>
                  <a:schemeClr val="tx1"/>
                </a:solidFill>
                <a:ea typeface="ＭＳ Ｐゴシック" pitchFamily="34" charset="-128"/>
              </a:rPr>
              <a:t>Care by Secretary Order </a:t>
            </a:r>
          </a:p>
          <a:p>
            <a:pPr marL="342900" indent="-342900" defTabSz="914400">
              <a:lnSpc>
                <a:spcPct val="100000"/>
              </a:lnSpc>
              <a:spcBef>
                <a:spcPct val="30000"/>
              </a:spcBef>
              <a:spcAft>
                <a:spcPct val="0"/>
              </a:spcAft>
              <a:buFont typeface="+mj-lt"/>
              <a:buAutoNum type="arabicPeriod"/>
              <a:defRPr/>
            </a:pPr>
            <a:r>
              <a:rPr lang="en-AU" altLang="en-US" sz="1800" b="0" dirty="0">
                <a:solidFill>
                  <a:schemeClr val="tx1"/>
                </a:solidFill>
                <a:ea typeface="ＭＳ Ｐゴシック" pitchFamily="34" charset="-128"/>
              </a:rPr>
              <a:t>Long Term Care Order</a:t>
            </a:r>
          </a:p>
          <a:p>
            <a:pPr marL="342900" indent="-342900" defTabSz="914400">
              <a:lnSpc>
                <a:spcPct val="100000"/>
              </a:lnSpc>
              <a:spcBef>
                <a:spcPct val="30000"/>
              </a:spcBef>
              <a:spcAft>
                <a:spcPct val="0"/>
              </a:spcAft>
              <a:buFont typeface="+mj-lt"/>
              <a:buAutoNum type="arabicPeriod"/>
              <a:defRPr/>
            </a:pPr>
            <a:r>
              <a:rPr lang="en-AU" altLang="en-US" sz="1800" b="0" dirty="0">
                <a:solidFill>
                  <a:schemeClr val="tx1"/>
                </a:solidFill>
                <a:ea typeface="ＭＳ Ｐゴシック" pitchFamily="34" charset="-128"/>
              </a:rPr>
              <a:t>Permanent Care Order </a:t>
            </a:r>
          </a:p>
          <a:p>
            <a:endParaRPr lang="en-AU" sz="1800" dirty="0"/>
          </a:p>
        </p:txBody>
      </p:sp>
      <p:sp>
        <p:nvSpPr>
          <p:cNvPr id="6" name="Content Placeholder 5">
            <a:extLst>
              <a:ext uri="{FF2B5EF4-FFF2-40B4-BE49-F238E27FC236}">
                <a16:creationId xmlns:a16="http://schemas.microsoft.com/office/drawing/2014/main" id="{86C9417E-E49D-47B5-A708-463CEC236600}"/>
              </a:ext>
            </a:extLst>
          </p:cNvPr>
          <p:cNvSpPr>
            <a:spLocks noGrp="1"/>
          </p:cNvSpPr>
          <p:nvPr>
            <p:ph sz="half" idx="2"/>
          </p:nvPr>
        </p:nvSpPr>
        <p:spPr>
          <a:xfrm>
            <a:off x="5615030" y="1608389"/>
            <a:ext cx="2948940" cy="2333240"/>
          </a:xfrm>
        </p:spPr>
        <p:txBody>
          <a:bodyPr/>
          <a:lstStyle/>
          <a:p>
            <a:r>
              <a:rPr lang="en-AU" sz="1600" b="0" dirty="0">
                <a:solidFill>
                  <a:schemeClr val="accent4">
                    <a:lumMod val="75000"/>
                  </a:schemeClr>
                </a:solidFill>
              </a:rPr>
              <a:t>Other Children’s Court orders:</a:t>
            </a:r>
          </a:p>
          <a:p>
            <a:pPr marL="228600" indent="-228600" defTabSz="914400">
              <a:lnSpc>
                <a:spcPct val="100000"/>
              </a:lnSpc>
              <a:spcBef>
                <a:spcPct val="30000"/>
              </a:spcBef>
              <a:spcAft>
                <a:spcPct val="0"/>
              </a:spcAft>
              <a:buFont typeface="+mj-lt"/>
              <a:buAutoNum type="arabicPeriod"/>
              <a:defRPr/>
            </a:pPr>
            <a:r>
              <a:rPr lang="en-AU" altLang="en-US" sz="1600" b="0" dirty="0">
                <a:solidFill>
                  <a:schemeClr val="accent4">
                    <a:lumMod val="75000"/>
                  </a:schemeClr>
                </a:solidFill>
                <a:ea typeface="ＭＳ Ｐゴシック" pitchFamily="34" charset="-128"/>
              </a:rPr>
              <a:t>Undertaking</a:t>
            </a:r>
          </a:p>
          <a:p>
            <a:pPr marL="228600" indent="-228600" defTabSz="914400">
              <a:lnSpc>
                <a:spcPct val="100000"/>
              </a:lnSpc>
              <a:spcBef>
                <a:spcPct val="30000"/>
              </a:spcBef>
              <a:spcAft>
                <a:spcPct val="0"/>
              </a:spcAft>
              <a:buFont typeface="+mj-lt"/>
              <a:buAutoNum type="arabicPeriod"/>
              <a:defRPr/>
            </a:pPr>
            <a:r>
              <a:rPr lang="en-AU" altLang="en-US" sz="1600" b="0" dirty="0">
                <a:solidFill>
                  <a:schemeClr val="accent4">
                    <a:lumMod val="75000"/>
                  </a:schemeClr>
                </a:solidFill>
                <a:ea typeface="ＭＳ Ｐゴシック" pitchFamily="34" charset="-128"/>
              </a:rPr>
              <a:t>Temporary Assessment Order</a:t>
            </a:r>
          </a:p>
          <a:p>
            <a:pPr marL="228600" indent="-228600" defTabSz="914400">
              <a:lnSpc>
                <a:spcPct val="100000"/>
              </a:lnSpc>
              <a:spcBef>
                <a:spcPct val="30000"/>
              </a:spcBef>
              <a:spcAft>
                <a:spcPct val="0"/>
              </a:spcAft>
              <a:buFont typeface="+mj-lt"/>
              <a:buAutoNum type="arabicPeriod"/>
              <a:defRPr/>
            </a:pPr>
            <a:r>
              <a:rPr lang="en-AU" altLang="en-US" sz="1600" b="0" dirty="0">
                <a:solidFill>
                  <a:schemeClr val="accent4">
                    <a:lumMod val="75000"/>
                  </a:schemeClr>
                </a:solidFill>
                <a:ea typeface="ＭＳ Ｐゴシック" pitchFamily="34" charset="-128"/>
              </a:rPr>
              <a:t>Interim Accommodation Order</a:t>
            </a:r>
          </a:p>
          <a:p>
            <a:pPr marL="228600" indent="-228600" defTabSz="914400">
              <a:lnSpc>
                <a:spcPct val="100000"/>
              </a:lnSpc>
              <a:spcBef>
                <a:spcPct val="30000"/>
              </a:spcBef>
              <a:spcAft>
                <a:spcPct val="0"/>
              </a:spcAft>
              <a:buFont typeface="+mj-lt"/>
              <a:buAutoNum type="arabicPeriod"/>
              <a:defRPr/>
            </a:pPr>
            <a:r>
              <a:rPr lang="en-AU" altLang="en-US" sz="1600" b="0" dirty="0">
                <a:solidFill>
                  <a:schemeClr val="accent4">
                    <a:lumMod val="75000"/>
                  </a:schemeClr>
                </a:solidFill>
                <a:ea typeface="ＭＳ Ｐゴシック" pitchFamily="34" charset="-128"/>
              </a:rPr>
              <a:t>Therapeutic Treatment Order or Therapeutic Treatment Placement Order</a:t>
            </a:r>
          </a:p>
          <a:p>
            <a:endParaRPr lang="en-AU" sz="1800" dirty="0"/>
          </a:p>
        </p:txBody>
      </p:sp>
    </p:spTree>
    <p:extLst>
      <p:ext uri="{BB962C8B-B14F-4D97-AF65-F5344CB8AC3E}">
        <p14:creationId xmlns:p14="http://schemas.microsoft.com/office/powerpoint/2010/main" val="2652295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E11C7-468F-4605-A931-AC1392BDD0BA}"/>
              </a:ext>
            </a:extLst>
          </p:cNvPr>
          <p:cNvSpPr>
            <a:spLocks noGrp="1"/>
          </p:cNvSpPr>
          <p:nvPr>
            <p:ph type="ctrTitle"/>
          </p:nvPr>
        </p:nvSpPr>
        <p:spPr>
          <a:xfrm>
            <a:off x="905760" y="1544607"/>
            <a:ext cx="6513072" cy="1182872"/>
          </a:xfrm>
        </p:spPr>
        <p:txBody>
          <a:bodyPr/>
          <a:lstStyle/>
          <a:p>
            <a:pPr algn="ctr"/>
            <a:r>
              <a:rPr lang="en-AU" b="1" dirty="0"/>
              <a:t>Mandatory reporting </a:t>
            </a:r>
          </a:p>
        </p:txBody>
      </p:sp>
    </p:spTree>
    <p:extLst>
      <p:ext uri="{BB962C8B-B14F-4D97-AF65-F5344CB8AC3E}">
        <p14:creationId xmlns:p14="http://schemas.microsoft.com/office/powerpoint/2010/main" val="577434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Mandatory reporters</a:t>
            </a:r>
          </a:p>
        </p:txBody>
      </p:sp>
      <p:sp>
        <p:nvSpPr>
          <p:cNvPr id="4" name="Text Placeholder 3">
            <a:extLst>
              <a:ext uri="{FF2B5EF4-FFF2-40B4-BE49-F238E27FC236}">
                <a16:creationId xmlns:a16="http://schemas.microsoft.com/office/drawing/2014/main" id="{C95DFE27-5717-49DB-B6F3-2B20D5A58DE6}"/>
              </a:ext>
            </a:extLst>
          </p:cNvPr>
          <p:cNvSpPr>
            <a:spLocks noGrp="1"/>
          </p:cNvSpPr>
          <p:nvPr>
            <p:ph type="body" sz="half" idx="1"/>
          </p:nvPr>
        </p:nvSpPr>
        <p:spPr>
          <a:xfrm>
            <a:off x="324035" y="1228450"/>
            <a:ext cx="3812959" cy="3394472"/>
          </a:xfrm>
        </p:spPr>
        <p:txBody>
          <a:bodyPr anchor="ctr"/>
          <a:lstStyle/>
          <a:p>
            <a:r>
              <a:rPr lang="en-AU" sz="1800" b="0" dirty="0"/>
              <a:t>Mandatory reporting is the legal obligation of certain professionals in Victoria to report incidences of child physical and sexual abuse where the parent has not protected or unlikely to protect the child from that harm. </a:t>
            </a:r>
          </a:p>
          <a:p>
            <a:endParaRPr lang="en-AU" sz="1800" dirty="0"/>
          </a:p>
        </p:txBody>
      </p:sp>
      <p:sp>
        <p:nvSpPr>
          <p:cNvPr id="3" name="Content Placeholder 2"/>
          <p:cNvSpPr>
            <a:spLocks noGrp="1"/>
          </p:cNvSpPr>
          <p:nvPr>
            <p:ph sz="half" idx="2"/>
          </p:nvPr>
        </p:nvSpPr>
        <p:spPr>
          <a:xfrm>
            <a:off x="4648200" y="1186494"/>
            <a:ext cx="4038600" cy="3943349"/>
          </a:xfrm>
        </p:spPr>
        <p:txBody>
          <a:bodyPr/>
          <a:lstStyle/>
          <a:p>
            <a:pPr>
              <a:lnSpc>
                <a:spcPct val="100000"/>
              </a:lnSpc>
              <a:spcBef>
                <a:spcPts val="0"/>
              </a:spcBef>
              <a:spcAft>
                <a:spcPts val="0"/>
              </a:spcAft>
            </a:pPr>
            <a:r>
              <a:rPr lang="en-AU" sz="1600" b="0" dirty="0">
                <a:solidFill>
                  <a:srgbClr val="0070C0"/>
                </a:solidFill>
              </a:rPr>
              <a:t>Mandatory reporters:</a:t>
            </a:r>
          </a:p>
          <a:p>
            <a:pPr marL="446175" lvl="2" indent="-257175">
              <a:lnSpc>
                <a:spcPct val="100000"/>
              </a:lnSpc>
              <a:spcBef>
                <a:spcPts val="600"/>
              </a:spcBef>
              <a:spcAft>
                <a:spcPts val="0"/>
              </a:spcAft>
              <a:buFont typeface="Arial" panose="020B0604020202020204" pitchFamily="34" charset="0"/>
              <a:buChar char="•"/>
            </a:pPr>
            <a:r>
              <a:rPr lang="en-AU" sz="1600" dirty="0">
                <a:solidFill>
                  <a:srgbClr val="0070C0"/>
                </a:solidFill>
              </a:rPr>
              <a:t>registered medical practitioner</a:t>
            </a:r>
          </a:p>
          <a:p>
            <a:pPr marL="446175" lvl="2" indent="-257175">
              <a:lnSpc>
                <a:spcPct val="100000"/>
              </a:lnSpc>
              <a:spcBef>
                <a:spcPts val="0"/>
              </a:spcBef>
              <a:spcAft>
                <a:spcPts val="0"/>
              </a:spcAft>
              <a:buFont typeface="Arial" panose="020B0604020202020204" pitchFamily="34" charset="0"/>
              <a:buChar char="•"/>
            </a:pPr>
            <a:r>
              <a:rPr lang="en-AU" sz="1600" dirty="0">
                <a:solidFill>
                  <a:srgbClr val="0070C0"/>
                </a:solidFill>
              </a:rPr>
              <a:t>Nurse including MCHN</a:t>
            </a:r>
          </a:p>
          <a:p>
            <a:pPr marL="446175" lvl="2" indent="-257175">
              <a:lnSpc>
                <a:spcPct val="100000"/>
              </a:lnSpc>
              <a:spcBef>
                <a:spcPts val="0"/>
              </a:spcBef>
              <a:spcAft>
                <a:spcPts val="0"/>
              </a:spcAft>
              <a:buFont typeface="Arial" panose="020B0604020202020204" pitchFamily="34" charset="0"/>
              <a:buChar char="•"/>
            </a:pPr>
            <a:r>
              <a:rPr lang="en-AU" sz="1600" dirty="0">
                <a:solidFill>
                  <a:srgbClr val="0070C0"/>
                </a:solidFill>
              </a:rPr>
              <a:t>midwife</a:t>
            </a:r>
          </a:p>
          <a:p>
            <a:pPr marL="446175" lvl="2" indent="-257175">
              <a:lnSpc>
                <a:spcPct val="100000"/>
              </a:lnSpc>
              <a:spcBef>
                <a:spcPts val="0"/>
              </a:spcBef>
              <a:spcAft>
                <a:spcPts val="0"/>
              </a:spcAft>
              <a:buFont typeface="Arial" panose="020B0604020202020204" pitchFamily="34" charset="0"/>
              <a:buChar char="•"/>
            </a:pPr>
            <a:r>
              <a:rPr lang="en-AU" sz="1600" dirty="0">
                <a:solidFill>
                  <a:srgbClr val="0070C0"/>
                </a:solidFill>
              </a:rPr>
              <a:t>teacher and principal</a:t>
            </a:r>
          </a:p>
          <a:p>
            <a:pPr marL="446175" lvl="2" indent="-257175">
              <a:lnSpc>
                <a:spcPct val="100000"/>
              </a:lnSpc>
              <a:spcBef>
                <a:spcPts val="0"/>
              </a:spcBef>
              <a:spcAft>
                <a:spcPts val="0"/>
              </a:spcAft>
              <a:buFont typeface="Arial" panose="020B0604020202020204" pitchFamily="34" charset="0"/>
              <a:buChar char="•"/>
            </a:pPr>
            <a:r>
              <a:rPr lang="en-AU" sz="1600" dirty="0">
                <a:solidFill>
                  <a:srgbClr val="0070C0"/>
                </a:solidFill>
              </a:rPr>
              <a:t>Police</a:t>
            </a:r>
          </a:p>
          <a:p>
            <a:pPr marL="446175" lvl="2" indent="-257175">
              <a:lnSpc>
                <a:spcPct val="100000"/>
              </a:lnSpc>
              <a:spcBef>
                <a:spcPts val="0"/>
              </a:spcBef>
              <a:spcAft>
                <a:spcPts val="0"/>
              </a:spcAft>
              <a:buFont typeface="Arial" panose="020B0604020202020204" pitchFamily="34" charset="0"/>
              <a:buChar char="•"/>
            </a:pPr>
            <a:r>
              <a:rPr lang="en-AU" sz="1600" dirty="0">
                <a:solidFill>
                  <a:srgbClr val="0070C0"/>
                </a:solidFill>
              </a:rPr>
              <a:t>Family Law Act 67Z</a:t>
            </a:r>
          </a:p>
          <a:p>
            <a:pPr marL="189000" lvl="2" indent="0">
              <a:lnSpc>
                <a:spcPct val="100000"/>
              </a:lnSpc>
              <a:spcBef>
                <a:spcPts val="600"/>
              </a:spcBef>
              <a:spcAft>
                <a:spcPts val="0"/>
              </a:spcAft>
              <a:buNone/>
            </a:pPr>
            <a:r>
              <a:rPr lang="en-AU" sz="1600" dirty="0">
                <a:solidFill>
                  <a:srgbClr val="0070C0"/>
                </a:solidFill>
              </a:rPr>
              <a:t>Commenced 1 March 2019</a:t>
            </a:r>
          </a:p>
          <a:p>
            <a:pPr marL="446175" lvl="2" indent="-257175">
              <a:lnSpc>
                <a:spcPct val="100000"/>
              </a:lnSpc>
              <a:spcBef>
                <a:spcPts val="600"/>
              </a:spcBef>
              <a:spcAft>
                <a:spcPts val="0"/>
              </a:spcAft>
              <a:buFont typeface="Arial" panose="020B0604020202020204" pitchFamily="34" charset="0"/>
              <a:buChar char="•"/>
            </a:pPr>
            <a:r>
              <a:rPr lang="en-AU" sz="1600" dirty="0">
                <a:solidFill>
                  <a:srgbClr val="0070C0"/>
                </a:solidFill>
              </a:rPr>
              <a:t>Early childhood</a:t>
            </a:r>
          </a:p>
          <a:p>
            <a:pPr marL="446175" lvl="2" indent="-257175">
              <a:lnSpc>
                <a:spcPct val="100000"/>
              </a:lnSpc>
              <a:spcAft>
                <a:spcPts val="0"/>
              </a:spcAft>
              <a:buFont typeface="Arial" panose="020B0604020202020204" pitchFamily="34" charset="0"/>
              <a:buChar char="•"/>
            </a:pPr>
            <a:r>
              <a:rPr lang="en-AU" sz="1600" dirty="0">
                <a:solidFill>
                  <a:srgbClr val="0070C0"/>
                </a:solidFill>
              </a:rPr>
              <a:t>Psychologist</a:t>
            </a:r>
          </a:p>
          <a:p>
            <a:pPr marL="446175" lvl="2" indent="-257175">
              <a:lnSpc>
                <a:spcPct val="100000"/>
              </a:lnSpc>
              <a:spcAft>
                <a:spcPts val="0"/>
              </a:spcAft>
              <a:buFont typeface="Arial" panose="020B0604020202020204" pitchFamily="34" charset="0"/>
              <a:buChar char="•"/>
            </a:pPr>
            <a:r>
              <a:rPr lang="en-AU" sz="1600" dirty="0">
                <a:solidFill>
                  <a:srgbClr val="0070C0"/>
                </a:solidFill>
              </a:rPr>
              <a:t>Youth justice</a:t>
            </a:r>
          </a:p>
          <a:p>
            <a:pPr marL="446175" lvl="2" indent="-257175">
              <a:lnSpc>
                <a:spcPct val="100000"/>
              </a:lnSpc>
              <a:spcAft>
                <a:spcPts val="0"/>
              </a:spcAft>
              <a:buFont typeface="Arial" panose="020B0604020202020204" pitchFamily="34" charset="0"/>
              <a:buChar char="•"/>
            </a:pPr>
            <a:r>
              <a:rPr lang="en-AU" sz="1600" dirty="0">
                <a:solidFill>
                  <a:srgbClr val="0070C0"/>
                </a:solidFill>
              </a:rPr>
              <a:t>Out of home care workers</a:t>
            </a:r>
          </a:p>
          <a:p>
            <a:pPr marL="189000" lvl="2" indent="0">
              <a:lnSpc>
                <a:spcPct val="100000"/>
              </a:lnSpc>
              <a:spcBef>
                <a:spcPts val="600"/>
              </a:spcBef>
              <a:spcAft>
                <a:spcPts val="0"/>
              </a:spcAft>
              <a:buNone/>
            </a:pPr>
            <a:r>
              <a:rPr lang="en-AU" sz="1600" dirty="0">
                <a:solidFill>
                  <a:srgbClr val="0070C0"/>
                </a:solidFill>
              </a:rPr>
              <a:t>Commencing from 31 January 2020</a:t>
            </a:r>
          </a:p>
          <a:p>
            <a:pPr marL="474750" lvl="2" indent="-285750">
              <a:lnSpc>
                <a:spcPct val="100000"/>
              </a:lnSpc>
              <a:spcBef>
                <a:spcPts val="600"/>
              </a:spcBef>
              <a:spcAft>
                <a:spcPts val="0"/>
              </a:spcAft>
            </a:pPr>
            <a:r>
              <a:rPr lang="en-AU" sz="1600" dirty="0">
                <a:solidFill>
                  <a:srgbClr val="0070C0"/>
                </a:solidFill>
              </a:rPr>
              <a:t>School counsellors </a:t>
            </a:r>
          </a:p>
          <a:p>
            <a:endParaRPr lang="en-AU" sz="1800" b="0" dirty="0"/>
          </a:p>
          <a:p>
            <a:endParaRPr lang="en-AU" sz="1800" b="0" dirty="0"/>
          </a:p>
        </p:txBody>
      </p:sp>
    </p:spTree>
    <p:extLst>
      <p:ext uri="{BB962C8B-B14F-4D97-AF65-F5344CB8AC3E}">
        <p14:creationId xmlns:p14="http://schemas.microsoft.com/office/powerpoint/2010/main" val="786295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2400" b="1" dirty="0"/>
              <a:t>Mandatory reporting requirements </a:t>
            </a:r>
          </a:p>
        </p:txBody>
      </p:sp>
      <p:sp>
        <p:nvSpPr>
          <p:cNvPr id="8195" name="Content Placeholder 2"/>
          <p:cNvSpPr>
            <a:spLocks noGrp="1"/>
          </p:cNvSpPr>
          <p:nvPr>
            <p:ph idx="1"/>
          </p:nvPr>
        </p:nvSpPr>
        <p:spPr>
          <a:xfrm>
            <a:off x="642290" y="1241705"/>
            <a:ext cx="6415458" cy="3282452"/>
          </a:xfrm>
        </p:spPr>
        <p:txBody>
          <a:bodyPr/>
          <a:lstStyle/>
          <a:p>
            <a:r>
              <a:rPr lang="en-AU" sz="1800" b="0" dirty="0">
                <a:solidFill>
                  <a:srgbClr val="002060"/>
                </a:solidFill>
              </a:rPr>
              <a:t>In Victoria mandated reporters must make a report if:</a:t>
            </a:r>
          </a:p>
          <a:p>
            <a:pPr marL="257175" indent="-257175">
              <a:buFont typeface="Arial" panose="020B0604020202020204" pitchFamily="34" charset="0"/>
              <a:buChar char="•"/>
            </a:pPr>
            <a:r>
              <a:rPr lang="en-AU" sz="1800" b="0" dirty="0">
                <a:solidFill>
                  <a:srgbClr val="002060"/>
                </a:solidFill>
              </a:rPr>
              <a:t>in the course of </a:t>
            </a:r>
            <a:r>
              <a:rPr lang="en-AU" sz="1800" dirty="0">
                <a:solidFill>
                  <a:srgbClr val="002060"/>
                </a:solidFill>
              </a:rPr>
              <a:t>practising their profession </a:t>
            </a:r>
            <a:r>
              <a:rPr lang="en-AU" sz="1800" b="0" dirty="0">
                <a:solidFill>
                  <a:srgbClr val="002060"/>
                </a:solidFill>
              </a:rPr>
              <a:t>or carrying out duties of their office, position or employment </a:t>
            </a:r>
          </a:p>
          <a:p>
            <a:pPr marL="257175" indent="-257175">
              <a:buFont typeface="Arial" panose="020B0604020202020204" pitchFamily="34" charset="0"/>
              <a:buChar char="•"/>
            </a:pPr>
            <a:r>
              <a:rPr lang="en-AU" sz="1800" b="0" dirty="0">
                <a:solidFill>
                  <a:srgbClr val="002060"/>
                </a:solidFill>
              </a:rPr>
              <a:t>they form a </a:t>
            </a:r>
            <a:r>
              <a:rPr lang="en-AU" sz="1800" dirty="0">
                <a:solidFill>
                  <a:srgbClr val="002060"/>
                </a:solidFill>
              </a:rPr>
              <a:t>belief on reasonable grounds</a:t>
            </a:r>
            <a:r>
              <a:rPr lang="en-AU" sz="1800" b="0" dirty="0">
                <a:solidFill>
                  <a:srgbClr val="002060"/>
                </a:solidFill>
              </a:rPr>
              <a:t> that a child is in need of protection from significant harm as a result of </a:t>
            </a:r>
            <a:r>
              <a:rPr lang="en-AU" sz="1800" dirty="0">
                <a:solidFill>
                  <a:srgbClr val="002060"/>
                </a:solidFill>
              </a:rPr>
              <a:t>physical injury</a:t>
            </a:r>
            <a:r>
              <a:rPr lang="en-AU" sz="1800" b="0" dirty="0">
                <a:solidFill>
                  <a:srgbClr val="002060"/>
                </a:solidFill>
              </a:rPr>
              <a:t> or </a:t>
            </a:r>
            <a:r>
              <a:rPr lang="en-AU" sz="1800" dirty="0">
                <a:solidFill>
                  <a:srgbClr val="002060"/>
                </a:solidFill>
              </a:rPr>
              <a:t>sexual abuse</a:t>
            </a:r>
            <a:r>
              <a:rPr lang="en-AU" sz="1800" b="0" dirty="0">
                <a:solidFill>
                  <a:srgbClr val="002060"/>
                </a:solidFill>
              </a:rPr>
              <a:t> </a:t>
            </a:r>
          </a:p>
          <a:p>
            <a:r>
              <a:rPr lang="en-AU" sz="1800" b="0" dirty="0">
                <a:solidFill>
                  <a:srgbClr val="002060"/>
                </a:solidFill>
              </a:rPr>
              <a:t>The report must be made </a:t>
            </a:r>
            <a:r>
              <a:rPr lang="en-AU" sz="1800" dirty="0">
                <a:solidFill>
                  <a:srgbClr val="002060"/>
                </a:solidFill>
              </a:rPr>
              <a:t>as soon as practicable </a:t>
            </a:r>
            <a:r>
              <a:rPr lang="en-AU" sz="1800" b="0" dirty="0">
                <a:solidFill>
                  <a:srgbClr val="002060"/>
                </a:solidFill>
              </a:rPr>
              <a:t>after forming the belief and after each occasion on which they become aware of any further reasonable grounds for the belief.</a:t>
            </a:r>
          </a:p>
          <a:p>
            <a:endParaRPr lang="en-US" altLang="en-US" sz="1800" dirty="0">
              <a:ea typeface="ＭＳ Ｐゴシック" pitchFamily="34" charset="-128"/>
            </a:endParaRPr>
          </a:p>
        </p:txBody>
      </p:sp>
    </p:spTree>
    <p:extLst>
      <p:ext uri="{BB962C8B-B14F-4D97-AF65-F5344CB8AC3E}">
        <p14:creationId xmlns:p14="http://schemas.microsoft.com/office/powerpoint/2010/main" val="426016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Unpacking the requirements</a:t>
            </a:r>
          </a:p>
        </p:txBody>
      </p:sp>
      <p:sp>
        <p:nvSpPr>
          <p:cNvPr id="3" name="Content Placeholder 2"/>
          <p:cNvSpPr>
            <a:spLocks noGrp="1"/>
          </p:cNvSpPr>
          <p:nvPr>
            <p:ph idx="1"/>
          </p:nvPr>
        </p:nvSpPr>
        <p:spPr>
          <a:xfrm>
            <a:off x="661681" y="1138986"/>
            <a:ext cx="6254024" cy="3802108"/>
          </a:xfrm>
        </p:spPr>
        <p:txBody>
          <a:bodyPr/>
          <a:lstStyle/>
          <a:p>
            <a:r>
              <a:rPr lang="en-AU" sz="1800" b="0" dirty="0">
                <a:solidFill>
                  <a:srgbClr val="002060"/>
                </a:solidFill>
              </a:rPr>
              <a:t>In need of protection…</a:t>
            </a:r>
          </a:p>
          <a:p>
            <a:pPr marL="257175" indent="-257175">
              <a:buFont typeface="Arial" panose="020B0604020202020204" pitchFamily="34" charset="0"/>
              <a:buChar char="•"/>
            </a:pPr>
            <a:r>
              <a:rPr lang="en-AU" sz="1600" b="0" dirty="0">
                <a:solidFill>
                  <a:srgbClr val="002060"/>
                </a:solidFill>
              </a:rPr>
              <a:t>the child has suffered </a:t>
            </a:r>
            <a:r>
              <a:rPr lang="en-AU" sz="1600" b="0" dirty="0">
                <a:solidFill>
                  <a:srgbClr val="8F1EB2"/>
                </a:solidFill>
              </a:rPr>
              <a:t>or</a:t>
            </a:r>
            <a:r>
              <a:rPr lang="en-AU" sz="1600" b="0" dirty="0">
                <a:solidFill>
                  <a:srgbClr val="002060"/>
                </a:solidFill>
              </a:rPr>
              <a:t> is likely to suffer </a:t>
            </a:r>
            <a:r>
              <a:rPr lang="en-AU" sz="1600" b="0" dirty="0">
                <a:solidFill>
                  <a:srgbClr val="8F1EB2"/>
                </a:solidFill>
              </a:rPr>
              <a:t>significant harm</a:t>
            </a:r>
            <a:r>
              <a:rPr lang="en-AU" sz="1600" b="0" dirty="0">
                <a:solidFill>
                  <a:srgbClr val="002060"/>
                </a:solidFill>
              </a:rPr>
              <a:t>, and </a:t>
            </a:r>
          </a:p>
          <a:p>
            <a:pPr marL="257175" indent="-257175">
              <a:buFont typeface="Arial" panose="020B0604020202020204" pitchFamily="34" charset="0"/>
              <a:buChar char="•"/>
            </a:pPr>
            <a:r>
              <a:rPr lang="en-AU" sz="1600" b="0" dirty="0">
                <a:solidFill>
                  <a:srgbClr val="002060"/>
                </a:solidFill>
              </a:rPr>
              <a:t>their parents have not protected </a:t>
            </a:r>
            <a:r>
              <a:rPr lang="en-AU" sz="1600" b="0" dirty="0">
                <a:solidFill>
                  <a:srgbClr val="8F1EB2"/>
                </a:solidFill>
              </a:rPr>
              <a:t>or</a:t>
            </a:r>
            <a:r>
              <a:rPr lang="en-AU" sz="1600" b="0" dirty="0">
                <a:solidFill>
                  <a:srgbClr val="002060"/>
                </a:solidFill>
              </a:rPr>
              <a:t> are unlikely to protect them from harm of that type</a:t>
            </a:r>
          </a:p>
          <a:p>
            <a:pPr marL="257175" indent="-257175">
              <a:buFont typeface="Arial" panose="020B0604020202020204" pitchFamily="34" charset="0"/>
              <a:buChar char="•"/>
            </a:pPr>
            <a:r>
              <a:rPr lang="en-AU" sz="1600" b="0" dirty="0">
                <a:solidFill>
                  <a:srgbClr val="002060"/>
                </a:solidFill>
              </a:rPr>
              <a:t>can be about a </a:t>
            </a:r>
            <a:r>
              <a:rPr lang="en-AU" sz="1600" b="0" dirty="0">
                <a:solidFill>
                  <a:srgbClr val="8F1EB2"/>
                </a:solidFill>
              </a:rPr>
              <a:t>single</a:t>
            </a:r>
            <a:r>
              <a:rPr lang="en-AU" sz="1600" b="0" dirty="0">
                <a:solidFill>
                  <a:srgbClr val="002060"/>
                </a:solidFill>
              </a:rPr>
              <a:t> act, omission or circumstance </a:t>
            </a:r>
            <a:r>
              <a:rPr lang="en-AU" sz="1600" b="0" dirty="0">
                <a:solidFill>
                  <a:srgbClr val="8F1EB2"/>
                </a:solidFill>
              </a:rPr>
              <a:t>or</a:t>
            </a:r>
            <a:r>
              <a:rPr lang="en-AU" sz="1600" b="0" dirty="0">
                <a:solidFill>
                  <a:srgbClr val="002060"/>
                </a:solidFill>
              </a:rPr>
              <a:t> </a:t>
            </a:r>
            <a:r>
              <a:rPr lang="en-AU" sz="1600" b="0" dirty="0">
                <a:solidFill>
                  <a:srgbClr val="8F1EB2"/>
                </a:solidFill>
              </a:rPr>
              <a:t>accumulate</a:t>
            </a:r>
            <a:r>
              <a:rPr lang="en-AU" sz="1600" b="0" dirty="0">
                <a:solidFill>
                  <a:srgbClr val="002060"/>
                </a:solidFill>
              </a:rPr>
              <a:t> through a </a:t>
            </a:r>
            <a:r>
              <a:rPr lang="en-AU" sz="1600" b="0" dirty="0">
                <a:solidFill>
                  <a:srgbClr val="8F1EB2"/>
                </a:solidFill>
              </a:rPr>
              <a:t>series</a:t>
            </a:r>
            <a:r>
              <a:rPr lang="en-AU" sz="1600" b="0" dirty="0">
                <a:solidFill>
                  <a:srgbClr val="002060"/>
                </a:solidFill>
              </a:rPr>
              <a:t> of acts, omissions or circumstances </a:t>
            </a:r>
          </a:p>
          <a:p>
            <a:r>
              <a:rPr lang="en-AU" sz="1800" b="0" dirty="0">
                <a:solidFill>
                  <a:srgbClr val="002060"/>
                </a:solidFill>
              </a:rPr>
              <a:t>Belief on reasonable grounds…</a:t>
            </a:r>
          </a:p>
          <a:p>
            <a:pPr marL="257175" indent="-257175">
              <a:buFont typeface="Arial" panose="020B0604020202020204" pitchFamily="34" charset="0"/>
              <a:buChar char="•"/>
            </a:pPr>
            <a:r>
              <a:rPr lang="en-AU" sz="1600" b="0" dirty="0">
                <a:solidFill>
                  <a:srgbClr val="002060"/>
                </a:solidFill>
              </a:rPr>
              <a:t>if a reasonable person doing the same work would have formed the belief on those grounds</a:t>
            </a:r>
          </a:p>
        </p:txBody>
      </p:sp>
    </p:spTree>
    <p:extLst>
      <p:ext uri="{BB962C8B-B14F-4D97-AF65-F5344CB8AC3E}">
        <p14:creationId xmlns:p14="http://schemas.microsoft.com/office/powerpoint/2010/main" val="2739851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B88B-E1EC-4D7B-A4D0-F20DEEBAB4F1}"/>
              </a:ext>
            </a:extLst>
          </p:cNvPr>
          <p:cNvSpPr>
            <a:spLocks noGrp="1"/>
          </p:cNvSpPr>
          <p:nvPr>
            <p:ph type="title"/>
          </p:nvPr>
        </p:nvSpPr>
        <p:spPr/>
        <p:txBody>
          <a:bodyPr/>
          <a:lstStyle/>
          <a:p>
            <a:r>
              <a:rPr lang="en-AU" sz="2400" b="1" dirty="0"/>
              <a:t>Out of home care worker</a:t>
            </a:r>
          </a:p>
        </p:txBody>
      </p:sp>
      <p:sp>
        <p:nvSpPr>
          <p:cNvPr id="3" name="Text Placeholder 2">
            <a:extLst>
              <a:ext uri="{FF2B5EF4-FFF2-40B4-BE49-F238E27FC236}">
                <a16:creationId xmlns:a16="http://schemas.microsoft.com/office/drawing/2014/main" id="{221BAB8C-40D3-4070-A3D9-35CCE9FA9490}"/>
              </a:ext>
            </a:extLst>
          </p:cNvPr>
          <p:cNvSpPr>
            <a:spLocks noGrp="1"/>
          </p:cNvSpPr>
          <p:nvPr>
            <p:ph type="body" sz="half" idx="1"/>
          </p:nvPr>
        </p:nvSpPr>
        <p:spPr>
          <a:xfrm>
            <a:off x="297402" y="1200151"/>
            <a:ext cx="4038600" cy="3611546"/>
          </a:xfrm>
        </p:spPr>
        <p:txBody>
          <a:bodyPr/>
          <a:lstStyle/>
          <a:p>
            <a:r>
              <a:rPr lang="en-AU" sz="1800" b="0" dirty="0"/>
              <a:t>An out of home care worker means a person employed (other than on a voluntary basis) by an out of home care service: </a:t>
            </a:r>
          </a:p>
          <a:p>
            <a:pPr marL="342900" indent="-342900">
              <a:buFont typeface="+mj-lt"/>
              <a:buAutoNum type="alphaLcParenR"/>
            </a:pPr>
            <a:r>
              <a:rPr lang="en-AU" sz="1800" b="0" dirty="0"/>
              <a:t>as a carer for children</a:t>
            </a:r>
          </a:p>
          <a:p>
            <a:pPr marL="342900" indent="-342900">
              <a:buFont typeface="+mj-lt"/>
              <a:buAutoNum type="alphaLcParenR"/>
            </a:pPr>
            <a:r>
              <a:rPr lang="en-AU" sz="1800" b="0" dirty="0"/>
              <a:t>as a provider of services to carers for children or the children in their care.</a:t>
            </a:r>
          </a:p>
          <a:p>
            <a:r>
              <a:rPr lang="en-AU" sz="1200" b="0" i="1" dirty="0"/>
              <a:t>It does </a:t>
            </a:r>
            <a:r>
              <a:rPr lang="en-AU" sz="1200" i="1" dirty="0"/>
              <a:t>not</a:t>
            </a:r>
            <a:r>
              <a:rPr lang="en-AU" sz="1200" b="0" i="1" dirty="0"/>
              <a:t> include volunteer carers of children in foster or kinship care arrangements, lead tenant, adoption and permanent care.</a:t>
            </a:r>
          </a:p>
          <a:p>
            <a:endParaRPr lang="en-AU" sz="1800" b="0" dirty="0"/>
          </a:p>
        </p:txBody>
      </p:sp>
      <p:sp>
        <p:nvSpPr>
          <p:cNvPr id="4" name="Content Placeholder 3">
            <a:extLst>
              <a:ext uri="{FF2B5EF4-FFF2-40B4-BE49-F238E27FC236}">
                <a16:creationId xmlns:a16="http://schemas.microsoft.com/office/drawing/2014/main" id="{1A3CCEAF-5988-4138-AA9B-187F0708BD54}"/>
              </a:ext>
            </a:extLst>
          </p:cNvPr>
          <p:cNvSpPr>
            <a:spLocks noGrp="1"/>
          </p:cNvSpPr>
          <p:nvPr>
            <p:ph sz="half" idx="2"/>
          </p:nvPr>
        </p:nvSpPr>
        <p:spPr>
          <a:xfrm>
            <a:off x="4807998" y="1201731"/>
            <a:ext cx="4038600" cy="3653032"/>
          </a:xfrm>
        </p:spPr>
        <p:txBody>
          <a:bodyPr/>
          <a:lstStyle/>
          <a:p>
            <a:pPr>
              <a:lnSpc>
                <a:spcPct val="100000"/>
              </a:lnSpc>
              <a:spcBef>
                <a:spcPts val="0"/>
              </a:spcBef>
              <a:spcAft>
                <a:spcPts val="0"/>
              </a:spcAft>
            </a:pPr>
            <a:r>
              <a:rPr lang="en-AU" sz="1600" dirty="0">
                <a:solidFill>
                  <a:srgbClr val="0070C0"/>
                </a:solidFill>
              </a:rPr>
              <a:t>Who are out of home care workers?</a:t>
            </a:r>
            <a:endParaRPr lang="en-AU" sz="1600" b="0" dirty="0">
              <a:solidFill>
                <a:srgbClr val="0070C0"/>
              </a:solidFill>
            </a:endParaRPr>
          </a:p>
          <a:p>
            <a:pPr marL="285750" lvl="0" indent="-285750">
              <a:lnSpc>
                <a:spcPct val="100000"/>
              </a:lnSpc>
              <a:spcAft>
                <a:spcPts val="0"/>
              </a:spcAft>
              <a:buFont typeface="Arial" panose="020B0604020202020204" pitchFamily="34" charset="0"/>
              <a:buChar char="•"/>
            </a:pPr>
            <a:r>
              <a:rPr lang="en-AU" sz="1600" b="0" dirty="0">
                <a:solidFill>
                  <a:srgbClr val="0070C0"/>
                </a:solidFill>
              </a:rPr>
              <a:t>Foster care workers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kinship care workers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residential care workers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secure welfare service workers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adoption and permanent care workers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labour hire staff working in out of home care settings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workers supporting children in voluntary child care arrangements </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lead tenant workers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supervisors and managers of the above</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targeted care package key workers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disability residential care workers</a:t>
            </a:r>
          </a:p>
        </p:txBody>
      </p:sp>
    </p:spTree>
    <p:extLst>
      <p:ext uri="{BB962C8B-B14F-4D97-AF65-F5344CB8AC3E}">
        <p14:creationId xmlns:p14="http://schemas.microsoft.com/office/powerpoint/2010/main" val="296260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Legislation: supporting and </a:t>
            </a:r>
            <a:r>
              <a:rPr lang="en-AU" sz="2400" b="1" dirty="0"/>
              <a:t>protecting children</a:t>
            </a:r>
          </a:p>
        </p:txBody>
      </p:sp>
      <p:sp>
        <p:nvSpPr>
          <p:cNvPr id="5" name="Text Placeholder 2"/>
          <p:cNvSpPr txBox="1">
            <a:spLocks/>
          </p:cNvSpPr>
          <p:nvPr/>
        </p:nvSpPr>
        <p:spPr>
          <a:xfrm>
            <a:off x="451523" y="2938879"/>
            <a:ext cx="3556597" cy="3365301"/>
          </a:xfrm>
          <a:prstGeom prst="rect">
            <a:avLst/>
          </a:prstGeom>
        </p:spPr>
        <p:txBody>
          <a:bodyPr vert="horz" lIns="35561" tIns="17781" rIns="35561" bIns="17781" rtlCol="0">
            <a:noAutofit/>
          </a:bodyPr>
          <a:lstStyle>
            <a:lvl1pPr marL="0"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1pPr>
            <a:lvl2pPr marL="422907"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2pPr>
            <a:lvl3pPr marL="845814"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3pPr>
            <a:lvl4pPr marL="1268723"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4pPr>
            <a:lvl5pPr marL="1691629" indent="0" algn="l" defTabSz="422907" rtl="0" eaLnBrk="1" latinLnBrk="0" hangingPunct="1">
              <a:lnSpc>
                <a:spcPct val="100000"/>
              </a:lnSpc>
              <a:spcBef>
                <a:spcPts val="600"/>
              </a:spcBef>
              <a:spcAft>
                <a:spcPts val="600"/>
              </a:spcAft>
              <a:buFontTx/>
              <a:buNone/>
              <a:defRPr sz="1800" b="0" i="0" kern="1200">
                <a:solidFill>
                  <a:schemeClr val="tx1"/>
                </a:solidFill>
                <a:latin typeface="Calibri"/>
                <a:ea typeface="+mn-ea"/>
                <a:cs typeface="Calibri"/>
              </a:defRPr>
            </a:lvl5pPr>
            <a:lvl6pPr marL="2325990" indent="-211454" algn="l" defTabSz="422907" rtl="0" eaLnBrk="1" latinLnBrk="0" hangingPunct="1">
              <a:spcBef>
                <a:spcPct val="20000"/>
              </a:spcBef>
              <a:buFont typeface="Arial"/>
              <a:buChar char="•"/>
              <a:defRPr sz="1900" kern="1200">
                <a:solidFill>
                  <a:schemeClr val="tx1"/>
                </a:solidFill>
                <a:latin typeface="+mn-lt"/>
                <a:ea typeface="+mn-ea"/>
                <a:cs typeface="+mn-cs"/>
              </a:defRPr>
            </a:lvl6pPr>
            <a:lvl7pPr marL="2748898" indent="-211454" algn="l" defTabSz="422907" rtl="0" eaLnBrk="1" latinLnBrk="0" hangingPunct="1">
              <a:spcBef>
                <a:spcPct val="20000"/>
              </a:spcBef>
              <a:buFont typeface="Arial"/>
              <a:buChar char="•"/>
              <a:defRPr sz="1900" kern="1200">
                <a:solidFill>
                  <a:schemeClr val="tx1"/>
                </a:solidFill>
                <a:latin typeface="+mn-lt"/>
                <a:ea typeface="+mn-ea"/>
                <a:cs typeface="+mn-cs"/>
              </a:defRPr>
            </a:lvl7pPr>
            <a:lvl8pPr marL="3171807" indent="-211454" algn="l" defTabSz="422907" rtl="0" eaLnBrk="1" latinLnBrk="0" hangingPunct="1">
              <a:spcBef>
                <a:spcPct val="20000"/>
              </a:spcBef>
              <a:buFont typeface="Arial"/>
              <a:buChar char="•"/>
              <a:defRPr sz="1900" kern="1200">
                <a:solidFill>
                  <a:schemeClr val="tx1"/>
                </a:solidFill>
                <a:latin typeface="+mn-lt"/>
                <a:ea typeface="+mn-ea"/>
                <a:cs typeface="+mn-cs"/>
              </a:defRPr>
            </a:lvl8pPr>
            <a:lvl9pPr marL="3594714" indent="-211454" algn="l" defTabSz="422907" rtl="0" eaLnBrk="1" latinLnBrk="0" hangingPunct="1">
              <a:spcBef>
                <a:spcPct val="20000"/>
              </a:spcBef>
              <a:buFont typeface="Arial"/>
              <a:buChar char="•"/>
              <a:defRPr sz="1900" kern="1200">
                <a:solidFill>
                  <a:schemeClr val="tx1"/>
                </a:solidFill>
                <a:latin typeface="+mn-lt"/>
                <a:ea typeface="+mn-ea"/>
                <a:cs typeface="+mn-cs"/>
              </a:defRPr>
            </a:lvl9pPr>
          </a:lstStyle>
          <a:p>
            <a:endParaRPr lang="en-AU" u="sng" dirty="0"/>
          </a:p>
          <a:p>
            <a:endParaRPr lang="en-AU" dirty="0"/>
          </a:p>
          <a:p>
            <a:endParaRPr lang="en-AU" dirty="0"/>
          </a:p>
          <a:p>
            <a:endParaRPr lang="en-AU" u="sng" dirty="0"/>
          </a:p>
        </p:txBody>
      </p:sp>
      <p:sp>
        <p:nvSpPr>
          <p:cNvPr id="3" name="Rectangle 2"/>
          <p:cNvSpPr/>
          <p:nvPr/>
        </p:nvSpPr>
        <p:spPr>
          <a:xfrm>
            <a:off x="321011" y="1321450"/>
            <a:ext cx="7699039" cy="3554819"/>
          </a:xfrm>
          <a:prstGeom prst="rect">
            <a:avLst/>
          </a:prstGeom>
        </p:spPr>
        <p:txBody>
          <a:bodyPr wrap="square">
            <a:spAutoFit/>
          </a:bodyPr>
          <a:lstStyle/>
          <a:p>
            <a:pPr>
              <a:spcBef>
                <a:spcPts val="600"/>
              </a:spcBef>
            </a:pPr>
            <a:r>
              <a:rPr lang="en-AU" sz="2000" b="1" dirty="0">
                <a:solidFill>
                  <a:schemeClr val="accent1">
                    <a:lumMod val="50000"/>
                  </a:schemeClr>
                </a:solidFill>
              </a:rPr>
              <a:t>Children, Youth and Families Act 2005</a:t>
            </a:r>
          </a:p>
          <a:p>
            <a:pPr marL="708657" lvl="1" indent="-285750">
              <a:spcBef>
                <a:spcPts val="600"/>
              </a:spcBef>
              <a:buFont typeface="Arial" panose="020B0604020202020204" pitchFamily="34" charset="0"/>
              <a:buChar char="•"/>
              <a:defRPr/>
            </a:pPr>
            <a:r>
              <a:rPr lang="en-AU" altLang="x-none" sz="2000" dirty="0">
                <a:solidFill>
                  <a:schemeClr val="accent1">
                    <a:lumMod val="50000"/>
                  </a:schemeClr>
                </a:solidFill>
              </a:rPr>
              <a:t>Child Protection and community services</a:t>
            </a:r>
          </a:p>
          <a:p>
            <a:pPr marL="708657" lvl="1" indent="-285750">
              <a:spcBef>
                <a:spcPts val="600"/>
              </a:spcBef>
              <a:buFont typeface="Arial" panose="020B0604020202020204" pitchFamily="34" charset="0"/>
              <a:buChar char="•"/>
              <a:defRPr/>
            </a:pPr>
            <a:r>
              <a:rPr lang="en-AU" altLang="x-none" sz="2000" dirty="0">
                <a:solidFill>
                  <a:schemeClr val="accent1">
                    <a:lumMod val="50000"/>
                  </a:schemeClr>
                </a:solidFill>
              </a:rPr>
              <a:t>Children’s Court</a:t>
            </a:r>
          </a:p>
          <a:p>
            <a:pPr marL="708657" lvl="1" indent="-285750">
              <a:spcBef>
                <a:spcPts val="600"/>
              </a:spcBef>
              <a:buFont typeface="Arial" panose="020B0604020202020204" pitchFamily="34" charset="0"/>
              <a:buChar char="•"/>
              <a:defRPr/>
            </a:pPr>
            <a:r>
              <a:rPr lang="en-AU" altLang="x-none" sz="2000" dirty="0">
                <a:solidFill>
                  <a:schemeClr val="accent1">
                    <a:lumMod val="50000"/>
                  </a:schemeClr>
                </a:solidFill>
              </a:rPr>
              <a:t>Youth Justice</a:t>
            </a:r>
          </a:p>
          <a:p>
            <a:pPr>
              <a:spcBef>
                <a:spcPts val="1200"/>
              </a:spcBef>
            </a:pPr>
            <a:r>
              <a:rPr lang="en-AU" altLang="en-US" sz="2000" dirty="0">
                <a:solidFill>
                  <a:schemeClr val="accent1">
                    <a:lumMod val="50000"/>
                  </a:schemeClr>
                </a:solidFill>
                <a:ea typeface="Arial Unicode MS" pitchFamily="34" charset="-128"/>
                <a:cs typeface="Arial Unicode MS" pitchFamily="34" charset="-128"/>
              </a:rPr>
              <a:t>Best interests and decision making principles guide practice for: </a:t>
            </a:r>
          </a:p>
          <a:p>
            <a:pPr marL="765807" lvl="1" indent="-342900">
              <a:spcBef>
                <a:spcPts val="600"/>
              </a:spcBef>
              <a:buFont typeface="Arial" panose="020B0604020202020204" pitchFamily="34" charset="0"/>
              <a:buChar char="•"/>
            </a:pPr>
            <a:r>
              <a:rPr lang="en-AU" altLang="en-US" sz="2000" dirty="0">
                <a:solidFill>
                  <a:schemeClr val="accent1">
                    <a:lumMod val="50000"/>
                  </a:schemeClr>
                </a:solidFill>
                <a:ea typeface="Geneva"/>
                <a:cs typeface="Arial" pitchFamily="34" charset="0"/>
              </a:rPr>
              <a:t>Children’s Court</a:t>
            </a:r>
          </a:p>
          <a:p>
            <a:pPr marL="765807" lvl="1" indent="-342900">
              <a:spcBef>
                <a:spcPts val="600"/>
              </a:spcBef>
              <a:buFont typeface="Arial" panose="020B0604020202020204" pitchFamily="34" charset="0"/>
              <a:buChar char="•"/>
            </a:pPr>
            <a:r>
              <a:rPr lang="en-AU" altLang="en-US" sz="2000" dirty="0">
                <a:solidFill>
                  <a:schemeClr val="accent1">
                    <a:lumMod val="50000"/>
                  </a:schemeClr>
                </a:solidFill>
                <a:ea typeface="Geneva"/>
                <a:cs typeface="Arial" pitchFamily="34" charset="0"/>
              </a:rPr>
              <a:t>Child Protection</a:t>
            </a:r>
          </a:p>
          <a:p>
            <a:pPr marL="765807" lvl="1" indent="-342900">
              <a:spcBef>
                <a:spcPts val="600"/>
              </a:spcBef>
              <a:buFont typeface="Arial" panose="020B0604020202020204" pitchFamily="34" charset="0"/>
              <a:buChar char="•"/>
            </a:pPr>
            <a:r>
              <a:rPr lang="en-AU" altLang="en-US" sz="2000" dirty="0">
                <a:solidFill>
                  <a:schemeClr val="accent1">
                    <a:lumMod val="50000"/>
                  </a:schemeClr>
                </a:solidFill>
                <a:ea typeface="Geneva"/>
                <a:cs typeface="Arial" pitchFamily="34" charset="0"/>
              </a:rPr>
              <a:t>Community service organisations</a:t>
            </a:r>
          </a:p>
          <a:p>
            <a:pPr lvl="1">
              <a:spcBef>
                <a:spcPts val="600"/>
              </a:spcBef>
            </a:pPr>
            <a:r>
              <a:rPr lang="en-AU" sz="2000" i="1" dirty="0">
                <a:solidFill>
                  <a:schemeClr val="accent1">
                    <a:lumMod val="50000"/>
                  </a:schemeClr>
                </a:solidFill>
                <a:ea typeface="Arial Unicode MS" pitchFamily="34" charset="-128"/>
                <a:cs typeface="Arial Unicode MS" pitchFamily="34" charset="-128"/>
              </a:rPr>
              <a:t>“…the best interests of the </a:t>
            </a:r>
            <a:r>
              <a:rPr lang="en-AU" sz="2000" i="1" dirty="0">
                <a:solidFill>
                  <a:schemeClr val="accent1">
                    <a:lumMod val="50000"/>
                  </a:schemeClr>
                </a:solidFill>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child</a:t>
            </a:r>
            <a:r>
              <a:rPr lang="en-AU" sz="2000" i="1" dirty="0">
                <a:solidFill>
                  <a:schemeClr val="accent1">
                    <a:lumMod val="50000"/>
                  </a:schemeClr>
                </a:solidFill>
                <a:ea typeface="Arial Unicode MS" pitchFamily="34" charset="-128"/>
                <a:cs typeface="Arial Unicode MS" pitchFamily="34" charset="-128"/>
              </a:rPr>
              <a:t> must always be paramount.”</a:t>
            </a:r>
            <a:endParaRPr lang="en-AU" altLang="x-none" sz="2000" i="1" dirty="0">
              <a:solidFill>
                <a:schemeClr val="accent1">
                  <a:lumMod val="50000"/>
                </a:schemeClr>
              </a:solidFill>
              <a:ea typeface="Arial Unicode MS" pitchFamily="34" charset="-128"/>
              <a:cs typeface="Arial Unicode MS" pitchFamily="34" charset="-128"/>
            </a:endParaRPr>
          </a:p>
        </p:txBody>
      </p:sp>
      <p:sp>
        <p:nvSpPr>
          <p:cNvPr id="4" name="Rectangle 3"/>
          <p:cNvSpPr/>
          <p:nvPr/>
        </p:nvSpPr>
        <p:spPr>
          <a:xfrm>
            <a:off x="1660525" y="2467918"/>
            <a:ext cx="2286000" cy="553998"/>
          </a:xfrm>
          <a:prstGeom prst="rect">
            <a:avLst/>
          </a:prstGeom>
        </p:spPr>
        <p:txBody>
          <a:bodyPr>
            <a:spAutoFit/>
          </a:bodyPr>
          <a:lstStyle/>
          <a:p>
            <a:pPr>
              <a:spcBef>
                <a:spcPct val="50000"/>
              </a:spcBef>
              <a:defRPr/>
            </a:pPr>
            <a:endParaRPr lang="en-AU" altLang="x-none" sz="1200" dirty="0">
              <a:latin typeface="Verdana" charset="0"/>
            </a:endParaRPr>
          </a:p>
          <a:p>
            <a:pPr lvl="0">
              <a:spcBef>
                <a:spcPct val="50000"/>
              </a:spcBef>
              <a:defRPr/>
            </a:pPr>
            <a:endParaRPr lang="en-AU" altLang="x-none" sz="1200" dirty="0">
              <a:solidFill>
                <a:srgbClr val="0E2A45"/>
              </a:solidFill>
              <a:latin typeface="Verdana" charset="0"/>
            </a:endParaRPr>
          </a:p>
        </p:txBody>
      </p:sp>
    </p:spTree>
    <p:extLst>
      <p:ext uri="{BB962C8B-B14F-4D97-AF65-F5344CB8AC3E}">
        <p14:creationId xmlns:p14="http://schemas.microsoft.com/office/powerpoint/2010/main" val="3928458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B88B-E1EC-4D7B-A4D0-F20DEEBAB4F1}"/>
              </a:ext>
            </a:extLst>
          </p:cNvPr>
          <p:cNvSpPr>
            <a:spLocks noGrp="1"/>
          </p:cNvSpPr>
          <p:nvPr>
            <p:ph type="title"/>
          </p:nvPr>
        </p:nvSpPr>
        <p:spPr/>
        <p:txBody>
          <a:bodyPr/>
          <a:lstStyle/>
          <a:p>
            <a:r>
              <a:rPr lang="en-AU" sz="2400" b="1" dirty="0"/>
              <a:t>Youth justice </a:t>
            </a:r>
          </a:p>
        </p:txBody>
      </p:sp>
      <p:sp>
        <p:nvSpPr>
          <p:cNvPr id="3" name="Text Placeholder 2">
            <a:extLst>
              <a:ext uri="{FF2B5EF4-FFF2-40B4-BE49-F238E27FC236}">
                <a16:creationId xmlns:a16="http://schemas.microsoft.com/office/drawing/2014/main" id="{221BAB8C-40D3-4070-A3D9-35CCE9FA9490}"/>
              </a:ext>
            </a:extLst>
          </p:cNvPr>
          <p:cNvSpPr>
            <a:spLocks noGrp="1"/>
          </p:cNvSpPr>
          <p:nvPr>
            <p:ph type="body" sz="half" idx="1"/>
          </p:nvPr>
        </p:nvSpPr>
        <p:spPr>
          <a:xfrm>
            <a:off x="395056" y="1371600"/>
            <a:ext cx="3457852" cy="3394472"/>
          </a:xfrm>
        </p:spPr>
        <p:txBody>
          <a:bodyPr/>
          <a:lstStyle/>
          <a:p>
            <a:pPr lvl="0"/>
            <a:r>
              <a:rPr lang="en-AU" sz="1800" b="0" dirty="0"/>
              <a:t>Youth justice workers that are mandated reporters include:</a:t>
            </a:r>
          </a:p>
          <a:p>
            <a:pPr marL="285750" lvl="0" indent="-285750">
              <a:buFont typeface="Arial" panose="020B0604020202020204" pitchFamily="34" charset="0"/>
              <a:buChar char="•"/>
            </a:pPr>
            <a:r>
              <a:rPr lang="en-AU" sz="1800" b="0" dirty="0"/>
              <a:t>Youth justice officer</a:t>
            </a:r>
          </a:p>
          <a:p>
            <a:pPr marL="285750" lvl="0" indent="-285750">
              <a:buFont typeface="Arial" panose="020B0604020202020204" pitchFamily="34" charset="0"/>
              <a:buChar char="•"/>
            </a:pPr>
            <a:r>
              <a:rPr lang="en-AU" sz="1800" b="0" dirty="0"/>
              <a:t>Youth parole officer</a:t>
            </a:r>
          </a:p>
          <a:p>
            <a:pPr marL="285750" lvl="0" indent="-285750">
              <a:buFont typeface="Arial" panose="020B0604020202020204" pitchFamily="34" charset="0"/>
              <a:buChar char="•"/>
            </a:pPr>
            <a:r>
              <a:rPr lang="en-AU" sz="1800" b="0" dirty="0"/>
              <a:t>Youth justice custodial workers</a:t>
            </a:r>
          </a:p>
          <a:p>
            <a:endParaRPr lang="en-AU" dirty="0"/>
          </a:p>
        </p:txBody>
      </p:sp>
      <p:sp>
        <p:nvSpPr>
          <p:cNvPr id="4" name="Content Placeholder 3">
            <a:extLst>
              <a:ext uri="{FF2B5EF4-FFF2-40B4-BE49-F238E27FC236}">
                <a16:creationId xmlns:a16="http://schemas.microsoft.com/office/drawing/2014/main" id="{1A3CCEAF-5988-4138-AA9B-187F0708BD54}"/>
              </a:ext>
            </a:extLst>
          </p:cNvPr>
          <p:cNvSpPr>
            <a:spLocks noGrp="1"/>
          </p:cNvSpPr>
          <p:nvPr>
            <p:ph sz="half" idx="2"/>
          </p:nvPr>
        </p:nvSpPr>
        <p:spPr>
          <a:xfrm>
            <a:off x="4896775" y="1200151"/>
            <a:ext cx="4038600" cy="3737370"/>
          </a:xfrm>
        </p:spPr>
        <p:txBody>
          <a:bodyPr/>
          <a:lstStyle/>
          <a:p>
            <a:pPr lvl="0">
              <a:lnSpc>
                <a:spcPct val="100000"/>
              </a:lnSpc>
              <a:spcBef>
                <a:spcPts val="0"/>
              </a:spcBef>
              <a:spcAft>
                <a:spcPts val="0"/>
              </a:spcAft>
            </a:pPr>
            <a:r>
              <a:rPr lang="en-AU" sz="1600" b="0" dirty="0">
                <a:solidFill>
                  <a:srgbClr val="0070C0"/>
                </a:solidFill>
              </a:rPr>
              <a:t>A youth justice custodial worker means a person:</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who is employed or engaged by the Secretary to the Department of Justice and Community Safety in a remand centre, a youth residential centre or a youth justice centre, and</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whose duties include duties in relation to detainees in the custody of the Secretary.</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A youth justice officer includes the Secretary, and every honorary youth justice officer. </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A youth parole officer includes an honorary youth parole officer.</a:t>
            </a:r>
          </a:p>
          <a:p>
            <a:endParaRPr lang="en-AU" dirty="0"/>
          </a:p>
        </p:txBody>
      </p:sp>
    </p:spTree>
    <p:extLst>
      <p:ext uri="{BB962C8B-B14F-4D97-AF65-F5344CB8AC3E}">
        <p14:creationId xmlns:p14="http://schemas.microsoft.com/office/powerpoint/2010/main" val="2867453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B88B-E1EC-4D7B-A4D0-F20DEEBAB4F1}"/>
              </a:ext>
            </a:extLst>
          </p:cNvPr>
          <p:cNvSpPr>
            <a:spLocks noGrp="1"/>
          </p:cNvSpPr>
          <p:nvPr>
            <p:ph type="title"/>
          </p:nvPr>
        </p:nvSpPr>
        <p:spPr/>
        <p:txBody>
          <a:bodyPr/>
          <a:lstStyle/>
          <a:p>
            <a:r>
              <a:rPr lang="en-AU" sz="2400" b="1" dirty="0"/>
              <a:t>Early childhood </a:t>
            </a:r>
          </a:p>
        </p:txBody>
      </p:sp>
      <p:sp>
        <p:nvSpPr>
          <p:cNvPr id="4" name="Content Placeholder 3">
            <a:extLst>
              <a:ext uri="{FF2B5EF4-FFF2-40B4-BE49-F238E27FC236}">
                <a16:creationId xmlns:a16="http://schemas.microsoft.com/office/drawing/2014/main" id="{1A3CCEAF-5988-4138-AA9B-187F0708BD54}"/>
              </a:ext>
            </a:extLst>
          </p:cNvPr>
          <p:cNvSpPr>
            <a:spLocks noGrp="1"/>
          </p:cNvSpPr>
          <p:nvPr>
            <p:ph sz="half" idx="2"/>
          </p:nvPr>
        </p:nvSpPr>
        <p:spPr>
          <a:xfrm>
            <a:off x="5255580" y="1349574"/>
            <a:ext cx="3431219" cy="3394472"/>
          </a:xfrm>
        </p:spPr>
        <p:txBody>
          <a:bodyPr/>
          <a:lstStyle/>
          <a:p>
            <a:r>
              <a:rPr lang="en-AU" sz="1600" b="0" dirty="0">
                <a:solidFill>
                  <a:srgbClr val="0070C0"/>
                </a:solidFill>
              </a:rPr>
              <a:t>Settings that mandated early childhood staff members work include:</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children’s services </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occasional care</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sports and leisure services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education and care services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long day care</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family day care</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outside school hours care</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vacation care</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kindergartens</a:t>
            </a:r>
          </a:p>
          <a:p>
            <a:pPr marL="285750" lvl="0" indent="-285750">
              <a:lnSpc>
                <a:spcPct val="100000"/>
              </a:lnSpc>
              <a:spcBef>
                <a:spcPts val="0"/>
              </a:spcBef>
              <a:spcAft>
                <a:spcPts val="0"/>
              </a:spcAft>
              <a:buFont typeface="Arial" panose="020B0604020202020204" pitchFamily="34" charset="0"/>
              <a:buChar char="•"/>
            </a:pPr>
            <a:r>
              <a:rPr lang="en-AU" sz="1600" b="0" dirty="0">
                <a:solidFill>
                  <a:srgbClr val="0070C0"/>
                </a:solidFill>
              </a:rPr>
              <a:t>pre-schools</a:t>
            </a:r>
          </a:p>
          <a:p>
            <a:pPr>
              <a:lnSpc>
                <a:spcPct val="100000"/>
              </a:lnSpc>
              <a:spcBef>
                <a:spcPts val="0"/>
              </a:spcBef>
              <a:spcAft>
                <a:spcPts val="0"/>
              </a:spcAft>
            </a:pPr>
            <a:endParaRPr lang="en-AU" sz="1600" b="0" dirty="0"/>
          </a:p>
        </p:txBody>
      </p:sp>
      <p:sp>
        <p:nvSpPr>
          <p:cNvPr id="7" name="Rectangle 6">
            <a:extLst>
              <a:ext uri="{FF2B5EF4-FFF2-40B4-BE49-F238E27FC236}">
                <a16:creationId xmlns:a16="http://schemas.microsoft.com/office/drawing/2014/main" id="{2AC35509-CCBA-4155-A75B-73B8118A0AB4}"/>
              </a:ext>
            </a:extLst>
          </p:cNvPr>
          <p:cNvSpPr/>
          <p:nvPr/>
        </p:nvSpPr>
        <p:spPr>
          <a:xfrm>
            <a:off x="190869" y="1200151"/>
            <a:ext cx="3768571" cy="3693319"/>
          </a:xfrm>
          <a:prstGeom prst="rect">
            <a:avLst/>
          </a:prstGeom>
        </p:spPr>
        <p:txBody>
          <a:bodyPr wrap="square">
            <a:spAutoFit/>
          </a:bodyPr>
          <a:lstStyle/>
          <a:p>
            <a:pPr marL="285750" indent="-285750">
              <a:buFont typeface="Arial" panose="020B0604020202020204" pitchFamily="34" charset="0"/>
              <a:buChar char="•"/>
            </a:pPr>
            <a:r>
              <a:rPr lang="en-AU" sz="1800" dirty="0"/>
              <a:t>All educators with post-secondary qualifications in the care, education or minding of children and employed or engaged in an education and care service or a children’s service; and</a:t>
            </a:r>
          </a:p>
          <a:p>
            <a:pPr marL="285750" indent="-285750">
              <a:buFont typeface="Arial" panose="020B0604020202020204" pitchFamily="34" charset="0"/>
              <a:buChar char="•"/>
            </a:pPr>
            <a:r>
              <a:rPr lang="en-AU" sz="1800" dirty="0"/>
              <a:t>The proprietor or nominee (including the primary nominee) of a children’s service, or the approved provider or nominated supervisor of an education and care service.</a:t>
            </a:r>
          </a:p>
        </p:txBody>
      </p:sp>
    </p:spTree>
    <p:extLst>
      <p:ext uri="{BB962C8B-B14F-4D97-AF65-F5344CB8AC3E}">
        <p14:creationId xmlns:p14="http://schemas.microsoft.com/office/powerpoint/2010/main" val="3191925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B88B-E1EC-4D7B-A4D0-F20DEEBAB4F1}"/>
              </a:ext>
            </a:extLst>
          </p:cNvPr>
          <p:cNvSpPr>
            <a:spLocks noGrp="1"/>
          </p:cNvSpPr>
          <p:nvPr>
            <p:ph type="title"/>
          </p:nvPr>
        </p:nvSpPr>
        <p:spPr/>
        <p:txBody>
          <a:bodyPr/>
          <a:lstStyle/>
          <a:p>
            <a:r>
              <a:rPr lang="en-AU" sz="2400" b="1" dirty="0"/>
              <a:t>Registered psychologists </a:t>
            </a:r>
          </a:p>
        </p:txBody>
      </p:sp>
      <p:sp>
        <p:nvSpPr>
          <p:cNvPr id="3" name="Text Placeholder 2">
            <a:extLst>
              <a:ext uri="{FF2B5EF4-FFF2-40B4-BE49-F238E27FC236}">
                <a16:creationId xmlns:a16="http://schemas.microsoft.com/office/drawing/2014/main" id="{221BAB8C-40D3-4070-A3D9-35CCE9FA9490}"/>
              </a:ext>
            </a:extLst>
          </p:cNvPr>
          <p:cNvSpPr>
            <a:spLocks noGrp="1"/>
          </p:cNvSpPr>
          <p:nvPr>
            <p:ph type="body" sz="half" idx="1"/>
          </p:nvPr>
        </p:nvSpPr>
        <p:spPr>
          <a:xfrm>
            <a:off x="457199" y="1530253"/>
            <a:ext cx="7248617" cy="3394472"/>
          </a:xfrm>
        </p:spPr>
        <p:txBody>
          <a:bodyPr/>
          <a:lstStyle/>
          <a:p>
            <a:r>
              <a:rPr lang="en-AU" sz="2000" b="0" dirty="0"/>
              <a:t>A registered psychologist is a person registered (including those provisionally registered) under the Health Practitioner Regulation National Law to practice in the psychology profession (other than as a student, unless the student is a registered psychologist). </a:t>
            </a:r>
          </a:p>
          <a:p>
            <a:endParaRPr lang="en-AU" sz="2000" dirty="0"/>
          </a:p>
        </p:txBody>
      </p:sp>
    </p:spTree>
    <p:extLst>
      <p:ext uri="{BB962C8B-B14F-4D97-AF65-F5344CB8AC3E}">
        <p14:creationId xmlns:p14="http://schemas.microsoft.com/office/powerpoint/2010/main" val="3910054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B88B-E1EC-4D7B-A4D0-F20DEEBAB4F1}"/>
              </a:ext>
            </a:extLst>
          </p:cNvPr>
          <p:cNvSpPr>
            <a:spLocks noGrp="1"/>
          </p:cNvSpPr>
          <p:nvPr>
            <p:ph type="title"/>
          </p:nvPr>
        </p:nvSpPr>
        <p:spPr/>
        <p:txBody>
          <a:bodyPr/>
          <a:lstStyle/>
          <a:p>
            <a:r>
              <a:rPr lang="en-AU" sz="2400" b="1" dirty="0"/>
              <a:t>School counsellor</a:t>
            </a:r>
          </a:p>
        </p:txBody>
      </p:sp>
      <p:sp>
        <p:nvSpPr>
          <p:cNvPr id="3" name="Text Placeholder 2">
            <a:extLst>
              <a:ext uri="{FF2B5EF4-FFF2-40B4-BE49-F238E27FC236}">
                <a16:creationId xmlns:a16="http://schemas.microsoft.com/office/drawing/2014/main" id="{221BAB8C-40D3-4070-A3D9-35CCE9FA9490}"/>
              </a:ext>
            </a:extLst>
          </p:cNvPr>
          <p:cNvSpPr>
            <a:spLocks noGrp="1"/>
          </p:cNvSpPr>
          <p:nvPr>
            <p:ph type="body" sz="half" idx="1"/>
          </p:nvPr>
        </p:nvSpPr>
        <p:spPr>
          <a:xfrm>
            <a:off x="381740" y="1830465"/>
            <a:ext cx="3741938" cy="2475205"/>
          </a:xfrm>
        </p:spPr>
        <p:txBody>
          <a:bodyPr/>
          <a:lstStyle/>
          <a:p>
            <a:pPr lvl="0"/>
            <a:r>
              <a:rPr lang="en-AU" sz="1800" b="0" dirty="0"/>
              <a:t>A school counsellor means a person employed or engaged (other than on a voluntary basis) to provide direct support to school students, at or directly connected with a school, for mental, emotional or psychological wellbeing</a:t>
            </a:r>
          </a:p>
          <a:p>
            <a:endParaRPr lang="en-AU" dirty="0"/>
          </a:p>
        </p:txBody>
      </p:sp>
      <p:sp>
        <p:nvSpPr>
          <p:cNvPr id="4" name="Content Placeholder 3">
            <a:extLst>
              <a:ext uri="{FF2B5EF4-FFF2-40B4-BE49-F238E27FC236}">
                <a16:creationId xmlns:a16="http://schemas.microsoft.com/office/drawing/2014/main" id="{1A3CCEAF-5988-4138-AA9B-187F0708BD54}"/>
              </a:ext>
            </a:extLst>
          </p:cNvPr>
          <p:cNvSpPr>
            <a:spLocks noGrp="1"/>
          </p:cNvSpPr>
          <p:nvPr>
            <p:ph sz="half" idx="2"/>
          </p:nvPr>
        </p:nvSpPr>
        <p:spPr>
          <a:xfrm>
            <a:off x="5020322" y="1200151"/>
            <a:ext cx="3741938" cy="3394472"/>
          </a:xfrm>
        </p:spPr>
        <p:txBody>
          <a:bodyPr/>
          <a:lstStyle/>
          <a:p>
            <a:r>
              <a:rPr lang="en-AU" sz="1600" b="0" dirty="0"/>
              <a:t>  </a:t>
            </a:r>
          </a:p>
          <a:p>
            <a:pPr marL="285750" indent="-285750">
              <a:buFont typeface="Arial" panose="020B0604020202020204" pitchFamily="34" charset="0"/>
              <a:buChar char="•"/>
            </a:pPr>
            <a:r>
              <a:rPr lang="en-AU" sz="1600" b="0" dirty="0">
                <a:solidFill>
                  <a:srgbClr val="0070C0"/>
                </a:solidFill>
              </a:rPr>
              <a:t>Doctors</a:t>
            </a:r>
          </a:p>
          <a:p>
            <a:pPr marL="285750" indent="-285750">
              <a:buFont typeface="Arial" panose="020B0604020202020204" pitchFamily="34" charset="0"/>
              <a:buChar char="•"/>
            </a:pPr>
            <a:r>
              <a:rPr lang="en-AU" sz="1600" b="0" dirty="0">
                <a:solidFill>
                  <a:srgbClr val="0070C0"/>
                </a:solidFill>
              </a:rPr>
              <a:t>Nurses</a:t>
            </a:r>
          </a:p>
          <a:p>
            <a:pPr marL="285750" indent="-285750">
              <a:buFont typeface="Arial" panose="020B0604020202020204" pitchFamily="34" charset="0"/>
              <a:buChar char="•"/>
            </a:pPr>
            <a:r>
              <a:rPr lang="en-AU" sz="1600" b="0" dirty="0">
                <a:solidFill>
                  <a:srgbClr val="0070C0"/>
                </a:solidFill>
              </a:rPr>
              <a:t>registered teachers</a:t>
            </a:r>
          </a:p>
          <a:p>
            <a:pPr marL="285750" indent="-285750">
              <a:buFont typeface="Arial" panose="020B0604020202020204" pitchFamily="34" charset="0"/>
              <a:buChar char="•"/>
            </a:pPr>
            <a:r>
              <a:rPr lang="en-AU" sz="1600" b="0" dirty="0">
                <a:solidFill>
                  <a:srgbClr val="0070C0"/>
                </a:solidFill>
              </a:rPr>
              <a:t>registered psychologists</a:t>
            </a:r>
          </a:p>
          <a:p>
            <a:pPr marL="285750" indent="-285750">
              <a:buFont typeface="Arial" panose="020B0604020202020204" pitchFamily="34" charset="0"/>
              <a:buChar char="•"/>
            </a:pPr>
            <a:r>
              <a:rPr lang="en-AU" sz="1600" b="0" dirty="0">
                <a:solidFill>
                  <a:srgbClr val="0070C0"/>
                </a:solidFill>
              </a:rPr>
              <a:t>speech pathologists</a:t>
            </a:r>
          </a:p>
          <a:p>
            <a:pPr marL="285750" indent="-285750">
              <a:buFont typeface="Arial" panose="020B0604020202020204" pitchFamily="34" charset="0"/>
              <a:buChar char="•"/>
            </a:pPr>
            <a:r>
              <a:rPr lang="en-AU" sz="1600" b="0" dirty="0">
                <a:solidFill>
                  <a:srgbClr val="0070C0"/>
                </a:solidFill>
              </a:rPr>
              <a:t>chaplains (including religious ministers)</a:t>
            </a:r>
          </a:p>
          <a:p>
            <a:endParaRPr lang="en-AU" sz="1600" b="0" dirty="0"/>
          </a:p>
        </p:txBody>
      </p:sp>
    </p:spTree>
    <p:extLst>
      <p:ext uri="{BB962C8B-B14F-4D97-AF65-F5344CB8AC3E}">
        <p14:creationId xmlns:p14="http://schemas.microsoft.com/office/powerpoint/2010/main" val="1004228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629FF3-0FE5-470D-BDAB-2D8517AE1394}"/>
              </a:ext>
            </a:extLst>
          </p:cNvPr>
          <p:cNvSpPr txBox="1">
            <a:spLocks noGrp="1"/>
          </p:cNvSpPr>
          <p:nvPr>
            <p:ph type="ctrTitle"/>
          </p:nvPr>
        </p:nvSpPr>
        <p:spPr>
          <a:xfrm>
            <a:off x="1547813" y="1177925"/>
            <a:ext cx="4884737" cy="1183535"/>
          </a:xfrm>
          <a:prstGeom prst="rect">
            <a:avLst/>
          </a:prstGeom>
        </p:spPr>
        <p:txBody>
          <a:bodyPr lIns="35555" tIns="17777" rIns="35555" bIns="17777"/>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1938228" algn="l"/>
              </a:tabLst>
            </a:pPr>
            <a:r>
              <a:rPr lang="en-US" sz="3400" b="1" dirty="0">
                <a:solidFill>
                  <a:srgbClr val="FFFFFF"/>
                </a:solidFill>
                <a:latin typeface="Calibri"/>
                <a:cs typeface="Calibri"/>
              </a:rPr>
              <a:t>Criminal Offences </a:t>
            </a:r>
          </a:p>
        </p:txBody>
      </p:sp>
    </p:spTree>
    <p:extLst>
      <p:ext uri="{BB962C8B-B14F-4D97-AF65-F5344CB8AC3E}">
        <p14:creationId xmlns:p14="http://schemas.microsoft.com/office/powerpoint/2010/main" val="3181585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42" y="131385"/>
            <a:ext cx="7199313" cy="809625"/>
          </a:xfrm>
        </p:spPr>
        <p:txBody>
          <a:bodyPr/>
          <a:lstStyle/>
          <a:p>
            <a:br>
              <a:rPr lang="en-US" sz="2400" b="1" dirty="0"/>
            </a:br>
            <a:r>
              <a:rPr lang="en-US" sz="2400" b="1" dirty="0"/>
              <a:t>Criminal Offence: failure to protect </a:t>
            </a:r>
            <a:br>
              <a:rPr lang="en-US" sz="2400" b="1" dirty="0"/>
            </a:br>
            <a:endParaRPr lang="en-US" sz="2400" b="1" dirty="0"/>
          </a:p>
        </p:txBody>
      </p:sp>
      <p:sp>
        <p:nvSpPr>
          <p:cNvPr id="2867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540000" anchor="t" anchorCtr="0" compatLnSpc="1">
            <a:prstTxWarp prst="textNoShape">
              <a:avLst/>
            </a:prstTxWarp>
            <a:noAutofit/>
          </a:bodyPr>
          <a:lstStyle/>
          <a:p>
            <a:pPr>
              <a:spcBef>
                <a:spcPct val="0"/>
              </a:spcBef>
              <a:spcAft>
                <a:spcPts val="1200"/>
              </a:spcAft>
            </a:pPr>
            <a:r>
              <a:rPr lang="en-AU" altLang="en-US" sz="1800" b="1" dirty="0">
                <a:ea typeface="Calibri" pitchFamily="34" charset="0"/>
                <a:cs typeface="Arial" pitchFamily="34" charset="0"/>
              </a:rPr>
              <a:t>Failure to protect </a:t>
            </a:r>
            <a:r>
              <a:rPr lang="en-AU" altLang="en-US" sz="1800" dirty="0">
                <a:ea typeface="Calibri" pitchFamily="34" charset="0"/>
                <a:cs typeface="Arial" pitchFamily="34" charset="0"/>
              </a:rPr>
              <a:t>a child from sexual abuse offence applies to people within organisations </a:t>
            </a:r>
          </a:p>
          <a:p>
            <a:pPr marL="708657" lvl="1" indent="-285750">
              <a:spcBef>
                <a:spcPct val="0"/>
              </a:spcBef>
              <a:buFont typeface="Courier New" panose="02070309020205020404" pitchFamily="49" charset="0"/>
              <a:buChar char="o"/>
            </a:pPr>
            <a:r>
              <a:rPr lang="en-AU" altLang="en-US" sz="1800" dirty="0">
                <a:ea typeface="Calibri" pitchFamily="34" charset="0"/>
                <a:cs typeface="Arial" pitchFamily="34" charset="0"/>
              </a:rPr>
              <a:t>if they hold a </a:t>
            </a:r>
            <a:r>
              <a:rPr lang="en-AU" altLang="en-US" sz="1800" b="1" dirty="0">
                <a:solidFill>
                  <a:srgbClr val="00B050"/>
                </a:solidFill>
                <a:ea typeface="Calibri" pitchFamily="34" charset="0"/>
                <a:cs typeface="Arial" pitchFamily="34" charset="0"/>
              </a:rPr>
              <a:t>position of authority </a:t>
            </a:r>
          </a:p>
          <a:p>
            <a:pPr marL="708657" lvl="1" indent="-285750">
              <a:spcBef>
                <a:spcPct val="0"/>
              </a:spcBef>
              <a:buFont typeface="Courier New" panose="02070309020205020404" pitchFamily="49" charset="0"/>
              <a:buChar char="o"/>
            </a:pPr>
            <a:r>
              <a:rPr lang="en-AU" altLang="en-US" sz="1800" dirty="0">
                <a:ea typeface="Calibri" pitchFamily="34" charset="0"/>
                <a:cs typeface="Arial" pitchFamily="34" charset="0"/>
              </a:rPr>
              <a:t>within a </a:t>
            </a:r>
            <a:r>
              <a:rPr lang="en-AU" altLang="en-US" sz="1800" b="1" dirty="0">
                <a:solidFill>
                  <a:srgbClr val="FFC000"/>
                </a:solidFill>
                <a:ea typeface="Calibri" pitchFamily="34" charset="0"/>
                <a:cs typeface="Arial" pitchFamily="34" charset="0"/>
              </a:rPr>
              <a:t>relevant organisation </a:t>
            </a:r>
            <a:r>
              <a:rPr lang="en-AU" altLang="en-US" sz="1800" dirty="0">
                <a:ea typeface="Calibri" pitchFamily="34" charset="0"/>
                <a:cs typeface="Arial" pitchFamily="34" charset="0"/>
              </a:rPr>
              <a:t>that works with children </a:t>
            </a:r>
          </a:p>
          <a:p>
            <a:pPr marL="708657" lvl="1" indent="-285750">
              <a:spcBef>
                <a:spcPct val="0"/>
              </a:spcBef>
              <a:buFont typeface="Courier New" panose="02070309020205020404" pitchFamily="49" charset="0"/>
              <a:buChar char="o"/>
            </a:pPr>
            <a:r>
              <a:rPr lang="en-AU" altLang="en-US" sz="1800" dirty="0">
                <a:ea typeface="Calibri" pitchFamily="34" charset="0"/>
                <a:cs typeface="Arial" pitchFamily="34" charset="0"/>
              </a:rPr>
              <a:t>they know of a substantial risk another </a:t>
            </a:r>
            <a:r>
              <a:rPr lang="en-AU" altLang="en-US" sz="1800" b="1" dirty="0">
                <a:solidFill>
                  <a:srgbClr val="00B0F0"/>
                </a:solidFill>
                <a:ea typeface="Calibri" pitchFamily="34" charset="0"/>
                <a:cs typeface="Arial" pitchFamily="34" charset="0"/>
              </a:rPr>
              <a:t>adult associated with the organisation </a:t>
            </a:r>
            <a:r>
              <a:rPr lang="en-AU" altLang="en-US" sz="1800" dirty="0">
                <a:ea typeface="Calibri" pitchFamily="34" charset="0"/>
                <a:cs typeface="Arial" pitchFamily="34" charset="0"/>
              </a:rPr>
              <a:t>may commit a sex offence against a child under 16 within the organisation’s care</a:t>
            </a:r>
          </a:p>
          <a:p>
            <a:pPr marL="708657" lvl="1" indent="-285750">
              <a:spcBef>
                <a:spcPct val="0"/>
              </a:spcBef>
              <a:buFont typeface="Courier New" panose="02070309020205020404" pitchFamily="49" charset="0"/>
              <a:buChar char="o"/>
            </a:pPr>
            <a:r>
              <a:rPr lang="en-AU" altLang="en-US" sz="1800" dirty="0">
                <a:ea typeface="Calibri" pitchFamily="34" charset="0"/>
                <a:cs typeface="Arial" pitchFamily="34" charset="0"/>
              </a:rPr>
              <a:t>they have the power or responsibility to </a:t>
            </a:r>
            <a:r>
              <a:rPr lang="en-AU" altLang="en-US" sz="1800" b="1" dirty="0">
                <a:solidFill>
                  <a:srgbClr val="7030A0"/>
                </a:solidFill>
                <a:ea typeface="Calibri" pitchFamily="34" charset="0"/>
                <a:cs typeface="Arial" pitchFamily="34" charset="0"/>
              </a:rPr>
              <a:t>remove or reduce </a:t>
            </a:r>
            <a:r>
              <a:rPr lang="en-AU" altLang="en-US" sz="1800" dirty="0">
                <a:ea typeface="Calibri" pitchFamily="34" charset="0"/>
                <a:cs typeface="Arial" pitchFamily="34" charset="0"/>
              </a:rPr>
              <a:t>that risk </a:t>
            </a:r>
          </a:p>
          <a:p>
            <a:pPr marL="708657" lvl="1" indent="-285750">
              <a:spcBef>
                <a:spcPct val="0"/>
              </a:spcBef>
              <a:buFont typeface="Courier New" panose="02070309020205020404" pitchFamily="49" charset="0"/>
              <a:buChar char="o"/>
            </a:pPr>
            <a:r>
              <a:rPr lang="en-AU" altLang="en-US" sz="1800" dirty="0">
                <a:ea typeface="Calibri" pitchFamily="34" charset="0"/>
                <a:cs typeface="Arial" pitchFamily="34" charset="0"/>
              </a:rPr>
              <a:t>BUT they </a:t>
            </a:r>
            <a:r>
              <a:rPr lang="en-AU" altLang="en-US" sz="1800" b="1" dirty="0">
                <a:solidFill>
                  <a:srgbClr val="C00000"/>
                </a:solidFill>
                <a:ea typeface="Calibri" pitchFamily="34" charset="0"/>
                <a:cs typeface="Arial" pitchFamily="34" charset="0"/>
              </a:rPr>
              <a:t>negligently</a:t>
            </a:r>
            <a:r>
              <a:rPr lang="en-AU" altLang="en-US" sz="1800" dirty="0">
                <a:ea typeface="Calibri" pitchFamily="34" charset="0"/>
                <a:cs typeface="Arial" pitchFamily="34" charset="0"/>
              </a:rPr>
              <a:t> fail to do so</a:t>
            </a:r>
          </a:p>
          <a:p>
            <a:pPr marL="708657" lvl="1" indent="-285750">
              <a:spcBef>
                <a:spcPct val="0"/>
              </a:spcBef>
              <a:buFont typeface="Courier New" panose="02070309020205020404" pitchFamily="49" charset="0"/>
              <a:buChar char="o"/>
            </a:pPr>
            <a:endParaRPr lang="en-AU" altLang="en-US" sz="1800" dirty="0">
              <a:ea typeface="Calibri" pitchFamily="34" charset="0"/>
              <a:cs typeface="Arial" pitchFamily="34" charset="0"/>
            </a:endParaRPr>
          </a:p>
          <a:p>
            <a:pPr defTabSz="914400">
              <a:lnSpc>
                <a:spcPct val="100000"/>
              </a:lnSpc>
            </a:pPr>
            <a:endParaRPr lang="en-US" sz="1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40840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97" y="202406"/>
            <a:ext cx="7199313" cy="809625"/>
          </a:xfrm>
        </p:spPr>
        <p:txBody>
          <a:bodyPr/>
          <a:lstStyle/>
          <a:p>
            <a:br>
              <a:rPr lang="en-US" sz="2400" b="1" dirty="0"/>
            </a:br>
            <a:r>
              <a:rPr lang="en-US" sz="2400" b="1" dirty="0"/>
              <a:t>Criminal Offence: failure to disclose</a:t>
            </a:r>
            <a:br>
              <a:rPr lang="en-US" dirty="0"/>
            </a:br>
            <a:endParaRPr lang="en-US" sz="2000" dirty="0"/>
          </a:p>
        </p:txBody>
      </p:sp>
      <p:sp>
        <p:nvSpPr>
          <p:cNvPr id="28674" name="Content Placeholder 2"/>
          <p:cNvSpPr>
            <a:spLocks noGrp="1"/>
          </p:cNvSpPr>
          <p:nvPr>
            <p:ph idx="1"/>
          </p:nvPr>
        </p:nvSpPr>
        <p:spPr bwMode="auto">
          <a:xfrm>
            <a:off x="282296" y="1143415"/>
            <a:ext cx="8382309" cy="3899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540000" anchor="t" anchorCtr="0" compatLnSpc="1">
            <a:prstTxWarp prst="textNoShape">
              <a:avLst/>
            </a:prstTxWarp>
            <a:noAutofit/>
          </a:bodyPr>
          <a:lstStyle/>
          <a:p>
            <a:pPr>
              <a:spcAft>
                <a:spcPct val="0"/>
              </a:spcAft>
            </a:pPr>
            <a:r>
              <a:rPr lang="en-AU" altLang="en-US" sz="1800" dirty="0">
                <a:solidFill>
                  <a:schemeClr val="tx2"/>
                </a:solidFill>
                <a:ea typeface="Calibri" pitchFamily="34" charset="0"/>
                <a:cs typeface="Arial" pitchFamily="34" charset="0"/>
              </a:rPr>
              <a:t>Failure to disclose </a:t>
            </a:r>
            <a:r>
              <a:rPr lang="en-AU" altLang="en-US" sz="1800" b="0" dirty="0">
                <a:ea typeface="Calibri" pitchFamily="34" charset="0"/>
                <a:cs typeface="Arial" pitchFamily="34" charset="0"/>
              </a:rPr>
              <a:t>child sexual abuse </a:t>
            </a:r>
            <a:r>
              <a:rPr lang="en-US" altLang="en-US" sz="1800" b="0" dirty="0">
                <a:ea typeface="Calibri" pitchFamily="34" charset="0"/>
                <a:cs typeface="Arial" pitchFamily="34" charset="0"/>
              </a:rPr>
              <a:t>offence requires </a:t>
            </a:r>
            <a:r>
              <a:rPr lang="en-US" altLang="en-US" sz="1800" dirty="0">
                <a:solidFill>
                  <a:schemeClr val="tx2"/>
                </a:solidFill>
                <a:ea typeface="Calibri" pitchFamily="34" charset="0"/>
                <a:cs typeface="Arial" pitchFamily="34" charset="0"/>
              </a:rPr>
              <a:t>adults</a:t>
            </a:r>
            <a:r>
              <a:rPr lang="en-US" altLang="en-US" sz="1800" b="0" dirty="0">
                <a:ea typeface="Calibri" pitchFamily="34" charset="0"/>
                <a:cs typeface="Arial" pitchFamily="34" charset="0"/>
              </a:rPr>
              <a:t> to report to </a:t>
            </a:r>
            <a:r>
              <a:rPr lang="en-US" altLang="en-US" sz="1800" dirty="0">
                <a:solidFill>
                  <a:schemeClr val="accent2"/>
                </a:solidFill>
                <a:ea typeface="Calibri" pitchFamily="34" charset="0"/>
                <a:cs typeface="Arial" pitchFamily="34" charset="0"/>
              </a:rPr>
              <a:t>police</a:t>
            </a:r>
            <a:r>
              <a:rPr lang="en-US" altLang="en-US" sz="1800" b="0" dirty="0">
                <a:ea typeface="Calibri" pitchFamily="34" charset="0"/>
                <a:cs typeface="Arial" pitchFamily="34" charset="0"/>
              </a:rPr>
              <a:t> a reasonable belief that a </a:t>
            </a:r>
            <a:r>
              <a:rPr lang="en-US" altLang="en-US" sz="1800" dirty="0">
                <a:solidFill>
                  <a:schemeClr val="accent3"/>
                </a:solidFill>
                <a:ea typeface="Calibri" pitchFamily="34" charset="0"/>
                <a:cs typeface="Arial" pitchFamily="34" charset="0"/>
              </a:rPr>
              <a:t>sexual offence </a:t>
            </a:r>
            <a:r>
              <a:rPr lang="en-US" altLang="en-US" sz="1800" b="0" dirty="0">
                <a:ea typeface="Calibri" pitchFamily="34" charset="0"/>
                <a:cs typeface="Arial" pitchFamily="34" charset="0"/>
              </a:rPr>
              <a:t>has been committed against a child (unless they have a reasonable excuse for not doing so). </a:t>
            </a:r>
            <a:endParaRPr lang="en-AU" altLang="en-US" sz="1800" b="0" dirty="0">
              <a:ea typeface="Calibri" pitchFamily="34" charset="0"/>
              <a:cs typeface="Arial" pitchFamily="34" charset="0"/>
            </a:endParaRPr>
          </a:p>
          <a:p>
            <a:pPr>
              <a:spcBef>
                <a:spcPts val="1200"/>
              </a:spcBef>
              <a:spcAft>
                <a:spcPct val="0"/>
              </a:spcAft>
            </a:pPr>
            <a:r>
              <a:rPr lang="en-AU" altLang="en-US" sz="1800" b="0" dirty="0">
                <a:ea typeface="Calibri" pitchFamily="34" charset="0"/>
                <a:cs typeface="Arial" pitchFamily="34" charset="0"/>
              </a:rPr>
              <a:t>The law states that all adults must report to police: </a:t>
            </a:r>
          </a:p>
          <a:p>
            <a:pPr marL="765807" lvl="1" indent="-342900">
              <a:spcAft>
                <a:spcPct val="0"/>
              </a:spcAft>
              <a:buFont typeface="Arial" panose="020B0604020202020204" pitchFamily="34" charset="0"/>
              <a:buChar char="•"/>
            </a:pPr>
            <a:r>
              <a:rPr lang="en-AU" altLang="en-US" sz="1800" dirty="0">
                <a:ea typeface="Calibri" pitchFamily="34" charset="0"/>
                <a:cs typeface="Arial" pitchFamily="34" charset="0"/>
              </a:rPr>
              <a:t>any reasonable belief that a sexual offence has been committed </a:t>
            </a:r>
          </a:p>
          <a:p>
            <a:pPr marL="765807" lvl="1" indent="-342900">
              <a:spcAft>
                <a:spcPct val="0"/>
              </a:spcAft>
              <a:buFont typeface="Arial" panose="020B0604020202020204" pitchFamily="34" charset="0"/>
              <a:buChar char="•"/>
            </a:pPr>
            <a:r>
              <a:rPr lang="en-AU" altLang="en-US" sz="1800" dirty="0">
                <a:ea typeface="Calibri" pitchFamily="34" charset="0"/>
                <a:cs typeface="Arial" pitchFamily="34" charset="0"/>
              </a:rPr>
              <a:t>by another adult (over 18)</a:t>
            </a:r>
          </a:p>
          <a:p>
            <a:pPr marL="765807" lvl="1" indent="-342900">
              <a:spcAft>
                <a:spcPct val="0"/>
              </a:spcAft>
              <a:buFont typeface="Arial" panose="020B0604020202020204" pitchFamily="34" charset="0"/>
              <a:buChar char="•"/>
            </a:pPr>
            <a:r>
              <a:rPr lang="en-AU" altLang="en-US" sz="1800" dirty="0">
                <a:ea typeface="Calibri" pitchFamily="34" charset="0"/>
                <a:cs typeface="Arial" pitchFamily="34" charset="0"/>
              </a:rPr>
              <a:t>against a child under the age of 16.</a:t>
            </a:r>
          </a:p>
          <a:p>
            <a:pPr>
              <a:spcAft>
                <a:spcPct val="0"/>
              </a:spcAft>
            </a:pPr>
            <a:r>
              <a:rPr lang="en-AU" altLang="en-US" sz="1800" b="0" dirty="0">
                <a:ea typeface="Calibri" pitchFamily="34" charset="0"/>
                <a:cs typeface="Arial" pitchFamily="34" charset="0"/>
              </a:rPr>
              <a:t>unless there is a reasonable excuse or an exemption applies. </a:t>
            </a:r>
          </a:p>
          <a:p>
            <a:pPr algn="ctr">
              <a:spcAft>
                <a:spcPct val="0"/>
              </a:spcAft>
            </a:pPr>
            <a:endParaRPr lang="en-AU" altLang="en-US" sz="1600" i="1" dirty="0">
              <a:solidFill>
                <a:schemeClr val="accent2">
                  <a:lumMod val="75000"/>
                </a:schemeClr>
              </a:solidFill>
              <a:ea typeface="Calibri" pitchFamily="34" charset="0"/>
              <a:cs typeface="Arial" pitchFamily="34" charset="0"/>
            </a:endParaRPr>
          </a:p>
          <a:p>
            <a:pPr algn="ctr">
              <a:spcAft>
                <a:spcPct val="0"/>
              </a:spcAft>
            </a:pPr>
            <a:r>
              <a:rPr lang="en-AU" altLang="en-US" sz="1600" i="1" dirty="0">
                <a:solidFill>
                  <a:schemeClr val="accent2">
                    <a:lumMod val="75000"/>
                  </a:schemeClr>
                </a:solidFill>
                <a:ea typeface="Calibri" pitchFamily="34" charset="0"/>
                <a:cs typeface="Arial" pitchFamily="34" charset="0"/>
              </a:rPr>
              <a:t>Failure to disclose doe</a:t>
            </a:r>
            <a:r>
              <a:rPr lang="en-US" altLang="en-US" sz="1600" i="1" dirty="0">
                <a:solidFill>
                  <a:schemeClr val="accent2">
                    <a:lumMod val="75000"/>
                  </a:schemeClr>
                </a:solidFill>
                <a:ea typeface="Calibri" pitchFamily="34" charset="0"/>
                <a:cs typeface="Arial" pitchFamily="34" charset="0"/>
              </a:rPr>
              <a:t>s not change mandatory reporting obligations.</a:t>
            </a:r>
            <a:r>
              <a:rPr lang="en-AU" altLang="en-US" sz="1600" i="1" dirty="0">
                <a:solidFill>
                  <a:schemeClr val="accent2">
                    <a:lumMod val="75000"/>
                  </a:schemeClr>
                </a:solidFill>
                <a:ea typeface="Calibri" pitchFamily="34" charset="0"/>
                <a:cs typeface="Arial" pitchFamily="34" charset="0"/>
              </a:rPr>
              <a:t>      </a:t>
            </a:r>
          </a:p>
          <a:p>
            <a:pPr marL="0" lvl="2" indent="0" algn="r">
              <a:spcAft>
                <a:spcPct val="0"/>
              </a:spcAft>
              <a:buNone/>
            </a:pPr>
            <a:r>
              <a:rPr lang="en-AU" altLang="en-US" sz="1400" dirty="0">
                <a:ea typeface="Calibri" pitchFamily="34" charset="0"/>
                <a:cs typeface="Arial" pitchFamily="34" charset="0"/>
              </a:rPr>
              <a:t>		.</a:t>
            </a:r>
          </a:p>
          <a:p>
            <a:pPr marL="708657" lvl="1" indent="-285750">
              <a:spcBef>
                <a:spcPct val="0"/>
              </a:spcBef>
              <a:buFont typeface="Courier New" panose="02070309020205020404" pitchFamily="49" charset="0"/>
              <a:buChar char="o"/>
            </a:pPr>
            <a:endParaRPr lang="en-AU" altLang="en-US" dirty="0">
              <a:ea typeface="Calibri" pitchFamily="34" charset="0"/>
              <a:cs typeface="Arial" pitchFamily="34" charset="0"/>
            </a:endParaRPr>
          </a:p>
          <a:p>
            <a:pPr defTabSz="914400">
              <a:lnSpc>
                <a:spcPct val="100000"/>
              </a:lnSpc>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6811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60" y="202406"/>
            <a:ext cx="5820966" cy="809625"/>
          </a:xfrm>
        </p:spPr>
        <p:txBody>
          <a:bodyPr/>
          <a:lstStyle/>
          <a:p>
            <a:pPr>
              <a:defRPr/>
            </a:pPr>
            <a:r>
              <a:rPr lang="en-AU" sz="2400" b="1" dirty="0"/>
              <a:t>Other reporting requirements</a:t>
            </a:r>
          </a:p>
        </p:txBody>
      </p:sp>
      <p:sp>
        <p:nvSpPr>
          <p:cNvPr id="7171" name="Content Placeholder 2"/>
          <p:cNvSpPr>
            <a:spLocks noGrp="1"/>
          </p:cNvSpPr>
          <p:nvPr>
            <p:ph idx="1"/>
          </p:nvPr>
        </p:nvSpPr>
        <p:spPr>
          <a:xfrm>
            <a:off x="1547812" y="1214438"/>
            <a:ext cx="5630228" cy="3640931"/>
          </a:xfrm>
        </p:spPr>
        <p:txBody>
          <a:bodyPr/>
          <a:lstStyle/>
          <a:p>
            <a:endParaRPr lang="en-AU" altLang="en-US" sz="1500" b="0" dirty="0">
              <a:ea typeface="ＭＳ Ｐゴシック" pitchFamily="34" charset="-128"/>
            </a:endParaRPr>
          </a:p>
          <a:p>
            <a:endParaRPr lang="en-AU" altLang="en-US" sz="1500" b="0" dirty="0">
              <a:ea typeface="ＭＳ Ｐゴシック" pitchFamily="34" charset="-128"/>
            </a:endParaRPr>
          </a:p>
          <a:p>
            <a:endParaRPr lang="en-AU" altLang="en-US" sz="1500" b="0" dirty="0">
              <a:ea typeface="ＭＳ Ｐゴシック" pitchFamily="34" charset="-128"/>
            </a:endParaRPr>
          </a:p>
        </p:txBody>
      </p:sp>
      <p:graphicFrame>
        <p:nvGraphicFramePr>
          <p:cNvPr id="3" name="Table 2">
            <a:extLst>
              <a:ext uri="{FF2B5EF4-FFF2-40B4-BE49-F238E27FC236}">
                <a16:creationId xmlns:a16="http://schemas.microsoft.com/office/drawing/2014/main" id="{646CC775-69CB-492A-916B-385FE57BC416}"/>
              </a:ext>
            </a:extLst>
          </p:cNvPr>
          <p:cNvGraphicFramePr>
            <a:graphicFrameLocks noGrp="1"/>
          </p:cNvGraphicFramePr>
          <p:nvPr>
            <p:extLst>
              <p:ext uri="{D42A27DB-BD31-4B8C-83A1-F6EECF244321}">
                <p14:modId xmlns:p14="http://schemas.microsoft.com/office/powerpoint/2010/main" val="3468027021"/>
              </p:ext>
            </p:extLst>
          </p:nvPr>
        </p:nvGraphicFramePr>
        <p:xfrm>
          <a:off x="103434" y="1145219"/>
          <a:ext cx="8001879" cy="3925754"/>
        </p:xfrm>
        <a:graphic>
          <a:graphicData uri="http://schemas.openxmlformats.org/drawingml/2006/table">
            <a:tbl>
              <a:tblPr firstRow="1" firstCol="1" bandRow="1">
                <a:tableStyleId>{5C22544A-7EE6-4342-B048-85BDC9FD1C3A}</a:tableStyleId>
              </a:tblPr>
              <a:tblGrid>
                <a:gridCol w="1262855">
                  <a:extLst>
                    <a:ext uri="{9D8B030D-6E8A-4147-A177-3AD203B41FA5}">
                      <a16:colId xmlns:a16="http://schemas.microsoft.com/office/drawing/2014/main" val="2514586587"/>
                    </a:ext>
                  </a:extLst>
                </a:gridCol>
                <a:gridCol w="1393151">
                  <a:extLst>
                    <a:ext uri="{9D8B030D-6E8A-4147-A177-3AD203B41FA5}">
                      <a16:colId xmlns:a16="http://schemas.microsoft.com/office/drawing/2014/main" val="303755031"/>
                    </a:ext>
                  </a:extLst>
                </a:gridCol>
                <a:gridCol w="3179721">
                  <a:extLst>
                    <a:ext uri="{9D8B030D-6E8A-4147-A177-3AD203B41FA5}">
                      <a16:colId xmlns:a16="http://schemas.microsoft.com/office/drawing/2014/main" val="2970771744"/>
                    </a:ext>
                  </a:extLst>
                </a:gridCol>
                <a:gridCol w="1260629">
                  <a:extLst>
                    <a:ext uri="{9D8B030D-6E8A-4147-A177-3AD203B41FA5}">
                      <a16:colId xmlns:a16="http://schemas.microsoft.com/office/drawing/2014/main" val="169610603"/>
                    </a:ext>
                  </a:extLst>
                </a:gridCol>
                <a:gridCol w="905523">
                  <a:extLst>
                    <a:ext uri="{9D8B030D-6E8A-4147-A177-3AD203B41FA5}">
                      <a16:colId xmlns:a16="http://schemas.microsoft.com/office/drawing/2014/main" val="2089251021"/>
                    </a:ext>
                  </a:extLst>
                </a:gridCol>
              </a:tblGrid>
              <a:tr h="440774">
                <a:tc>
                  <a:txBody>
                    <a:bodyPr/>
                    <a:lstStyle/>
                    <a:p>
                      <a:pPr algn="l">
                        <a:lnSpc>
                          <a:spcPct val="115000"/>
                        </a:lnSpc>
                        <a:spcAft>
                          <a:spcPts val="1000"/>
                        </a:spcAft>
                      </a:pPr>
                      <a:r>
                        <a:rPr lang="en-AU" sz="1400" u="none" baseline="0" dirty="0">
                          <a:effectLst/>
                        </a:rPr>
                        <a:t>Scheme</a:t>
                      </a:r>
                      <a:endParaRPr lang="en-AU" sz="1400" u="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Who must report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dirty="0">
                          <a:effectLst/>
                        </a:rPr>
                        <a:t>What must be reported</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Report to</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Age of child</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extLst>
                  <a:ext uri="{0D108BD9-81ED-4DB2-BD59-A6C34878D82A}">
                    <a16:rowId xmlns:a16="http://schemas.microsoft.com/office/drawing/2014/main" val="970562462"/>
                  </a:ext>
                </a:extLst>
              </a:tr>
              <a:tr h="1122756">
                <a:tc>
                  <a:txBody>
                    <a:bodyPr/>
                    <a:lstStyle/>
                    <a:p>
                      <a:pPr algn="l">
                        <a:lnSpc>
                          <a:spcPct val="115000"/>
                        </a:lnSpc>
                        <a:spcAft>
                          <a:spcPts val="1000"/>
                        </a:spcAft>
                      </a:pPr>
                      <a:r>
                        <a:rPr lang="en-AU" sz="1400">
                          <a:effectLst/>
                        </a:rPr>
                        <a:t>Mandatory reporting</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Mandatory reporters s.182 CYFA 2005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Child physical and sexual abuse, actual or likely, parents have not protected or are unlikely to protect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Child Protection</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Children under 17</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extLst>
                  <a:ext uri="{0D108BD9-81ED-4DB2-BD59-A6C34878D82A}">
                    <a16:rowId xmlns:a16="http://schemas.microsoft.com/office/drawing/2014/main" val="218067718"/>
                  </a:ext>
                </a:extLst>
              </a:tr>
              <a:tr h="1122756">
                <a:tc>
                  <a:txBody>
                    <a:bodyPr/>
                    <a:lstStyle/>
                    <a:p>
                      <a:pPr algn="l">
                        <a:lnSpc>
                          <a:spcPct val="115000"/>
                        </a:lnSpc>
                        <a:spcAft>
                          <a:spcPts val="1000"/>
                        </a:spcAft>
                      </a:pPr>
                      <a:r>
                        <a:rPr lang="en-AU" sz="1400">
                          <a:effectLst/>
                        </a:rPr>
                        <a:t>Reportable conduct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dirty="0">
                          <a:effectLst/>
                        </a:rPr>
                        <a:t>Head of an organisation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Child abuse and neglect by a worker or volunteer</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Commission for Children and Young People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Children under 18</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extLst>
                  <a:ext uri="{0D108BD9-81ED-4DB2-BD59-A6C34878D82A}">
                    <a16:rowId xmlns:a16="http://schemas.microsoft.com/office/drawing/2014/main" val="2761698934"/>
                  </a:ext>
                </a:extLst>
              </a:tr>
              <a:tr h="652308">
                <a:tc>
                  <a:txBody>
                    <a:bodyPr/>
                    <a:lstStyle/>
                    <a:p>
                      <a:pPr algn="l">
                        <a:lnSpc>
                          <a:spcPct val="115000"/>
                        </a:lnSpc>
                        <a:spcAft>
                          <a:spcPts val="1000"/>
                        </a:spcAft>
                      </a:pPr>
                      <a:r>
                        <a:rPr lang="en-AU" sz="1400">
                          <a:effectLst/>
                        </a:rPr>
                        <a:t>Failure to protect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Head of an organisation</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Risk of sexual abuse by adult associated with the organisation</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Police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Children under 16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extLst>
                  <a:ext uri="{0D108BD9-81ED-4DB2-BD59-A6C34878D82A}">
                    <a16:rowId xmlns:a16="http://schemas.microsoft.com/office/drawing/2014/main" val="3256809936"/>
                  </a:ext>
                </a:extLst>
              </a:tr>
              <a:tr h="553017">
                <a:tc>
                  <a:txBody>
                    <a:bodyPr/>
                    <a:lstStyle/>
                    <a:p>
                      <a:pPr algn="l">
                        <a:lnSpc>
                          <a:spcPct val="115000"/>
                        </a:lnSpc>
                        <a:spcAft>
                          <a:spcPts val="1000"/>
                        </a:spcAft>
                      </a:pPr>
                      <a:r>
                        <a:rPr lang="en-AU" sz="1400">
                          <a:effectLst/>
                        </a:rPr>
                        <a:t>Failure to disclose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All adults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Child sexual abuse by an adult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a:effectLst/>
                        </a:rPr>
                        <a:t>Police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tc>
                  <a:txBody>
                    <a:bodyPr/>
                    <a:lstStyle/>
                    <a:p>
                      <a:pPr algn="l">
                        <a:lnSpc>
                          <a:spcPct val="115000"/>
                        </a:lnSpc>
                        <a:spcAft>
                          <a:spcPts val="1000"/>
                        </a:spcAft>
                      </a:pPr>
                      <a:r>
                        <a:rPr lang="en-AU" sz="1400" dirty="0">
                          <a:effectLst/>
                        </a:rPr>
                        <a:t>Children under 16</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150" marR="58150" marT="0" marB="0"/>
                </a:tc>
                <a:extLst>
                  <a:ext uri="{0D108BD9-81ED-4DB2-BD59-A6C34878D82A}">
                    <a16:rowId xmlns:a16="http://schemas.microsoft.com/office/drawing/2014/main" val="4113793241"/>
                  </a:ext>
                </a:extLst>
              </a:tr>
            </a:tbl>
          </a:graphicData>
        </a:graphic>
      </p:graphicFrame>
    </p:spTree>
    <p:extLst>
      <p:ext uri="{BB962C8B-B14F-4D97-AF65-F5344CB8AC3E}">
        <p14:creationId xmlns:p14="http://schemas.microsoft.com/office/powerpoint/2010/main" val="3958551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F3F5-CF93-4BFA-94BB-3AB450B87353}"/>
              </a:ext>
            </a:extLst>
          </p:cNvPr>
          <p:cNvSpPr>
            <a:spLocks noGrp="1"/>
          </p:cNvSpPr>
          <p:nvPr>
            <p:ph type="title"/>
          </p:nvPr>
        </p:nvSpPr>
        <p:spPr>
          <a:xfrm>
            <a:off x="177553" y="115386"/>
            <a:ext cx="7608164" cy="809625"/>
          </a:xfrm>
        </p:spPr>
        <p:txBody>
          <a:bodyPr/>
          <a:lstStyle/>
          <a:p>
            <a:r>
              <a:rPr lang="en-AU" sz="2400" b="1" dirty="0"/>
              <a:t>Early Childhood: Additional reporting requirements </a:t>
            </a:r>
          </a:p>
        </p:txBody>
      </p:sp>
      <p:graphicFrame>
        <p:nvGraphicFramePr>
          <p:cNvPr id="7" name="Content Placeholder 6">
            <a:extLst>
              <a:ext uri="{FF2B5EF4-FFF2-40B4-BE49-F238E27FC236}">
                <a16:creationId xmlns:a16="http://schemas.microsoft.com/office/drawing/2014/main" id="{56EE49CA-9554-4189-B611-66AD32B2D720}"/>
              </a:ext>
            </a:extLst>
          </p:cNvPr>
          <p:cNvGraphicFramePr>
            <a:graphicFrameLocks noGrp="1"/>
          </p:cNvGraphicFramePr>
          <p:nvPr>
            <p:ph idx="1"/>
            <p:extLst>
              <p:ext uri="{D42A27DB-BD31-4B8C-83A1-F6EECF244321}">
                <p14:modId xmlns:p14="http://schemas.microsoft.com/office/powerpoint/2010/main" val="3753915545"/>
              </p:ext>
            </p:extLst>
          </p:nvPr>
        </p:nvGraphicFramePr>
        <p:xfrm>
          <a:off x="-2" y="1082439"/>
          <a:ext cx="9144001" cy="4319623"/>
        </p:xfrm>
        <a:graphic>
          <a:graphicData uri="http://schemas.openxmlformats.org/drawingml/2006/table">
            <a:tbl>
              <a:tblPr firstRow="1" firstCol="1" bandRow="1">
                <a:tableStyleId>{5C22544A-7EE6-4342-B048-85BDC9FD1C3A}</a:tableStyleId>
              </a:tblPr>
              <a:tblGrid>
                <a:gridCol w="1482241">
                  <a:extLst>
                    <a:ext uri="{9D8B030D-6E8A-4147-A177-3AD203B41FA5}">
                      <a16:colId xmlns:a16="http://schemas.microsoft.com/office/drawing/2014/main" val="2251851340"/>
                    </a:ext>
                  </a:extLst>
                </a:gridCol>
                <a:gridCol w="1271977">
                  <a:extLst>
                    <a:ext uri="{9D8B030D-6E8A-4147-A177-3AD203B41FA5}">
                      <a16:colId xmlns:a16="http://schemas.microsoft.com/office/drawing/2014/main" val="1842137194"/>
                    </a:ext>
                  </a:extLst>
                </a:gridCol>
                <a:gridCol w="3548919">
                  <a:extLst>
                    <a:ext uri="{9D8B030D-6E8A-4147-A177-3AD203B41FA5}">
                      <a16:colId xmlns:a16="http://schemas.microsoft.com/office/drawing/2014/main" val="3372760131"/>
                    </a:ext>
                  </a:extLst>
                </a:gridCol>
                <a:gridCol w="1419877">
                  <a:extLst>
                    <a:ext uri="{9D8B030D-6E8A-4147-A177-3AD203B41FA5}">
                      <a16:colId xmlns:a16="http://schemas.microsoft.com/office/drawing/2014/main" val="2229594292"/>
                    </a:ext>
                  </a:extLst>
                </a:gridCol>
                <a:gridCol w="1420987">
                  <a:extLst>
                    <a:ext uri="{9D8B030D-6E8A-4147-A177-3AD203B41FA5}">
                      <a16:colId xmlns:a16="http://schemas.microsoft.com/office/drawing/2014/main" val="2047289931"/>
                    </a:ext>
                  </a:extLst>
                </a:gridCol>
              </a:tblGrid>
              <a:tr h="1119223">
                <a:tc>
                  <a:txBody>
                    <a:bodyPr/>
                    <a:lstStyle/>
                    <a:p>
                      <a:pPr algn="l">
                        <a:spcAft>
                          <a:spcPts val="0"/>
                        </a:spcAft>
                      </a:pPr>
                      <a:r>
                        <a:rPr lang="en-AU" sz="1400" dirty="0">
                          <a:effectLst/>
                        </a:rPr>
                        <a:t>Education and Care Services National Law Act 2010</a:t>
                      </a:r>
                      <a:endParaRPr lang="en-AU"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tc>
                <a:tc>
                  <a:txBody>
                    <a:bodyPr/>
                    <a:lstStyle/>
                    <a:p>
                      <a:pPr algn="l">
                        <a:spcAft>
                          <a:spcPts val="0"/>
                        </a:spcAft>
                      </a:pPr>
                      <a:r>
                        <a:rPr lang="en-AU" sz="1400" b="0" dirty="0">
                          <a:solidFill>
                            <a:schemeClr val="tx1"/>
                          </a:solidFill>
                          <a:effectLst/>
                        </a:rPr>
                        <a:t>The approved provider </a:t>
                      </a:r>
                      <a:endParaRPr lang="en-AU"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solidFill>
                      <a:schemeClr val="bg1">
                        <a:lumMod val="95000"/>
                      </a:schemeClr>
                    </a:solidFill>
                  </a:tcPr>
                </a:tc>
                <a:tc>
                  <a:txBody>
                    <a:bodyPr/>
                    <a:lstStyle/>
                    <a:p>
                      <a:pPr algn="l">
                        <a:spcAft>
                          <a:spcPts val="0"/>
                        </a:spcAft>
                      </a:pPr>
                      <a:r>
                        <a:rPr lang="en-AU" sz="1400" b="0" dirty="0">
                          <a:solidFill>
                            <a:schemeClr val="tx1"/>
                          </a:solidFill>
                          <a:effectLst/>
                        </a:rPr>
                        <a:t>Serious incidents, circumstances posing a risk to the safety, health and wellbeing of children, complaints, and allegations relating to physical or sexual abuse occurring at the service.</a:t>
                      </a:r>
                      <a:endParaRPr lang="en-AU"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solidFill>
                      <a:schemeClr val="bg1">
                        <a:lumMod val="95000"/>
                      </a:schemeClr>
                    </a:solidFill>
                  </a:tcPr>
                </a:tc>
                <a:tc>
                  <a:txBody>
                    <a:bodyPr/>
                    <a:lstStyle/>
                    <a:p>
                      <a:pPr algn="l">
                        <a:spcAft>
                          <a:spcPts val="0"/>
                        </a:spcAft>
                      </a:pPr>
                      <a:r>
                        <a:rPr lang="en-AU" sz="1400" b="0" dirty="0">
                          <a:solidFill>
                            <a:schemeClr val="tx1"/>
                          </a:solidFill>
                          <a:effectLst/>
                        </a:rPr>
                        <a:t>Quality Assessment &amp; Regulation Division (DET)</a:t>
                      </a:r>
                      <a:endParaRPr lang="en-AU"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solidFill>
                      <a:schemeClr val="bg1">
                        <a:lumMod val="95000"/>
                      </a:schemeClr>
                    </a:solidFill>
                  </a:tcPr>
                </a:tc>
                <a:tc>
                  <a:txBody>
                    <a:bodyPr/>
                    <a:lstStyle/>
                    <a:p>
                      <a:pPr algn="l">
                        <a:spcAft>
                          <a:spcPts val="0"/>
                        </a:spcAft>
                      </a:pPr>
                      <a:r>
                        <a:rPr lang="en-AU" sz="1400" b="0" dirty="0">
                          <a:solidFill>
                            <a:schemeClr val="tx1"/>
                          </a:solidFill>
                          <a:effectLst/>
                        </a:rPr>
                        <a:t>Any child being educated and cared for in an education and care service </a:t>
                      </a:r>
                      <a:endParaRPr lang="en-AU"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solidFill>
                      <a:schemeClr val="bg1">
                        <a:lumMod val="95000"/>
                      </a:schemeClr>
                    </a:solidFill>
                  </a:tcPr>
                </a:tc>
                <a:extLst>
                  <a:ext uri="{0D108BD9-81ED-4DB2-BD59-A6C34878D82A}">
                    <a16:rowId xmlns:a16="http://schemas.microsoft.com/office/drawing/2014/main" val="952157332"/>
                  </a:ext>
                </a:extLst>
              </a:tr>
              <a:tr h="895348">
                <a:tc>
                  <a:txBody>
                    <a:bodyPr/>
                    <a:lstStyle/>
                    <a:p>
                      <a:pPr algn="l">
                        <a:spcAft>
                          <a:spcPts val="0"/>
                        </a:spcAft>
                      </a:pPr>
                      <a:r>
                        <a:rPr lang="en-AU" sz="1400">
                          <a:effectLst/>
                        </a:rPr>
                        <a:t>Children’s Services Act 1996</a:t>
                      </a:r>
                      <a:endParaRPr lang="en-AU" sz="140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tc>
                <a:tc>
                  <a:txBody>
                    <a:bodyPr/>
                    <a:lstStyle/>
                    <a:p>
                      <a:pPr algn="l">
                        <a:spcAft>
                          <a:spcPts val="0"/>
                        </a:spcAft>
                      </a:pPr>
                      <a:r>
                        <a:rPr lang="en-AU" sz="1400" dirty="0">
                          <a:effectLst/>
                        </a:rPr>
                        <a:t>The proprietor </a:t>
                      </a:r>
                      <a:endParaRPr lang="en-AU"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tc>
                <a:tc>
                  <a:txBody>
                    <a:bodyPr/>
                    <a:lstStyle/>
                    <a:p>
                      <a:pPr algn="l">
                        <a:spcAft>
                          <a:spcPts val="0"/>
                        </a:spcAft>
                      </a:pPr>
                      <a:r>
                        <a:rPr lang="en-AU" sz="1400" dirty="0">
                          <a:effectLst/>
                        </a:rPr>
                        <a:t>Serious incidents and complaints relating to contraventions of the law or where the health, safety or wellbeing of any child may have been compromised.</a:t>
                      </a:r>
                      <a:endParaRPr lang="en-AU"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tc>
                <a:tc>
                  <a:txBody>
                    <a:bodyPr/>
                    <a:lstStyle/>
                    <a:p>
                      <a:pPr algn="l">
                        <a:spcAft>
                          <a:spcPts val="0"/>
                        </a:spcAft>
                      </a:pPr>
                      <a:r>
                        <a:rPr lang="en-AU" sz="1400">
                          <a:effectLst/>
                        </a:rPr>
                        <a:t>Quality Assessment &amp; Regulation Division (DET) </a:t>
                      </a:r>
                      <a:endParaRPr lang="en-AU" sz="140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tc>
                <a:tc>
                  <a:txBody>
                    <a:bodyPr/>
                    <a:lstStyle/>
                    <a:p>
                      <a:pPr algn="l">
                        <a:spcAft>
                          <a:spcPts val="0"/>
                        </a:spcAft>
                      </a:pPr>
                      <a:r>
                        <a:rPr lang="en-AU" sz="1400" dirty="0">
                          <a:effectLst/>
                        </a:rPr>
                        <a:t>Any child being cared for or educated by a children’s service </a:t>
                      </a:r>
                      <a:endParaRPr lang="en-AU"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tc>
                <a:extLst>
                  <a:ext uri="{0D108BD9-81ED-4DB2-BD59-A6C34878D82A}">
                    <a16:rowId xmlns:a16="http://schemas.microsoft.com/office/drawing/2014/main" val="3852432205"/>
                  </a:ext>
                </a:extLst>
              </a:tr>
              <a:tr h="1790695">
                <a:tc>
                  <a:txBody>
                    <a:bodyPr/>
                    <a:lstStyle/>
                    <a:p>
                      <a:pPr algn="l">
                        <a:spcAft>
                          <a:spcPts val="0"/>
                        </a:spcAft>
                      </a:pPr>
                      <a:r>
                        <a:rPr lang="en-AU" sz="1400">
                          <a:effectLst/>
                        </a:rPr>
                        <a:t>Early childhood teacher registration </a:t>
                      </a:r>
                    </a:p>
                    <a:p>
                      <a:pPr algn="l">
                        <a:spcAft>
                          <a:spcPts val="0"/>
                        </a:spcAft>
                      </a:pPr>
                      <a:r>
                        <a:rPr lang="en-AU" sz="1400">
                          <a:effectLst/>
                        </a:rPr>
                        <a:t> </a:t>
                      </a:r>
                    </a:p>
                    <a:p>
                      <a:pPr algn="l">
                        <a:spcAft>
                          <a:spcPts val="0"/>
                        </a:spcAft>
                      </a:pPr>
                      <a:r>
                        <a:rPr lang="en-AU" sz="1400">
                          <a:effectLst/>
                        </a:rPr>
                        <a:t> </a:t>
                      </a:r>
                      <a:endParaRPr lang="en-AU" sz="140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tc>
                <a:tc>
                  <a:txBody>
                    <a:bodyPr/>
                    <a:lstStyle/>
                    <a:p>
                      <a:pPr algn="l">
                        <a:spcAft>
                          <a:spcPts val="0"/>
                        </a:spcAft>
                      </a:pPr>
                      <a:r>
                        <a:rPr lang="en-AU" sz="1400" dirty="0">
                          <a:effectLst/>
                        </a:rPr>
                        <a:t>The employer</a:t>
                      </a:r>
                      <a:endParaRPr lang="en-AU"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solidFill>
                      <a:schemeClr val="bg1">
                        <a:lumMod val="95000"/>
                      </a:schemeClr>
                    </a:solidFill>
                  </a:tcPr>
                </a:tc>
                <a:tc>
                  <a:txBody>
                    <a:bodyPr/>
                    <a:lstStyle/>
                    <a:p>
                      <a:pPr marL="342900" lvl="0" indent="-342900" algn="l">
                        <a:buFont typeface="Courier New" panose="02070309020205020404" pitchFamily="49" charset="0"/>
                        <a:buChar char="o"/>
                      </a:pPr>
                      <a:r>
                        <a:rPr lang="en-AU" sz="1400" dirty="0">
                          <a:effectLst/>
                        </a:rPr>
                        <a:t>A registered teacher is charged, committed for trial or convicted or found guilty of a sexual offence. </a:t>
                      </a:r>
                    </a:p>
                    <a:p>
                      <a:pPr marL="342900" lvl="0" indent="-342900" algn="l">
                        <a:buFont typeface="Courier New" panose="02070309020205020404" pitchFamily="49" charset="0"/>
                        <a:buChar char="o"/>
                      </a:pPr>
                      <a:r>
                        <a:rPr lang="en-AU" sz="1400" dirty="0">
                          <a:effectLst/>
                        </a:rPr>
                        <a:t>Action taken against a registered teacher in response to allegations of serious incompetence, serious misconduct, lack of fitness to teach, a physical or mental impairment that adversely affects the teacher’s ability to teach</a:t>
                      </a:r>
                      <a:endParaRPr lang="en-AU" sz="1400" dirty="0">
                        <a:effectLst/>
                        <a:latin typeface="Times New Roman" panose="02020603050405020304" pitchFamily="18" charset="0"/>
                      </a:endParaRPr>
                    </a:p>
                  </a:txBody>
                  <a:tcPr marL="41383" marR="41383" marT="0" marB="0">
                    <a:solidFill>
                      <a:schemeClr val="bg1">
                        <a:lumMod val="95000"/>
                      </a:schemeClr>
                    </a:solidFill>
                  </a:tcPr>
                </a:tc>
                <a:tc>
                  <a:txBody>
                    <a:bodyPr/>
                    <a:lstStyle/>
                    <a:p>
                      <a:pPr algn="l">
                        <a:spcAft>
                          <a:spcPts val="0"/>
                        </a:spcAft>
                      </a:pPr>
                      <a:r>
                        <a:rPr lang="en-AU" sz="1400" dirty="0">
                          <a:effectLst/>
                        </a:rPr>
                        <a:t>Victorian Institute of Teaching </a:t>
                      </a:r>
                    </a:p>
                    <a:p>
                      <a:pPr algn="l">
                        <a:spcAft>
                          <a:spcPts val="0"/>
                        </a:spcAft>
                      </a:pPr>
                      <a:r>
                        <a:rPr lang="en-AU" sz="1400" dirty="0">
                          <a:effectLst/>
                        </a:rPr>
                        <a:t> </a:t>
                      </a:r>
                    </a:p>
                    <a:p>
                      <a:pPr algn="l">
                        <a:spcAft>
                          <a:spcPts val="0"/>
                        </a:spcAft>
                      </a:pPr>
                      <a:r>
                        <a:rPr lang="en-AU" sz="1400" dirty="0">
                          <a:effectLst/>
                        </a:rPr>
                        <a:t> </a:t>
                      </a:r>
                      <a:endParaRPr lang="en-AU"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solidFill>
                      <a:schemeClr val="bg1">
                        <a:lumMod val="95000"/>
                      </a:schemeClr>
                    </a:solidFill>
                  </a:tcPr>
                </a:tc>
                <a:tc>
                  <a:txBody>
                    <a:bodyPr/>
                    <a:lstStyle/>
                    <a:p>
                      <a:pPr algn="l">
                        <a:spcAft>
                          <a:spcPts val="0"/>
                        </a:spcAft>
                      </a:pPr>
                      <a:r>
                        <a:rPr lang="en-AU" sz="1400" dirty="0">
                          <a:effectLst/>
                        </a:rPr>
                        <a:t>School age</a:t>
                      </a:r>
                      <a:endParaRPr lang="en-AU"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1383" marR="41383" marT="0" marB="0">
                    <a:solidFill>
                      <a:schemeClr val="bg1">
                        <a:lumMod val="95000"/>
                      </a:schemeClr>
                    </a:solidFill>
                  </a:tcPr>
                </a:tc>
                <a:extLst>
                  <a:ext uri="{0D108BD9-81ED-4DB2-BD59-A6C34878D82A}">
                    <a16:rowId xmlns:a16="http://schemas.microsoft.com/office/drawing/2014/main" val="3838914554"/>
                  </a:ext>
                </a:extLst>
              </a:tr>
            </a:tbl>
          </a:graphicData>
        </a:graphic>
      </p:graphicFrame>
    </p:spTree>
    <p:extLst>
      <p:ext uri="{BB962C8B-B14F-4D97-AF65-F5344CB8AC3E}">
        <p14:creationId xmlns:p14="http://schemas.microsoft.com/office/powerpoint/2010/main" val="4283624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3816" y="2162512"/>
            <a:ext cx="6423471" cy="694041"/>
          </a:xfrm>
          <a:prstGeom prst="rect">
            <a:avLst/>
          </a:prstGeom>
        </p:spPr>
        <p:txBody>
          <a:bodyPr lIns="35555" tIns="17777" rIns="35555" bIns="17777"/>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1938228" algn="l"/>
              </a:tabLst>
            </a:pPr>
            <a:r>
              <a:rPr lang="en-US" sz="3400" b="1" dirty="0">
                <a:solidFill>
                  <a:srgbClr val="FFFFFF"/>
                </a:solidFill>
                <a:latin typeface="Calibri"/>
                <a:cs typeface="Calibri"/>
              </a:rPr>
              <a:t>Resources</a:t>
            </a:r>
          </a:p>
        </p:txBody>
      </p:sp>
    </p:spTree>
    <p:extLst>
      <p:ext uri="{BB962C8B-B14F-4D97-AF65-F5344CB8AC3E}">
        <p14:creationId xmlns:p14="http://schemas.microsoft.com/office/powerpoint/2010/main" val="420268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68" y="202406"/>
            <a:ext cx="7199313" cy="809625"/>
          </a:xfrm>
        </p:spPr>
        <p:txBody>
          <a:bodyPr/>
          <a:lstStyle/>
          <a:p>
            <a:r>
              <a:rPr lang="en-AU" sz="2400" b="1" dirty="0"/>
              <a:t>Legislation: Information sharing </a:t>
            </a:r>
          </a:p>
        </p:txBody>
      </p:sp>
      <p:sp>
        <p:nvSpPr>
          <p:cNvPr id="3" name="Content Placeholder 2"/>
          <p:cNvSpPr>
            <a:spLocks noGrp="1"/>
          </p:cNvSpPr>
          <p:nvPr>
            <p:ph idx="1"/>
          </p:nvPr>
        </p:nvSpPr>
        <p:spPr>
          <a:xfrm>
            <a:off x="279868" y="1144858"/>
            <a:ext cx="8739004" cy="3892215"/>
          </a:xfrm>
        </p:spPr>
        <p:txBody>
          <a:bodyPr/>
          <a:lstStyle/>
          <a:p>
            <a:pPr>
              <a:lnSpc>
                <a:spcPct val="100000"/>
              </a:lnSpc>
            </a:pPr>
            <a:r>
              <a:rPr lang="en-AU" sz="1800" b="0" dirty="0"/>
              <a:t>The legislation that governs information sharing includes: </a:t>
            </a:r>
          </a:p>
          <a:p>
            <a:pPr marL="446175" lvl="2" indent="-257175">
              <a:lnSpc>
                <a:spcPct val="100000"/>
              </a:lnSpc>
              <a:spcBef>
                <a:spcPts val="600"/>
              </a:spcBef>
              <a:buFont typeface="Arial" panose="020B0604020202020204" pitchFamily="34" charset="0"/>
              <a:buChar char="•"/>
            </a:pPr>
            <a:r>
              <a:rPr lang="en-AU" sz="1800" b="1" i="1" dirty="0">
                <a:solidFill>
                  <a:schemeClr val="accent2"/>
                </a:solidFill>
              </a:rPr>
              <a:t>Children, Youth and Families Act 2005 </a:t>
            </a:r>
            <a:r>
              <a:rPr lang="en-AU" sz="1800" dirty="0"/>
              <a:t>– sharing with and by Child Protection </a:t>
            </a:r>
          </a:p>
          <a:p>
            <a:pPr marL="474750" lvl="2" indent="-285750">
              <a:lnSpc>
                <a:spcPct val="100000"/>
              </a:lnSpc>
              <a:spcBef>
                <a:spcPts val="600"/>
              </a:spcBef>
            </a:pPr>
            <a:r>
              <a:rPr lang="en-AU" sz="1800" b="1" i="1" dirty="0">
                <a:solidFill>
                  <a:schemeClr val="accent4"/>
                </a:solidFill>
              </a:rPr>
              <a:t>Child Wellbeing and Safety Act 2005 </a:t>
            </a:r>
            <a:r>
              <a:rPr lang="en-AU" sz="1800" i="1" dirty="0"/>
              <a:t>– </a:t>
            </a:r>
            <a:r>
              <a:rPr lang="en-AU" sz="1800" dirty="0"/>
              <a:t>Child Information Sharing Scheme </a:t>
            </a:r>
            <a:endParaRPr lang="en-AU" sz="1800" i="1" dirty="0"/>
          </a:p>
          <a:p>
            <a:pPr marL="446175" lvl="2" indent="-257175">
              <a:lnSpc>
                <a:spcPct val="100000"/>
              </a:lnSpc>
              <a:spcBef>
                <a:spcPts val="600"/>
              </a:spcBef>
              <a:buFont typeface="Arial" panose="020B0604020202020204" pitchFamily="34" charset="0"/>
              <a:buChar char="•"/>
            </a:pPr>
            <a:r>
              <a:rPr lang="en-AU" sz="1800" b="1" i="1" dirty="0">
                <a:solidFill>
                  <a:schemeClr val="tx2"/>
                </a:solidFill>
              </a:rPr>
              <a:t>Family Violence Protection Act 2008 </a:t>
            </a:r>
            <a:r>
              <a:rPr lang="en-AU" sz="1800" i="1" dirty="0"/>
              <a:t>– </a:t>
            </a:r>
            <a:r>
              <a:rPr lang="en-AU" sz="1800" dirty="0"/>
              <a:t>Family Violence Information Sharing Scheme </a:t>
            </a:r>
          </a:p>
          <a:p>
            <a:pPr lvl="4" indent="0">
              <a:lnSpc>
                <a:spcPct val="100000"/>
              </a:lnSpc>
              <a:spcBef>
                <a:spcPts val="600"/>
              </a:spcBef>
              <a:buNone/>
            </a:pPr>
            <a:r>
              <a:rPr lang="en-AU" sz="1800" i="1" dirty="0"/>
              <a:t>Child Protection is an information sharing entity under both schemes</a:t>
            </a:r>
          </a:p>
          <a:p>
            <a:pPr>
              <a:lnSpc>
                <a:spcPct val="100000"/>
              </a:lnSpc>
              <a:spcBef>
                <a:spcPts val="1200"/>
              </a:spcBef>
            </a:pPr>
            <a:r>
              <a:rPr lang="en-AU" sz="1800" b="0" dirty="0"/>
              <a:t>All other information sharing must be consistent with the:</a:t>
            </a:r>
            <a:endParaRPr lang="en-AU" sz="1800" dirty="0"/>
          </a:p>
          <a:p>
            <a:pPr marL="257175" indent="-257175">
              <a:lnSpc>
                <a:spcPct val="100000"/>
              </a:lnSpc>
              <a:buFont typeface="Arial" panose="020B0604020202020204" pitchFamily="34" charset="0"/>
              <a:buChar char="•"/>
            </a:pPr>
            <a:r>
              <a:rPr lang="en-AU" sz="1800" i="1" dirty="0">
                <a:solidFill>
                  <a:schemeClr val="accent6"/>
                </a:solidFill>
              </a:rPr>
              <a:t>Privacy and Data Protection Act 2014</a:t>
            </a:r>
          </a:p>
          <a:p>
            <a:pPr marL="257175" indent="-257175">
              <a:lnSpc>
                <a:spcPct val="100000"/>
              </a:lnSpc>
              <a:buFont typeface="Arial" panose="020B0604020202020204" pitchFamily="34" charset="0"/>
              <a:buChar char="•"/>
            </a:pPr>
            <a:r>
              <a:rPr lang="en-AU" sz="1800" i="1" dirty="0">
                <a:solidFill>
                  <a:schemeClr val="accent5"/>
                </a:solidFill>
              </a:rPr>
              <a:t>Health Records Act 2001</a:t>
            </a:r>
          </a:p>
          <a:p>
            <a:pPr lvl="2" indent="0">
              <a:lnSpc>
                <a:spcPct val="100000"/>
              </a:lnSpc>
              <a:buNone/>
            </a:pPr>
            <a:endParaRPr lang="en-AU" sz="1800" b="0" dirty="0"/>
          </a:p>
        </p:txBody>
      </p:sp>
    </p:spTree>
    <p:extLst>
      <p:ext uri="{BB962C8B-B14F-4D97-AF65-F5344CB8AC3E}">
        <p14:creationId xmlns:p14="http://schemas.microsoft.com/office/powerpoint/2010/main" val="3025649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txBox="1">
            <a:spLocks/>
          </p:cNvSpPr>
          <p:nvPr/>
        </p:nvSpPr>
        <p:spPr bwMode="auto">
          <a:xfrm>
            <a:off x="136123" y="1156096"/>
            <a:ext cx="7969190" cy="398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1028700" indent="-285750">
              <a:defRPr>
                <a:solidFill>
                  <a:schemeClr val="tx1"/>
                </a:solidFill>
                <a:latin typeface="Arial" charset="0"/>
                <a:ea typeface="ＭＳ Ｐゴシック" charset="0"/>
                <a:cs typeface="ＭＳ Ｐゴシック" charset="0"/>
              </a:defRPr>
            </a:lvl2pPr>
            <a:lvl3pPr marL="6858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a:spcBef>
                <a:spcPts val="600"/>
              </a:spcBef>
              <a:spcAft>
                <a:spcPts val="600"/>
              </a:spcAft>
            </a:pPr>
            <a:r>
              <a:rPr lang="en-AU" sz="2000" b="1" dirty="0">
                <a:solidFill>
                  <a:schemeClr val="tx2">
                    <a:lumMod val="75000"/>
                  </a:schemeClr>
                </a:solidFill>
                <a:latin typeface="+mn-lt"/>
                <a:ea typeface="Geneva" charset="0"/>
                <a:cs typeface="Arial" charset="0"/>
              </a:rPr>
              <a:t>DHHS website</a:t>
            </a:r>
          </a:p>
          <a:p>
            <a:pPr>
              <a:spcBef>
                <a:spcPts val="600"/>
              </a:spcBef>
              <a:spcAft>
                <a:spcPts val="600"/>
              </a:spcAft>
            </a:pPr>
            <a:r>
              <a:rPr lang="en-AU" sz="1800" b="1" dirty="0">
                <a:solidFill>
                  <a:schemeClr val="tx2">
                    <a:lumMod val="75000"/>
                  </a:schemeClr>
                </a:solidFill>
                <a:latin typeface="+mn-lt"/>
                <a:ea typeface="Geneva" charset="0"/>
                <a:cs typeface="Arial" charset="0"/>
              </a:rPr>
              <a:t>Referrals and reports </a:t>
            </a:r>
          </a:p>
          <a:p>
            <a:pPr marL="1314450" lvl="1">
              <a:spcBef>
                <a:spcPts val="600"/>
              </a:spcBef>
              <a:spcAft>
                <a:spcPts val="600"/>
              </a:spcAft>
              <a:buFont typeface="Wingdings" charset="2"/>
              <a:buChar char="ü"/>
            </a:pPr>
            <a:r>
              <a:rPr lang="en-AU" sz="1800" dirty="0">
                <a:hlinkClick r:id="rId3"/>
              </a:rPr>
              <a:t>www.services.dhhs.vic.gov.au/referral-and-support-teams</a:t>
            </a:r>
            <a:endParaRPr lang="en-AU" sz="1800" dirty="0"/>
          </a:p>
          <a:p>
            <a:pPr marL="1314450" lvl="1">
              <a:spcBef>
                <a:spcPts val="600"/>
              </a:spcBef>
              <a:spcAft>
                <a:spcPts val="600"/>
              </a:spcAft>
              <a:buFont typeface="Wingdings" charset="2"/>
              <a:buChar char="ü"/>
            </a:pPr>
            <a:r>
              <a:rPr lang="en-AU" sz="1800" dirty="0">
                <a:solidFill>
                  <a:schemeClr val="tx2">
                    <a:lumMod val="75000"/>
                  </a:schemeClr>
                </a:solidFill>
                <a:latin typeface="+mn-lt"/>
                <a:ea typeface="Geneva" charset="0"/>
                <a:cs typeface="Arial" charset="0"/>
                <a:hlinkClick r:id="rId4"/>
              </a:rPr>
              <a:t>www.providers.dhhs.vic.gov.au/making-report-child-protection</a:t>
            </a:r>
            <a:endParaRPr lang="en-AU" sz="1800" dirty="0">
              <a:solidFill>
                <a:schemeClr val="tx2">
                  <a:lumMod val="75000"/>
                </a:schemeClr>
              </a:solidFill>
              <a:latin typeface="+mn-lt"/>
              <a:ea typeface="Geneva" charset="0"/>
              <a:cs typeface="Arial" charset="0"/>
            </a:endParaRPr>
          </a:p>
          <a:p>
            <a:pPr marL="1314450" lvl="1">
              <a:spcBef>
                <a:spcPts val="600"/>
              </a:spcBef>
              <a:spcAft>
                <a:spcPts val="600"/>
              </a:spcAft>
              <a:buFont typeface="Wingdings" charset="2"/>
              <a:buChar char="ü"/>
            </a:pPr>
            <a:r>
              <a:rPr lang="en-AU" sz="1800" dirty="0">
                <a:solidFill>
                  <a:schemeClr val="tx2">
                    <a:lumMod val="75000"/>
                  </a:schemeClr>
                </a:solidFill>
                <a:latin typeface="+mn-lt"/>
                <a:ea typeface="Geneva" charset="0"/>
                <a:cs typeface="Arial" charset="0"/>
                <a:hlinkClick r:id="rId5"/>
              </a:rPr>
              <a:t>www.services.dhhs.vic.gov.au/reporting-child-abuse</a:t>
            </a:r>
            <a:endParaRPr lang="en-AU" sz="1800" dirty="0">
              <a:solidFill>
                <a:schemeClr val="tx2">
                  <a:lumMod val="75000"/>
                </a:schemeClr>
              </a:solidFill>
              <a:latin typeface="+mn-lt"/>
              <a:ea typeface="Geneva" charset="0"/>
              <a:cs typeface="Arial" charset="0"/>
            </a:endParaRPr>
          </a:p>
          <a:p>
            <a:pPr>
              <a:spcBef>
                <a:spcPts val="600"/>
              </a:spcBef>
              <a:spcAft>
                <a:spcPts val="600"/>
              </a:spcAft>
            </a:pPr>
            <a:r>
              <a:rPr lang="en-AU" sz="1800" b="1" dirty="0">
                <a:solidFill>
                  <a:schemeClr val="tx2">
                    <a:lumMod val="75000"/>
                  </a:schemeClr>
                </a:solidFill>
                <a:ea typeface="Geneva" charset="0"/>
                <a:cs typeface="Arial" charset="0"/>
              </a:rPr>
              <a:t>Mandatory reporting</a:t>
            </a:r>
            <a:endParaRPr lang="en-AU" sz="1800" dirty="0">
              <a:solidFill>
                <a:schemeClr val="tx2">
                  <a:lumMod val="75000"/>
                </a:schemeClr>
              </a:solidFill>
              <a:latin typeface="+mn-lt"/>
              <a:ea typeface="Geneva" charset="0"/>
              <a:cs typeface="Arial" charset="0"/>
            </a:endParaRPr>
          </a:p>
          <a:p>
            <a:pPr marL="1314450" lvl="1">
              <a:spcBef>
                <a:spcPts val="600"/>
              </a:spcBef>
              <a:spcAft>
                <a:spcPts val="600"/>
              </a:spcAft>
              <a:buFont typeface="Wingdings" charset="2"/>
              <a:buChar char="ü"/>
            </a:pPr>
            <a:r>
              <a:rPr lang="en-AU" sz="1800" dirty="0">
                <a:solidFill>
                  <a:schemeClr val="tx2">
                    <a:lumMod val="75000"/>
                  </a:schemeClr>
                </a:solidFill>
                <a:ea typeface="Geneva" charset="0"/>
                <a:cs typeface="Arial" charset="0"/>
                <a:hlinkClick r:id="rId6"/>
              </a:rPr>
              <a:t>www.providers.dhhs.vic.gov.au/mandatory-reporting</a:t>
            </a:r>
            <a:endParaRPr lang="en-AU" sz="1800" dirty="0">
              <a:solidFill>
                <a:schemeClr val="tx2">
                  <a:lumMod val="75000"/>
                </a:schemeClr>
              </a:solidFill>
              <a:ea typeface="Geneva" charset="0"/>
              <a:cs typeface="Arial" charset="0"/>
            </a:endParaRPr>
          </a:p>
          <a:p>
            <a:pPr>
              <a:spcBef>
                <a:spcPts val="600"/>
              </a:spcBef>
              <a:spcAft>
                <a:spcPts val="600"/>
              </a:spcAft>
            </a:pPr>
            <a:r>
              <a:rPr lang="en-AU" sz="1800" b="1" dirty="0">
                <a:solidFill>
                  <a:schemeClr val="tx2">
                    <a:lumMod val="75000"/>
                  </a:schemeClr>
                </a:solidFill>
                <a:ea typeface="Geneva" charset="0"/>
                <a:cs typeface="Arial" charset="0"/>
              </a:rPr>
              <a:t>Child Protection Manual</a:t>
            </a:r>
            <a:endParaRPr lang="en-AU" sz="1800" dirty="0">
              <a:solidFill>
                <a:schemeClr val="tx2">
                  <a:lumMod val="75000"/>
                </a:schemeClr>
              </a:solidFill>
              <a:latin typeface="+mn-lt"/>
              <a:ea typeface="Geneva" charset="0"/>
              <a:cs typeface="Arial" charset="0"/>
            </a:endParaRPr>
          </a:p>
          <a:p>
            <a:pPr marL="1314450" lvl="1">
              <a:spcBef>
                <a:spcPts val="600"/>
              </a:spcBef>
              <a:spcAft>
                <a:spcPts val="600"/>
              </a:spcAft>
              <a:buFont typeface="Wingdings" charset="2"/>
              <a:buChar char="ü"/>
            </a:pPr>
            <a:r>
              <a:rPr lang="en-AU" sz="1800" dirty="0">
                <a:solidFill>
                  <a:schemeClr val="tx2">
                    <a:lumMod val="75000"/>
                  </a:schemeClr>
                </a:solidFill>
                <a:latin typeface="+mn-lt"/>
                <a:ea typeface="Geneva" charset="0"/>
                <a:cs typeface="Arial" charset="0"/>
                <a:hlinkClick r:id="rId7"/>
              </a:rPr>
              <a:t>www.cpmanual.vic.gov.au</a:t>
            </a:r>
            <a:endParaRPr lang="en-AU" sz="1800" dirty="0">
              <a:solidFill>
                <a:schemeClr val="tx2">
                  <a:lumMod val="75000"/>
                </a:schemeClr>
              </a:solidFill>
              <a:latin typeface="+mn-lt"/>
              <a:ea typeface="Geneva" charset="0"/>
              <a:cs typeface="Arial" charset="0"/>
            </a:endParaRPr>
          </a:p>
          <a:p>
            <a:pPr marL="1314450" lvl="1">
              <a:spcBef>
                <a:spcPts val="600"/>
              </a:spcBef>
              <a:spcAft>
                <a:spcPts val="600"/>
              </a:spcAft>
              <a:buFont typeface="Wingdings" charset="2"/>
              <a:buChar char="ü"/>
            </a:pPr>
            <a:endParaRPr lang="en-AU" sz="1800" dirty="0">
              <a:solidFill>
                <a:schemeClr val="tx2">
                  <a:lumMod val="75000"/>
                </a:schemeClr>
              </a:solidFill>
              <a:latin typeface="+mn-lt"/>
              <a:ea typeface="Geneva" charset="0"/>
              <a:cs typeface="Arial" charset="0"/>
              <a:hlinkClick r:id="rId8">
                <a:extLst>
                  <a:ext uri="{A12FA001-AC4F-418D-AE19-62706E023703}">
                    <ahyp:hlinkClr xmlns:ahyp="http://schemas.microsoft.com/office/drawing/2018/hyperlinkcolor" val="tx"/>
                  </a:ext>
                </a:extLst>
              </a:hlinkClick>
            </a:endParaRPr>
          </a:p>
          <a:p>
            <a:pPr>
              <a:spcAft>
                <a:spcPts val="600"/>
              </a:spcAft>
            </a:pPr>
            <a:endParaRPr lang="en-AU" sz="1800" b="1" dirty="0">
              <a:solidFill>
                <a:srgbClr val="0E2A45"/>
              </a:solidFill>
              <a:latin typeface="+mn-lt"/>
              <a:ea typeface="Arial" charset="0"/>
              <a:cs typeface="Arial" charset="0"/>
            </a:endParaRPr>
          </a:p>
          <a:p>
            <a:pPr marL="285750" indent="-285750">
              <a:spcBef>
                <a:spcPts val="600"/>
              </a:spcBef>
              <a:spcAft>
                <a:spcPts val="600"/>
              </a:spcAft>
              <a:buFont typeface="Wingdings" charset="2"/>
              <a:buChar char="ü"/>
            </a:pPr>
            <a:endParaRPr lang="en-AU" sz="1800" dirty="0">
              <a:solidFill>
                <a:srgbClr val="0E2A45"/>
              </a:solidFill>
              <a:latin typeface="Calibri" charset="0"/>
              <a:ea typeface="Geneva" charset="0"/>
              <a:cs typeface="Arial" charset="0"/>
            </a:endParaRPr>
          </a:p>
        </p:txBody>
      </p:sp>
      <p:sp>
        <p:nvSpPr>
          <p:cNvPr id="37892" name="Slide Number Placeholder 5"/>
          <p:cNvSpPr txBox="1">
            <a:spLocks/>
          </p:cNvSpPr>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algn="r" eaLnBrk="1" hangingPunct="1"/>
            <a:fld id="{022CFFFE-7F47-814D-AF27-831A3A74D046}" type="slidenum">
              <a:rPr lang="en-US" sz="1400">
                <a:latin typeface="Myriad Pro Light" charset="0"/>
              </a:rPr>
              <a:pPr algn="r" eaLnBrk="1" hangingPunct="1"/>
              <a:t>50</a:t>
            </a:fld>
            <a:endParaRPr lang="en-US" sz="1400">
              <a:latin typeface="Myriad Pro Light" charset="0"/>
            </a:endParaRPr>
          </a:p>
        </p:txBody>
      </p:sp>
      <p:sp>
        <p:nvSpPr>
          <p:cNvPr id="2" name="Title 1"/>
          <p:cNvSpPr>
            <a:spLocks noGrp="1"/>
          </p:cNvSpPr>
          <p:nvPr>
            <p:ph type="title"/>
          </p:nvPr>
        </p:nvSpPr>
        <p:spPr/>
        <p:txBody>
          <a:bodyPr/>
          <a:lstStyle/>
          <a:p>
            <a:r>
              <a:rPr lang="en-US" dirty="0"/>
              <a:t>Other useful links</a:t>
            </a:r>
          </a:p>
        </p:txBody>
      </p:sp>
    </p:spTree>
    <p:extLst>
      <p:ext uri="{BB962C8B-B14F-4D97-AF65-F5344CB8AC3E}">
        <p14:creationId xmlns:p14="http://schemas.microsoft.com/office/powerpoint/2010/main" val="3892588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79D0E-3748-414A-A893-57B7B6558B0A}"/>
              </a:ext>
            </a:extLst>
          </p:cNvPr>
          <p:cNvSpPr>
            <a:spLocks noGrp="1"/>
          </p:cNvSpPr>
          <p:nvPr>
            <p:ph type="ctrTitle"/>
          </p:nvPr>
        </p:nvSpPr>
        <p:spPr>
          <a:xfrm>
            <a:off x="2923091" y="1456531"/>
            <a:ext cx="3297818" cy="1182872"/>
          </a:xfrm>
        </p:spPr>
        <p:txBody>
          <a:bodyPr/>
          <a:lstStyle/>
          <a:p>
            <a:r>
              <a:rPr lang="en-AU" b="1" dirty="0"/>
              <a:t>Questions?</a:t>
            </a:r>
          </a:p>
        </p:txBody>
      </p:sp>
    </p:spTree>
    <p:extLst>
      <p:ext uri="{BB962C8B-B14F-4D97-AF65-F5344CB8AC3E}">
        <p14:creationId xmlns:p14="http://schemas.microsoft.com/office/powerpoint/2010/main" val="3885103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535" y="1214438"/>
            <a:ext cx="6182916" cy="3640931"/>
          </a:xfrm>
        </p:spPr>
        <p:txBody>
          <a:bodyPr/>
          <a:lstStyle/>
          <a:p>
            <a:pPr>
              <a:spcBef>
                <a:spcPts val="0"/>
              </a:spcBef>
              <a:defRPr/>
            </a:pPr>
            <a:r>
              <a:rPr lang="en-AU" sz="900" b="0" dirty="0">
                <a:solidFill>
                  <a:srgbClr val="000000"/>
                </a:solidFill>
                <a:ea typeface="ＭＳ Ｐゴシック"/>
                <a:cs typeface="+mn-cs"/>
              </a:rPr>
              <a:t>To receive this publication in an accessible format email </a:t>
            </a:r>
            <a:r>
              <a:rPr lang="en-AU" sz="900" b="0" dirty="0">
                <a:solidFill>
                  <a:srgbClr val="000000"/>
                </a:solidFill>
                <a:ea typeface="ＭＳ Ｐゴシック"/>
                <a:cs typeface="+mn-cs"/>
                <a:hlinkClick r:id="rId3"/>
              </a:rPr>
              <a:t>mandatoryreporting@dhhs.vic.gov.au</a:t>
            </a:r>
            <a:endParaRPr lang="en-AU" sz="900" b="0" dirty="0">
              <a:solidFill>
                <a:srgbClr val="000000"/>
              </a:solidFill>
              <a:ea typeface="ＭＳ Ｐゴシック"/>
              <a:cs typeface="+mn-cs"/>
            </a:endParaRPr>
          </a:p>
          <a:p>
            <a:pPr>
              <a:spcBef>
                <a:spcPts val="0"/>
              </a:spcBef>
              <a:defRPr/>
            </a:pPr>
            <a:endParaRPr lang="en-AU" sz="900" b="0" dirty="0">
              <a:solidFill>
                <a:srgbClr val="000000"/>
              </a:solidFill>
              <a:ea typeface="ＭＳ Ｐゴシック"/>
              <a:cs typeface="+mn-cs"/>
            </a:endParaRPr>
          </a:p>
          <a:p>
            <a:pPr>
              <a:spcBef>
                <a:spcPts val="0"/>
              </a:spcBef>
              <a:defRPr/>
            </a:pPr>
            <a:endParaRPr lang="en-AU" sz="900" b="0" dirty="0">
              <a:solidFill>
                <a:srgbClr val="000000"/>
              </a:solidFill>
              <a:ea typeface="ＭＳ Ｐゴシック"/>
              <a:cs typeface="+mn-cs"/>
            </a:endParaRPr>
          </a:p>
          <a:p>
            <a:pPr>
              <a:spcBef>
                <a:spcPts val="0"/>
              </a:spcBef>
              <a:defRPr/>
            </a:pPr>
            <a:endParaRPr lang="en-AU" b="0" dirty="0"/>
          </a:p>
          <a:p>
            <a:pPr>
              <a:spcBef>
                <a:spcPts val="0"/>
              </a:spcBef>
              <a:defRPr/>
            </a:pPr>
            <a:r>
              <a:rPr lang="en-AU" sz="750" b="0" dirty="0">
                <a:solidFill>
                  <a:srgbClr val="000000"/>
                </a:solidFill>
                <a:ea typeface="ＭＳ Ｐゴシック"/>
                <a:cs typeface="+mn-cs"/>
              </a:rPr>
              <a:t>Authorised and published by the Victorian Government, 1 Treasury Place, Melbourne.</a:t>
            </a:r>
            <a:endParaRPr lang="en-AU" b="0" dirty="0"/>
          </a:p>
          <a:p>
            <a:pPr>
              <a:spcBef>
                <a:spcPts val="0"/>
              </a:spcBef>
              <a:defRPr/>
            </a:pPr>
            <a:r>
              <a:rPr lang="en-AU" sz="750" b="0" dirty="0">
                <a:solidFill>
                  <a:srgbClr val="000000"/>
                </a:solidFill>
                <a:ea typeface="ＭＳ Ｐゴシック"/>
                <a:cs typeface="+mn-cs"/>
              </a:rPr>
              <a:t>© State of Victoria, Department of Health and Human Services &lt;month, year&gt;.</a:t>
            </a:r>
            <a:endParaRPr lang="en-AU" b="0" dirty="0"/>
          </a:p>
          <a:p>
            <a:pPr>
              <a:spcBef>
                <a:spcPts val="0"/>
              </a:spcBef>
              <a:defRPr/>
            </a:pPr>
            <a:r>
              <a:rPr lang="en-AU" sz="750" b="0" dirty="0">
                <a:solidFill>
                  <a:srgbClr val="000000"/>
                </a:solidFill>
                <a:ea typeface="ＭＳ Ｐゴシック"/>
                <a:cs typeface="+mn-cs"/>
              </a:rPr>
              <a:t>Except where otherwise indicated, the images in this publication show models and illustrative settings only, and do not necessarily depict actual services, facilities or recipients of services. This publication may contain images of deceased Aboriginal and Torres Strait Islander peoples.</a:t>
            </a:r>
            <a:endParaRPr lang="en-AU" b="0" dirty="0"/>
          </a:p>
          <a:p>
            <a:pPr>
              <a:spcBef>
                <a:spcPts val="0"/>
              </a:spcBef>
              <a:defRPr/>
            </a:pPr>
            <a:r>
              <a:rPr lang="en-AU" sz="750" b="0" dirty="0">
                <a:solidFill>
                  <a:srgbClr val="000000"/>
                </a:solidFill>
                <a:ea typeface="ＭＳ Ｐゴシック"/>
                <a:cs typeface="+mn-cs"/>
              </a:rPr>
              <a:t>Where the term ‘Aboriginal’ is used it refers to both Aboriginal and Torres Strait Islander people. Indigenous is retained when it is part of the title of a report, program or quotation.</a:t>
            </a:r>
            <a:endParaRPr lang="en-AU" b="0" dirty="0"/>
          </a:p>
          <a:p>
            <a:pPr>
              <a:spcBef>
                <a:spcPts val="0"/>
              </a:spcBef>
              <a:defRPr/>
            </a:pPr>
            <a:r>
              <a:rPr lang="en-AU" sz="750" b="0" dirty="0">
                <a:solidFill>
                  <a:srgbClr val="000000"/>
                </a:solidFill>
                <a:ea typeface="ＭＳ Ｐゴシック"/>
                <a:cs typeface="+mn-cs"/>
              </a:rPr>
              <a:t>Available at &lt;web page address&gt;</a:t>
            </a:r>
            <a:endParaRPr lang="en-AU"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E013-D714-4038-B552-D72ED825ADE8}"/>
              </a:ext>
            </a:extLst>
          </p:cNvPr>
          <p:cNvSpPr>
            <a:spLocks noGrp="1"/>
          </p:cNvSpPr>
          <p:nvPr>
            <p:ph type="title"/>
          </p:nvPr>
        </p:nvSpPr>
        <p:spPr/>
        <p:txBody>
          <a:bodyPr/>
          <a:lstStyle/>
          <a:p>
            <a:r>
              <a:rPr lang="en-AU" sz="2400" b="1" dirty="0"/>
              <a:t>Legislation: Information sharing with child protection </a:t>
            </a:r>
            <a:endParaRPr lang="en-AU" sz="2400" dirty="0"/>
          </a:p>
        </p:txBody>
      </p:sp>
      <p:sp>
        <p:nvSpPr>
          <p:cNvPr id="3" name="Content Placeholder 2">
            <a:extLst>
              <a:ext uri="{FF2B5EF4-FFF2-40B4-BE49-F238E27FC236}">
                <a16:creationId xmlns:a16="http://schemas.microsoft.com/office/drawing/2014/main" id="{3642EA49-4F6E-490D-BEAE-53B868960AE8}"/>
              </a:ext>
            </a:extLst>
          </p:cNvPr>
          <p:cNvSpPr>
            <a:spLocks noGrp="1"/>
          </p:cNvSpPr>
          <p:nvPr>
            <p:ph idx="1"/>
          </p:nvPr>
        </p:nvSpPr>
        <p:spPr>
          <a:xfrm>
            <a:off x="136979" y="1299996"/>
            <a:ext cx="7874907" cy="3641098"/>
          </a:xfrm>
        </p:spPr>
        <p:txBody>
          <a:bodyPr/>
          <a:lstStyle/>
          <a:p>
            <a:pPr marL="285750" indent="-285750">
              <a:buFont typeface="Arial" panose="020B0604020202020204" pitchFamily="34" charset="0"/>
              <a:buChar char="•"/>
            </a:pPr>
            <a:r>
              <a:rPr lang="en-AU" sz="1800" b="0" dirty="0">
                <a:solidFill>
                  <a:schemeClr val="tx2">
                    <a:lumMod val="50000"/>
                  </a:schemeClr>
                </a:solidFill>
              </a:rPr>
              <a:t>Child Protection may request or compel information from, disclose information to, or receive information from:</a:t>
            </a:r>
          </a:p>
          <a:p>
            <a:pPr marL="852488" lvl="4" indent="-285750">
              <a:spcBef>
                <a:spcPts val="0"/>
              </a:spcBef>
              <a:spcAft>
                <a:spcPts val="0"/>
              </a:spcAft>
              <a:buFont typeface="Wingdings" panose="05000000000000000000" pitchFamily="2" charset="2"/>
              <a:buChar char="ü"/>
            </a:pPr>
            <a:r>
              <a:rPr lang="en-AU" sz="1800" b="0" dirty="0">
                <a:solidFill>
                  <a:schemeClr val="tx2">
                    <a:lumMod val="50000"/>
                  </a:schemeClr>
                </a:solidFill>
              </a:rPr>
              <a:t>the Secretary</a:t>
            </a:r>
          </a:p>
          <a:p>
            <a:pPr marL="852488" lvl="4" indent="-285750">
              <a:spcBef>
                <a:spcPts val="0"/>
              </a:spcBef>
              <a:spcAft>
                <a:spcPts val="0"/>
              </a:spcAft>
              <a:buFont typeface="Wingdings" panose="05000000000000000000" pitchFamily="2" charset="2"/>
              <a:buChar char="ü"/>
            </a:pPr>
            <a:r>
              <a:rPr lang="en-AU" sz="1800" b="0" dirty="0">
                <a:solidFill>
                  <a:schemeClr val="tx2">
                    <a:lumMod val="50000"/>
                  </a:schemeClr>
                </a:solidFill>
              </a:rPr>
              <a:t>a protective intervener</a:t>
            </a:r>
          </a:p>
          <a:p>
            <a:pPr marL="852488" lvl="4" indent="-285750">
              <a:spcBef>
                <a:spcPts val="0"/>
              </a:spcBef>
              <a:spcAft>
                <a:spcPts val="0"/>
              </a:spcAft>
              <a:buFont typeface="Wingdings" panose="05000000000000000000" pitchFamily="2" charset="2"/>
              <a:buChar char="ü"/>
            </a:pPr>
            <a:r>
              <a:rPr lang="en-AU" sz="1800" b="0" dirty="0">
                <a:solidFill>
                  <a:schemeClr val="tx2">
                    <a:lumMod val="50000"/>
                  </a:schemeClr>
                </a:solidFill>
              </a:rPr>
              <a:t>an information holder</a:t>
            </a:r>
          </a:p>
          <a:p>
            <a:pPr marL="852488" lvl="4" indent="-285750">
              <a:spcBef>
                <a:spcPts val="0"/>
              </a:spcBef>
              <a:spcAft>
                <a:spcPts val="0"/>
              </a:spcAft>
              <a:buFont typeface="Wingdings" panose="05000000000000000000" pitchFamily="2" charset="2"/>
              <a:buChar char="ü"/>
            </a:pPr>
            <a:r>
              <a:rPr lang="en-AU" sz="1800" b="0" dirty="0">
                <a:solidFill>
                  <a:schemeClr val="tx2">
                    <a:lumMod val="50000"/>
                  </a:schemeClr>
                </a:solidFill>
              </a:rPr>
              <a:t>a service agency</a:t>
            </a:r>
          </a:p>
          <a:p>
            <a:pPr marL="852488" lvl="4" indent="-285750">
              <a:spcBef>
                <a:spcPts val="0"/>
              </a:spcBef>
              <a:spcAft>
                <a:spcPts val="0"/>
              </a:spcAft>
              <a:buFont typeface="Wingdings" panose="05000000000000000000" pitchFamily="2" charset="2"/>
              <a:buChar char="ü"/>
            </a:pPr>
            <a:r>
              <a:rPr lang="en-AU" sz="1800" b="0" dirty="0">
                <a:solidFill>
                  <a:schemeClr val="tx2">
                    <a:lumMod val="50000"/>
                  </a:schemeClr>
                </a:solidFill>
              </a:rPr>
              <a:t>a registered community service</a:t>
            </a:r>
          </a:p>
          <a:p>
            <a:pPr marL="852488" lvl="4" indent="-285750">
              <a:spcBef>
                <a:spcPts val="0"/>
              </a:spcBef>
              <a:spcAft>
                <a:spcPts val="0"/>
              </a:spcAft>
              <a:buFont typeface="Wingdings" panose="05000000000000000000" pitchFamily="2" charset="2"/>
              <a:buChar char="ü"/>
            </a:pPr>
            <a:r>
              <a:rPr lang="en-AU" sz="1800" b="0" dirty="0">
                <a:solidFill>
                  <a:schemeClr val="tx2">
                    <a:lumMod val="50000"/>
                  </a:schemeClr>
                </a:solidFill>
              </a:rPr>
              <a:t>any other individual</a:t>
            </a:r>
          </a:p>
          <a:p>
            <a:pPr marL="285750" indent="-285750">
              <a:buFont typeface="Arial" panose="020B0604020202020204" pitchFamily="34" charset="0"/>
              <a:buChar char="•"/>
            </a:pPr>
            <a:r>
              <a:rPr lang="en-AU" sz="1800" b="0" dirty="0">
                <a:solidFill>
                  <a:schemeClr val="tx2">
                    <a:lumMod val="50000"/>
                  </a:schemeClr>
                </a:solidFill>
              </a:rPr>
              <a:t>disclosure of information made in good faith does not constitute unprofessional conduct or a breach of professional ethics, or expose the person to any liability</a:t>
            </a:r>
          </a:p>
        </p:txBody>
      </p:sp>
    </p:spTree>
    <p:extLst>
      <p:ext uri="{BB962C8B-B14F-4D97-AF65-F5344CB8AC3E}">
        <p14:creationId xmlns:p14="http://schemas.microsoft.com/office/powerpoint/2010/main" val="347074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DE84B8-14BF-4AF1-973F-F6E416B8159A}"/>
              </a:ext>
            </a:extLst>
          </p:cNvPr>
          <p:cNvSpPr>
            <a:spLocks noGrp="1"/>
          </p:cNvSpPr>
          <p:nvPr>
            <p:ph type="subTitle" idx="1"/>
          </p:nvPr>
        </p:nvSpPr>
        <p:spPr>
          <a:xfrm>
            <a:off x="513875" y="1355876"/>
            <a:ext cx="7171440" cy="2994182"/>
          </a:xfrm>
        </p:spPr>
        <p:txBody>
          <a:bodyPr/>
          <a:lstStyle/>
          <a:p>
            <a:pPr algn="ctr"/>
            <a:r>
              <a:rPr lang="en-AU" sz="2400" b="1" dirty="0"/>
              <a:t>The service system</a:t>
            </a:r>
          </a:p>
          <a:p>
            <a:pPr algn="ctr"/>
            <a:endParaRPr lang="en-AU" sz="2400" b="1" dirty="0"/>
          </a:p>
          <a:p>
            <a:r>
              <a:rPr lang="en-AU" sz="1800" b="1" i="1" dirty="0"/>
              <a:t>“………we cannot avoid the conclusion that the problems faced by many people who have been abused are the responsibility of our entire society" </a:t>
            </a:r>
            <a:endParaRPr lang="en-AU" sz="1600" i="1" dirty="0"/>
          </a:p>
          <a:p>
            <a:pPr>
              <a:spcBef>
                <a:spcPts val="0"/>
              </a:spcBef>
              <a:spcAft>
                <a:spcPts val="0"/>
              </a:spcAft>
            </a:pPr>
            <a:endParaRPr lang="en-AU" sz="1600" dirty="0"/>
          </a:p>
        </p:txBody>
      </p:sp>
    </p:spTree>
    <p:extLst>
      <p:ext uri="{BB962C8B-B14F-4D97-AF65-F5344CB8AC3E}">
        <p14:creationId xmlns:p14="http://schemas.microsoft.com/office/powerpoint/2010/main" val="412843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12123" y="319878"/>
            <a:ext cx="6172200" cy="529828"/>
          </a:xfrm>
        </p:spPr>
        <p:txBody>
          <a:bodyPr/>
          <a:lstStyle/>
          <a:p>
            <a:pPr algn="l" eaLnBrk="1" hangingPunct="1"/>
            <a:r>
              <a:rPr lang="en-AU" altLang="en-US" sz="2400" b="1" dirty="0">
                <a:ea typeface="ＭＳ Ｐゴシック" pitchFamily="34" charset="-128"/>
              </a:rPr>
              <a:t>Department of Health and Human Services </a:t>
            </a:r>
          </a:p>
        </p:txBody>
      </p:sp>
      <p:graphicFrame>
        <p:nvGraphicFramePr>
          <p:cNvPr id="28676" name="Object 4"/>
          <p:cNvGraphicFramePr>
            <a:graphicFrameLocks noGrp="1" noChangeAspect="1"/>
          </p:cNvGraphicFramePr>
          <p:nvPr>
            <p:ph sz="half" idx="2"/>
            <p:extLst>
              <p:ext uri="{D42A27DB-BD31-4B8C-83A1-F6EECF244321}">
                <p14:modId xmlns:p14="http://schemas.microsoft.com/office/powerpoint/2010/main" val="2099810613"/>
              </p:ext>
            </p:extLst>
          </p:nvPr>
        </p:nvGraphicFramePr>
        <p:xfrm>
          <a:off x="403526" y="1133596"/>
          <a:ext cx="6280738" cy="3964640"/>
        </p:xfrm>
        <a:graphic>
          <a:graphicData uri="http://schemas.openxmlformats.org/presentationml/2006/ole">
            <mc:AlternateContent xmlns:mc="http://schemas.openxmlformats.org/markup-compatibility/2006">
              <mc:Choice xmlns:v="urn:schemas-microsoft-com:vml" Requires="v">
                <p:oleObj spid="_x0000_s1210" name="Acrobat Document" r:id="rId4" imgW="11277410" imgH="6762345" progId="AcroExch.Document.7">
                  <p:embed/>
                </p:oleObj>
              </mc:Choice>
              <mc:Fallback>
                <p:oleObj name="Acrobat Document" r:id="rId4" imgW="11277410" imgH="6762345" progId="AcroExch.Document.7">
                  <p:embed/>
                  <p:pic>
                    <p:nvPicPr>
                      <p:cNvPr id="286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26" y="1133596"/>
                        <a:ext cx="6280738" cy="3964640"/>
                      </a:xfrm>
                      <a:prstGeom prst="rect">
                        <a:avLst/>
                      </a:prstGeom>
                      <a:noFill/>
                      <a:ln>
                        <a:noFill/>
                      </a:ln>
                      <a:extLst/>
                    </p:spPr>
                  </p:pic>
                </p:oleObj>
              </mc:Fallback>
            </mc:AlternateContent>
          </a:graphicData>
        </a:graphic>
      </p:graphicFrame>
      <p:sp>
        <p:nvSpPr>
          <p:cNvPr id="28677" name="Rectangle 6"/>
          <p:cNvSpPr>
            <a:spLocks/>
          </p:cNvSpPr>
          <p:nvPr/>
        </p:nvSpPr>
        <p:spPr bwMode="auto">
          <a:xfrm>
            <a:off x="4736306" y="1133596"/>
            <a:ext cx="2491979"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lgn="r" eaLnBrk="1" hangingPunct="1">
              <a:lnSpc>
                <a:spcPct val="80000"/>
              </a:lnSpc>
              <a:buFont typeface="Arial" pitchFamily="34" charset="0"/>
              <a:buNone/>
            </a:pPr>
            <a:endParaRPr lang="en-AU" altLang="en-US" sz="1200" dirty="0"/>
          </a:p>
          <a:p>
            <a:pPr algn="r" eaLnBrk="1" hangingPunct="1">
              <a:lnSpc>
                <a:spcPct val="80000"/>
              </a:lnSpc>
              <a:buFont typeface="Arial" pitchFamily="34" charset="0"/>
              <a:buNone/>
            </a:pPr>
            <a:endParaRPr lang="en-AU" altLang="en-US" sz="1200" dirty="0"/>
          </a:p>
        </p:txBody>
      </p:sp>
    </p:spTree>
    <p:extLst>
      <p:ext uri="{BB962C8B-B14F-4D97-AF65-F5344CB8AC3E}">
        <p14:creationId xmlns:p14="http://schemas.microsoft.com/office/powerpoint/2010/main" val="263796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title" idx="4294967295"/>
          </p:nvPr>
        </p:nvSpPr>
        <p:spPr>
          <a:xfrm>
            <a:off x="191588" y="193675"/>
            <a:ext cx="7199313" cy="809625"/>
          </a:xfrm>
        </p:spPr>
        <p:txBody>
          <a:bodyPr/>
          <a:lstStyle/>
          <a:p>
            <a:r>
              <a:rPr lang="en-AU" sz="2400" b="1" dirty="0"/>
              <a:t>Victoria’s approach to supporting children and families</a:t>
            </a:r>
            <a:endParaRPr lang="en-US" sz="2400" b="1" dirty="0">
              <a:latin typeface="+mn-lt"/>
              <a:ea typeface="Geneva"/>
              <a:cs typeface="Geneva"/>
            </a:endParaRPr>
          </a:p>
        </p:txBody>
      </p:sp>
      <p:sp>
        <p:nvSpPr>
          <p:cNvPr id="156680" name="Rectangle 11"/>
          <p:cNvSpPr>
            <a:spLocks noChangeArrowheads="1"/>
          </p:cNvSpPr>
          <p:nvPr/>
        </p:nvSpPr>
        <p:spPr bwMode="auto">
          <a:xfrm>
            <a:off x="3151893" y="1304028"/>
            <a:ext cx="2759610" cy="466725"/>
          </a:xfrm>
          <a:prstGeom prst="rect">
            <a:avLst/>
          </a:prstGeom>
          <a:solidFill>
            <a:schemeClr val="tx2">
              <a:lumMod val="50000"/>
            </a:schemeClr>
          </a:solidFill>
          <a:ln w="12700">
            <a:noFill/>
            <a:miter lim="800000"/>
            <a:headEnd type="none" w="sm" len="sm"/>
            <a:tailEnd type="none" w="sm" len="sm"/>
          </a:ln>
        </p:spPr>
        <p:txBody>
          <a:bodyPr wrap="none" anchor="ctr"/>
          <a:lstStyle/>
          <a:p>
            <a:pPr algn="ctr" defTabSz="571500" eaLnBrk="0" hangingPunct="0"/>
            <a:r>
              <a:rPr lang="en-AU" sz="1800" b="1" dirty="0">
                <a:solidFill>
                  <a:schemeClr val="bg1"/>
                </a:solidFill>
                <a:latin typeface="Verdana" pitchFamily="34" charset="0"/>
              </a:rPr>
              <a:t>Secondary Services</a:t>
            </a:r>
          </a:p>
        </p:txBody>
      </p:sp>
      <p:sp>
        <p:nvSpPr>
          <p:cNvPr id="156681" name="Rectangle 12"/>
          <p:cNvSpPr>
            <a:spLocks noChangeArrowheads="1"/>
          </p:cNvSpPr>
          <p:nvPr/>
        </p:nvSpPr>
        <p:spPr bwMode="auto">
          <a:xfrm>
            <a:off x="6033318" y="1300079"/>
            <a:ext cx="2684426" cy="474621"/>
          </a:xfrm>
          <a:prstGeom prst="rect">
            <a:avLst/>
          </a:prstGeom>
          <a:solidFill>
            <a:schemeClr val="tx2">
              <a:lumMod val="50000"/>
            </a:schemeClr>
          </a:solidFill>
          <a:ln w="12700">
            <a:noFill/>
            <a:miter lim="800000"/>
            <a:headEnd type="none" w="sm" len="sm"/>
            <a:tailEnd type="none" w="sm" len="sm"/>
          </a:ln>
        </p:spPr>
        <p:txBody>
          <a:bodyPr wrap="none" anchor="ctr"/>
          <a:lstStyle/>
          <a:p>
            <a:pPr algn="ctr" defTabSz="571500" eaLnBrk="0" hangingPunct="0"/>
            <a:r>
              <a:rPr lang="en-AU" sz="1800" b="1" dirty="0">
                <a:solidFill>
                  <a:schemeClr val="bg1"/>
                </a:solidFill>
                <a:latin typeface="Verdana" pitchFamily="34" charset="0"/>
              </a:rPr>
              <a:t>Statutory Services</a:t>
            </a:r>
          </a:p>
        </p:txBody>
      </p:sp>
      <p:sp>
        <p:nvSpPr>
          <p:cNvPr id="156685" name="Rectangle 16"/>
          <p:cNvSpPr>
            <a:spLocks noChangeArrowheads="1"/>
          </p:cNvSpPr>
          <p:nvPr/>
        </p:nvSpPr>
        <p:spPr bwMode="auto">
          <a:xfrm>
            <a:off x="286342" y="1897132"/>
            <a:ext cx="2759610" cy="2603010"/>
          </a:xfrm>
          <a:prstGeom prst="rect">
            <a:avLst/>
          </a:prstGeom>
          <a:solidFill>
            <a:schemeClr val="accent1">
              <a:lumMod val="75000"/>
            </a:schemeClr>
          </a:solidFill>
          <a:ln w="12700">
            <a:noFill/>
            <a:miter lim="800000"/>
            <a:headEnd type="none" w="sm" len="sm"/>
            <a:tailEnd type="none" w="sm" len="sm"/>
          </a:ln>
        </p:spPr>
        <p:txBody>
          <a:bodyPr wrap="none" anchor="ctr"/>
          <a:lstStyle/>
          <a:p>
            <a:pPr algn="ctr" defTabSz="571500" eaLnBrk="0" hangingPunct="0"/>
            <a:endParaRPr lang="en-AU" sz="1050" dirty="0">
              <a:solidFill>
                <a:schemeClr val="bg1"/>
              </a:solidFill>
              <a:latin typeface="Verdana" pitchFamily="34" charset="0"/>
            </a:endParaRPr>
          </a:p>
          <a:p>
            <a:pPr algn="ctr" defTabSz="571500" eaLnBrk="0" hangingPunct="0"/>
            <a:endParaRPr lang="en-AU" sz="1050" dirty="0">
              <a:solidFill>
                <a:schemeClr val="bg1"/>
              </a:solidFill>
              <a:latin typeface="Verdana" pitchFamily="34" charset="0"/>
            </a:endParaRPr>
          </a:p>
          <a:p>
            <a:pPr algn="ctr" defTabSz="571500" eaLnBrk="0" hangingPunct="0"/>
            <a:r>
              <a:rPr lang="en-AU" sz="1200" dirty="0">
                <a:latin typeface="Verdana" pitchFamily="34" charset="0"/>
              </a:rPr>
              <a:t>Child Care</a:t>
            </a:r>
          </a:p>
          <a:p>
            <a:pPr algn="ctr" defTabSz="571500" eaLnBrk="0" hangingPunct="0"/>
            <a:r>
              <a:rPr lang="en-AU" sz="1200" dirty="0">
                <a:latin typeface="Verdana" pitchFamily="34" charset="0"/>
              </a:rPr>
              <a:t>Preschools</a:t>
            </a:r>
          </a:p>
          <a:p>
            <a:pPr algn="ctr" defTabSz="571500" eaLnBrk="0" hangingPunct="0"/>
            <a:r>
              <a:rPr lang="en-AU" sz="1200" dirty="0">
                <a:latin typeface="Verdana" pitchFamily="34" charset="0"/>
              </a:rPr>
              <a:t>Maternal &amp; Child Health</a:t>
            </a:r>
          </a:p>
          <a:p>
            <a:pPr algn="ctr" defTabSz="571500" eaLnBrk="0" hangingPunct="0"/>
            <a:r>
              <a:rPr lang="en-AU" sz="1200" dirty="0">
                <a:latin typeface="Verdana" pitchFamily="34" charset="0"/>
              </a:rPr>
              <a:t>Neighbourhood Houses</a:t>
            </a:r>
          </a:p>
          <a:p>
            <a:pPr algn="ctr" defTabSz="571500" eaLnBrk="0" hangingPunct="0"/>
            <a:r>
              <a:rPr lang="en-AU" sz="1200" dirty="0">
                <a:latin typeface="Verdana" pitchFamily="34" charset="0"/>
              </a:rPr>
              <a:t>Telephone counselling</a:t>
            </a:r>
          </a:p>
          <a:p>
            <a:pPr algn="ctr" defTabSz="571500" eaLnBrk="0" hangingPunct="0"/>
            <a:r>
              <a:rPr lang="en-AU" sz="1200" dirty="0">
                <a:latin typeface="Verdana" pitchFamily="34" charset="0"/>
              </a:rPr>
              <a:t>GPs</a:t>
            </a:r>
          </a:p>
          <a:p>
            <a:pPr algn="ctr" defTabSz="571500" eaLnBrk="0" hangingPunct="0"/>
            <a:r>
              <a:rPr lang="en-AU" sz="1200" dirty="0">
                <a:latin typeface="Verdana" pitchFamily="34" charset="0"/>
              </a:rPr>
              <a:t>Schools</a:t>
            </a:r>
          </a:p>
          <a:p>
            <a:pPr algn="ctr" defTabSz="571500" eaLnBrk="0" hangingPunct="0"/>
            <a:r>
              <a:rPr lang="en-AU" sz="1200" dirty="0">
                <a:latin typeface="Verdana" pitchFamily="34" charset="0"/>
              </a:rPr>
              <a:t>Community Health Centres</a:t>
            </a:r>
          </a:p>
          <a:p>
            <a:pPr algn="ctr" defTabSz="571500" eaLnBrk="0" hangingPunct="0"/>
            <a:endParaRPr lang="en-AU" sz="1200" dirty="0">
              <a:solidFill>
                <a:schemeClr val="bg1"/>
              </a:solidFill>
              <a:latin typeface="Verdana" pitchFamily="34" charset="0"/>
            </a:endParaRPr>
          </a:p>
          <a:p>
            <a:pPr algn="ctr" defTabSz="571500" eaLnBrk="0" hangingPunct="0"/>
            <a:endParaRPr lang="en-AU" sz="1350" dirty="0">
              <a:solidFill>
                <a:schemeClr val="bg1"/>
              </a:solidFill>
              <a:latin typeface="Verdana" pitchFamily="34" charset="0"/>
            </a:endParaRPr>
          </a:p>
        </p:txBody>
      </p:sp>
      <p:sp>
        <p:nvSpPr>
          <p:cNvPr id="156686" name="Rectangle 17"/>
          <p:cNvSpPr>
            <a:spLocks noChangeArrowheads="1"/>
          </p:cNvSpPr>
          <p:nvPr/>
        </p:nvSpPr>
        <p:spPr bwMode="auto">
          <a:xfrm>
            <a:off x="3151893" y="1922833"/>
            <a:ext cx="2759610" cy="2603011"/>
          </a:xfrm>
          <a:prstGeom prst="rect">
            <a:avLst/>
          </a:prstGeom>
          <a:solidFill>
            <a:schemeClr val="accent1">
              <a:lumMod val="75000"/>
            </a:schemeClr>
          </a:solidFill>
          <a:ln w="12700">
            <a:noFill/>
            <a:miter lim="800000"/>
            <a:headEnd type="none" w="sm" len="sm"/>
            <a:tailEnd type="none" w="sm" len="sm"/>
          </a:ln>
        </p:spPr>
        <p:txBody>
          <a:bodyPr wrap="none" anchor="ctr"/>
          <a:lstStyle/>
          <a:p>
            <a:pPr algn="ctr" defTabSz="571500" eaLnBrk="0" hangingPunct="0"/>
            <a:r>
              <a:rPr lang="en-AU" sz="1200" b="1" dirty="0">
                <a:solidFill>
                  <a:schemeClr val="accent6">
                    <a:lumMod val="50000"/>
                  </a:schemeClr>
                </a:solidFill>
                <a:latin typeface="Verdana" pitchFamily="34" charset="0"/>
              </a:rPr>
              <a:t>Child FIRST/The Orange Door </a:t>
            </a:r>
          </a:p>
          <a:p>
            <a:pPr algn="ctr" defTabSz="571500" eaLnBrk="0" hangingPunct="0"/>
            <a:r>
              <a:rPr lang="en-AU" sz="1200" dirty="0">
                <a:latin typeface="Verdana" pitchFamily="34" charset="0"/>
              </a:rPr>
              <a:t>ACCOs</a:t>
            </a:r>
          </a:p>
          <a:p>
            <a:pPr algn="ctr" defTabSz="571500" eaLnBrk="0" hangingPunct="0"/>
            <a:r>
              <a:rPr lang="en-AU" sz="1200" dirty="0">
                <a:latin typeface="Verdana" pitchFamily="34" charset="0"/>
              </a:rPr>
              <a:t>Family Support Services</a:t>
            </a:r>
          </a:p>
          <a:p>
            <a:pPr algn="ctr" defTabSz="571500" eaLnBrk="0" hangingPunct="0"/>
            <a:r>
              <a:rPr lang="en-AU" sz="1200" dirty="0">
                <a:latin typeface="Verdana" pitchFamily="34" charset="0"/>
              </a:rPr>
              <a:t>Strengthening Families</a:t>
            </a:r>
            <a:br>
              <a:rPr lang="en-AU" sz="1200" dirty="0">
                <a:latin typeface="Verdana" pitchFamily="34" charset="0"/>
              </a:rPr>
            </a:br>
            <a:r>
              <a:rPr lang="en-AU" sz="1200" dirty="0">
                <a:latin typeface="Verdana" pitchFamily="34" charset="0"/>
              </a:rPr>
              <a:t>Parent Services</a:t>
            </a:r>
          </a:p>
          <a:p>
            <a:pPr algn="ctr" defTabSz="571500" eaLnBrk="0" hangingPunct="0"/>
            <a:r>
              <a:rPr lang="en-AU" sz="1200" dirty="0">
                <a:latin typeface="Verdana" pitchFamily="34" charset="0"/>
              </a:rPr>
              <a:t>Problem Gambling Services</a:t>
            </a:r>
          </a:p>
          <a:p>
            <a:pPr algn="ctr" defTabSz="571500" eaLnBrk="0" hangingPunct="0"/>
            <a:r>
              <a:rPr lang="en-AU" sz="1200" dirty="0">
                <a:latin typeface="Verdana" pitchFamily="34" charset="0"/>
              </a:rPr>
              <a:t>Financial Counselling Services</a:t>
            </a:r>
          </a:p>
          <a:p>
            <a:pPr algn="ctr" defTabSz="571500" eaLnBrk="0" hangingPunct="0"/>
            <a:r>
              <a:rPr lang="en-AU" sz="1200" dirty="0">
                <a:latin typeface="Verdana" pitchFamily="34" charset="0"/>
              </a:rPr>
              <a:t>Early Intervention Services</a:t>
            </a:r>
          </a:p>
          <a:p>
            <a:pPr algn="ctr" defTabSz="571500" eaLnBrk="0" hangingPunct="0"/>
            <a:r>
              <a:rPr lang="en-AU" sz="1200" dirty="0">
                <a:latin typeface="Verdana" pitchFamily="34" charset="0"/>
              </a:rPr>
              <a:t>Specialist Children’s Services</a:t>
            </a:r>
          </a:p>
          <a:p>
            <a:pPr algn="ctr" defTabSz="571500" eaLnBrk="0" hangingPunct="0"/>
            <a:r>
              <a:rPr lang="en-AU" sz="1200" dirty="0">
                <a:latin typeface="Verdana" pitchFamily="34" charset="0"/>
              </a:rPr>
              <a:t>Family Violence </a:t>
            </a:r>
          </a:p>
          <a:p>
            <a:pPr algn="ctr" defTabSz="571500" eaLnBrk="0" hangingPunct="0"/>
            <a:r>
              <a:rPr lang="en-AU" sz="1200" dirty="0">
                <a:latin typeface="Verdana" pitchFamily="34" charset="0"/>
              </a:rPr>
              <a:t>&amp; Sexual Assault</a:t>
            </a:r>
          </a:p>
          <a:p>
            <a:pPr algn="ctr" defTabSz="571500" eaLnBrk="0" hangingPunct="0"/>
            <a:r>
              <a:rPr lang="en-AU" sz="1200" dirty="0">
                <a:latin typeface="Verdana" pitchFamily="34" charset="0"/>
              </a:rPr>
              <a:t>Youth Support Services</a:t>
            </a:r>
          </a:p>
          <a:p>
            <a:pPr algn="ctr" defTabSz="571500" eaLnBrk="0" hangingPunct="0"/>
            <a:r>
              <a:rPr lang="en-AU" sz="1200" dirty="0">
                <a:latin typeface="Verdana" pitchFamily="34" charset="0"/>
              </a:rPr>
              <a:t>School Focused Youth Services</a:t>
            </a:r>
          </a:p>
        </p:txBody>
      </p:sp>
      <p:sp>
        <p:nvSpPr>
          <p:cNvPr id="156687" name="Rectangle 18"/>
          <p:cNvSpPr>
            <a:spLocks noChangeArrowheads="1"/>
          </p:cNvSpPr>
          <p:nvPr/>
        </p:nvSpPr>
        <p:spPr bwMode="auto">
          <a:xfrm>
            <a:off x="6033318" y="1909983"/>
            <a:ext cx="2700300" cy="2603010"/>
          </a:xfrm>
          <a:prstGeom prst="rect">
            <a:avLst/>
          </a:prstGeom>
          <a:solidFill>
            <a:schemeClr val="accent1">
              <a:lumMod val="75000"/>
            </a:schemeClr>
          </a:solidFill>
          <a:ln w="12700">
            <a:noFill/>
            <a:miter lim="800000"/>
            <a:headEnd type="none" w="sm" len="sm"/>
            <a:tailEnd type="none" w="sm" len="sm"/>
          </a:ln>
        </p:spPr>
        <p:txBody>
          <a:bodyPr wrap="none" anchor="ctr"/>
          <a:lstStyle/>
          <a:p>
            <a:pPr algn="ctr" defTabSz="571500" eaLnBrk="0" hangingPunct="0"/>
            <a:r>
              <a:rPr lang="en-AU" sz="1400" b="1" dirty="0">
                <a:solidFill>
                  <a:schemeClr val="tx2">
                    <a:lumMod val="50000"/>
                  </a:schemeClr>
                </a:solidFill>
                <a:latin typeface="Verdana" pitchFamily="34" charset="0"/>
              </a:rPr>
              <a:t>Child Protection </a:t>
            </a:r>
          </a:p>
          <a:p>
            <a:pPr algn="ctr" defTabSz="571500" eaLnBrk="0" hangingPunct="0"/>
            <a:r>
              <a:rPr lang="en-AU" sz="1200" dirty="0">
                <a:latin typeface="Verdana" pitchFamily="34" charset="0"/>
              </a:rPr>
              <a:t>ACAC</a:t>
            </a:r>
          </a:p>
          <a:p>
            <a:pPr algn="ctr" defTabSz="571500" eaLnBrk="0" hangingPunct="0"/>
            <a:r>
              <a:rPr lang="en-AU" sz="1200" dirty="0">
                <a:latin typeface="Verdana" pitchFamily="34" charset="0"/>
              </a:rPr>
              <a:t>Out-of-Home care </a:t>
            </a:r>
          </a:p>
          <a:p>
            <a:pPr algn="ctr" defTabSz="571500" eaLnBrk="0" hangingPunct="0"/>
            <a:r>
              <a:rPr lang="en-AU" sz="1200" dirty="0">
                <a:latin typeface="Verdana" pitchFamily="34" charset="0"/>
              </a:rPr>
              <a:t>Police</a:t>
            </a:r>
          </a:p>
          <a:p>
            <a:pPr algn="ctr" defTabSz="571500" eaLnBrk="0" hangingPunct="0"/>
            <a:endParaRPr lang="en-AU" sz="1400" dirty="0">
              <a:solidFill>
                <a:schemeClr val="bg1"/>
              </a:solidFill>
              <a:latin typeface="Verdana" pitchFamily="34" charset="0"/>
            </a:endParaRPr>
          </a:p>
          <a:p>
            <a:pPr algn="ctr" defTabSz="571500" eaLnBrk="0" hangingPunct="0"/>
            <a:endParaRPr lang="en-AU" sz="1400" dirty="0">
              <a:solidFill>
                <a:schemeClr val="bg1"/>
              </a:solidFill>
              <a:latin typeface="Verdana" pitchFamily="34" charset="0"/>
            </a:endParaRPr>
          </a:p>
        </p:txBody>
      </p:sp>
      <p:sp>
        <p:nvSpPr>
          <p:cNvPr id="16" name="Rectangle 11"/>
          <p:cNvSpPr>
            <a:spLocks noChangeArrowheads="1"/>
          </p:cNvSpPr>
          <p:nvPr/>
        </p:nvSpPr>
        <p:spPr bwMode="auto">
          <a:xfrm>
            <a:off x="270468" y="1316987"/>
            <a:ext cx="2759610" cy="466725"/>
          </a:xfrm>
          <a:prstGeom prst="rect">
            <a:avLst/>
          </a:prstGeom>
          <a:solidFill>
            <a:schemeClr val="tx2">
              <a:lumMod val="50000"/>
            </a:schemeClr>
          </a:solidFill>
          <a:ln w="12700">
            <a:noFill/>
            <a:miter lim="800000"/>
            <a:headEnd type="none" w="sm" len="sm"/>
            <a:tailEnd type="none" w="sm" len="sm"/>
          </a:ln>
        </p:spPr>
        <p:txBody>
          <a:bodyPr wrap="none" anchor="ctr"/>
          <a:lstStyle/>
          <a:p>
            <a:pPr algn="ctr" defTabSz="571500" eaLnBrk="0" hangingPunct="0"/>
            <a:r>
              <a:rPr lang="en-AU" sz="1800" b="1" dirty="0">
                <a:solidFill>
                  <a:schemeClr val="bg1"/>
                </a:solidFill>
                <a:latin typeface="Verdana" pitchFamily="34" charset="0"/>
              </a:rPr>
              <a:t>Universal Services</a:t>
            </a:r>
          </a:p>
        </p:txBody>
      </p:sp>
      <p:sp>
        <p:nvSpPr>
          <p:cNvPr id="2" name="TextBox 1">
            <a:extLst>
              <a:ext uri="{FF2B5EF4-FFF2-40B4-BE49-F238E27FC236}">
                <a16:creationId xmlns:a16="http://schemas.microsoft.com/office/drawing/2014/main" id="{77D51626-4D03-4EF7-B113-F7A51DC90E15}"/>
              </a:ext>
            </a:extLst>
          </p:cNvPr>
          <p:cNvSpPr txBox="1"/>
          <p:nvPr/>
        </p:nvSpPr>
        <p:spPr>
          <a:xfrm>
            <a:off x="390617" y="4652222"/>
            <a:ext cx="8126366" cy="369332"/>
          </a:xfrm>
          <a:prstGeom prst="rect">
            <a:avLst/>
          </a:prstGeom>
          <a:noFill/>
        </p:spPr>
        <p:txBody>
          <a:bodyPr wrap="square" rtlCol="0">
            <a:spAutoFit/>
          </a:bodyPr>
          <a:lstStyle/>
          <a:p>
            <a:pPr algn="ctr">
              <a:spcBef>
                <a:spcPts val="1200"/>
              </a:spcBef>
            </a:pPr>
            <a:r>
              <a:rPr lang="en-AU" sz="1800" b="1" dirty="0">
                <a:solidFill>
                  <a:schemeClr val="tx2"/>
                </a:solidFill>
              </a:rPr>
              <a:t>Protecting children is everyone’s responsibility </a:t>
            </a:r>
          </a:p>
        </p:txBody>
      </p:sp>
    </p:spTree>
    <p:extLst>
      <p:ext uri="{BB962C8B-B14F-4D97-AF65-F5344CB8AC3E}">
        <p14:creationId xmlns:p14="http://schemas.microsoft.com/office/powerpoint/2010/main" val="781855161"/>
      </p:ext>
    </p:extLst>
  </p:cSld>
  <p:clrMapOvr>
    <a:masterClrMapping/>
  </p:clrMapOvr>
</p:sld>
</file>

<file path=ppt/theme/theme1.xml><?xml version="1.0" encoding="utf-8"?>
<a:theme xmlns:a="http://schemas.openxmlformats.org/drawingml/2006/main" name="Mandatory reporting DHHS Presentation 01 Navy 2765 for Office 2007 and 2010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07 and 2010.pot [Compatibility Mode]" id="{D5121DB1-E685-4E0A-BE04-A28AE0AB56D0}" vid="{0FB19249-19EB-4D02-8733-253847134B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17264</TotalTime>
  <Words>14851</Words>
  <Application>Microsoft Office PowerPoint</Application>
  <PresentationFormat>On-screen Show (16:9)</PresentationFormat>
  <Paragraphs>1183</Paragraphs>
  <Slides>52</Slides>
  <Notes>52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9" baseType="lpstr">
      <vt:lpstr>Batang</vt:lpstr>
      <vt:lpstr>ＭＳ Ｐゴシック</vt:lpstr>
      <vt:lpstr>Arial</vt:lpstr>
      <vt:lpstr>Arial Unicode MS</vt:lpstr>
      <vt:lpstr>Bradley Hand ITC</vt:lpstr>
      <vt:lpstr>Calibri</vt:lpstr>
      <vt:lpstr>Cambria</vt:lpstr>
      <vt:lpstr>Courier New</vt:lpstr>
      <vt:lpstr>Geneva</vt:lpstr>
      <vt:lpstr>Myriad Pro Light</vt:lpstr>
      <vt:lpstr>Open Sans</vt:lpstr>
      <vt:lpstr>Open Sans Light</vt:lpstr>
      <vt:lpstr>Times New Roman</vt:lpstr>
      <vt:lpstr>Verdana</vt:lpstr>
      <vt:lpstr>Wingdings</vt:lpstr>
      <vt:lpstr>Mandatory reporting DHHS Presentation 01 Navy 2765 for Office 2007 and 2010 (2)</vt:lpstr>
      <vt:lpstr>Acrobat Document</vt:lpstr>
      <vt:lpstr>seen, heard, believed</vt:lpstr>
      <vt:lpstr>PowerPoint Presentation</vt:lpstr>
      <vt:lpstr>PowerPoint Presentation</vt:lpstr>
      <vt:lpstr>Legislation: supporting and protecting children</vt:lpstr>
      <vt:lpstr>Legislation: Information sharing </vt:lpstr>
      <vt:lpstr>Legislation: Information sharing with child protection </vt:lpstr>
      <vt:lpstr>PowerPoint Presentation</vt:lpstr>
      <vt:lpstr>Department of Health and Human Services </vt:lpstr>
      <vt:lpstr>Victoria’s approach to supporting children and families</vt:lpstr>
      <vt:lpstr>PowerPoint Presentation</vt:lpstr>
      <vt:lpstr>Child FIRST and The Orange Door </vt:lpstr>
      <vt:lpstr>PowerPoint Presentation</vt:lpstr>
      <vt:lpstr>PowerPoint Presentation</vt:lpstr>
      <vt:lpstr>Role of Child Protection</vt:lpstr>
      <vt:lpstr>Children in need of protection </vt:lpstr>
      <vt:lpstr>PowerPoint Presentation</vt:lpstr>
      <vt:lpstr>Identifying child abuse – sexual abuse</vt:lpstr>
      <vt:lpstr>Identifying child abuse – physical abuse </vt:lpstr>
      <vt:lpstr>Identifying child abuse - emotional abuse </vt:lpstr>
      <vt:lpstr>Identifying child abuse – neglect </vt:lpstr>
      <vt:lpstr>Risk factors for child abuse and neglect</vt:lpstr>
      <vt:lpstr>PowerPoint Presentation</vt:lpstr>
      <vt:lpstr>Reporting: why report</vt:lpstr>
      <vt:lpstr>Reporting: confidentiality and liability </vt:lpstr>
      <vt:lpstr>Reporting: common concerns</vt:lpstr>
      <vt:lpstr> How to respond to disclosures </vt:lpstr>
      <vt:lpstr>Reporting: examples of when to report </vt:lpstr>
      <vt:lpstr>Reporting: making a report </vt:lpstr>
      <vt:lpstr> Reporting wellbeing concerns for children </vt:lpstr>
      <vt:lpstr> Reporting concerns for a child’s safety  </vt:lpstr>
      <vt:lpstr>A reference guide </vt:lpstr>
      <vt:lpstr>PowerPoint Presentation</vt:lpstr>
      <vt:lpstr>Child Protection process</vt:lpstr>
      <vt:lpstr>Children’s Court Orders </vt:lpstr>
      <vt:lpstr>Mandatory reporting </vt:lpstr>
      <vt:lpstr>Mandatory reporters</vt:lpstr>
      <vt:lpstr>Mandatory reporting requirements </vt:lpstr>
      <vt:lpstr>Unpacking the requirements</vt:lpstr>
      <vt:lpstr>Out of home care worker</vt:lpstr>
      <vt:lpstr>Youth justice </vt:lpstr>
      <vt:lpstr>Early childhood </vt:lpstr>
      <vt:lpstr>Registered psychologists </vt:lpstr>
      <vt:lpstr>School counsellor</vt:lpstr>
      <vt:lpstr>Criminal Offences </vt:lpstr>
      <vt:lpstr> Criminal Offence: failure to protect  </vt:lpstr>
      <vt:lpstr> Criminal Offence: failure to disclose </vt:lpstr>
      <vt:lpstr>Other reporting requirements</vt:lpstr>
      <vt:lpstr>Early Childhood: Additional reporting requirements </vt:lpstr>
      <vt:lpstr>PowerPoint Presentation</vt:lpstr>
      <vt:lpstr>Other useful links</vt:lpstr>
      <vt:lpstr>Questions?</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Jacinta Ballinger (DHHS)</cp:lastModifiedBy>
  <cp:revision>1849</cp:revision>
  <cp:lastPrinted>2019-05-20T04:43:16Z</cp:lastPrinted>
  <dcterms:created xsi:type="dcterms:W3CDTF">2014-12-02T17:36:54Z</dcterms:created>
  <dcterms:modified xsi:type="dcterms:W3CDTF">2019-06-24T22:01:27Z</dcterms:modified>
</cp:coreProperties>
</file>