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3"/>
  </p:notesMasterIdLst>
  <p:sldIdLst>
    <p:sldId id="279" r:id="rId5"/>
    <p:sldId id="280" r:id="rId6"/>
    <p:sldId id="281" r:id="rId7"/>
    <p:sldId id="282" r:id="rId8"/>
    <p:sldId id="283" r:id="rId9"/>
    <p:sldId id="285" r:id="rId10"/>
    <p:sldId id="707" r:id="rId11"/>
    <p:sldId id="708" r:id="rId12"/>
    <p:sldId id="1181" r:id="rId13"/>
    <p:sldId id="1182" r:id="rId14"/>
    <p:sldId id="1190" r:id="rId15"/>
    <p:sldId id="1253" r:id="rId16"/>
    <p:sldId id="1256" r:id="rId17"/>
    <p:sldId id="1194" r:id="rId18"/>
    <p:sldId id="1191" r:id="rId19"/>
    <p:sldId id="1195" r:id="rId20"/>
    <p:sldId id="1196" r:id="rId21"/>
    <p:sldId id="1211" r:id="rId22"/>
    <p:sldId id="1219" r:id="rId23"/>
    <p:sldId id="1220" r:id="rId24"/>
    <p:sldId id="1214" r:id="rId25"/>
    <p:sldId id="1171" r:id="rId26"/>
    <p:sldId id="1215" r:id="rId27"/>
    <p:sldId id="1216" r:id="rId28"/>
    <p:sldId id="1221" r:id="rId29"/>
    <p:sldId id="737" r:id="rId30"/>
    <p:sldId id="1222" r:id="rId31"/>
    <p:sldId id="1228" r:id="rId32"/>
    <p:sldId id="1255" r:id="rId33"/>
    <p:sldId id="1223" r:id="rId34"/>
    <p:sldId id="1224" r:id="rId35"/>
    <p:sldId id="1225" r:id="rId36"/>
    <p:sldId id="1227" r:id="rId37"/>
    <p:sldId id="344" r:id="rId38"/>
    <p:sldId id="272" r:id="rId39"/>
    <p:sldId id="1230" r:id="rId40"/>
    <p:sldId id="1237" r:id="rId41"/>
    <p:sldId id="1238" r:id="rId42"/>
    <p:sldId id="1229" r:id="rId43"/>
    <p:sldId id="1249" r:id="rId44"/>
    <p:sldId id="1250" r:id="rId45"/>
    <p:sldId id="1199" r:id="rId46"/>
    <p:sldId id="1231" r:id="rId47"/>
    <p:sldId id="1240" r:id="rId48"/>
    <p:sldId id="1239" r:id="rId49"/>
    <p:sldId id="1242" r:id="rId50"/>
    <p:sldId id="1243" r:id="rId51"/>
    <p:sldId id="1241" r:id="rId52"/>
    <p:sldId id="1244" r:id="rId53"/>
    <p:sldId id="1245" r:id="rId54"/>
    <p:sldId id="1246" r:id="rId55"/>
    <p:sldId id="1247" r:id="rId56"/>
    <p:sldId id="1217" r:id="rId57"/>
    <p:sldId id="1232" r:id="rId58"/>
    <p:sldId id="715" r:id="rId59"/>
    <p:sldId id="1251" r:id="rId60"/>
    <p:sldId id="1252" r:id="rId61"/>
    <p:sldId id="1233" r:id="rId62"/>
    <p:sldId id="1235" r:id="rId63"/>
    <p:sldId id="1234" r:id="rId64"/>
    <p:sldId id="1203" r:id="rId65"/>
    <p:sldId id="1204" r:id="rId66"/>
    <p:sldId id="1205" r:id="rId67"/>
    <p:sldId id="1206" r:id="rId68"/>
    <p:sldId id="323" r:id="rId69"/>
    <p:sldId id="1207" r:id="rId70"/>
    <p:sldId id="1208" r:id="rId71"/>
    <p:sldId id="1209" r:id="rId72"/>
  </p:sldIdLst>
  <p:sldSz cx="12192000" cy="6858000"/>
  <p:notesSz cx="6858000" cy="9144000"/>
  <p:defaultTextStyle>
    <a:defPPr>
      <a:defRPr lang="en-AU"/>
    </a:defPPr>
    <a:lvl1pPr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609585"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219170"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828754"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438339"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3047924" algn="l" defTabSz="1219170" rtl="0" eaLnBrk="1" latinLnBrk="0" hangingPunct="1">
      <a:defRPr kern="1200">
        <a:solidFill>
          <a:schemeClr val="tx1"/>
        </a:solidFill>
        <a:latin typeface="Arial" charset="0"/>
        <a:ea typeface="ＭＳ Ｐゴシック" pitchFamily="34" charset="-128"/>
        <a:cs typeface="+mn-cs"/>
      </a:defRPr>
    </a:lvl6pPr>
    <a:lvl7pPr marL="3657509" algn="l" defTabSz="1219170" rtl="0" eaLnBrk="1" latinLnBrk="0" hangingPunct="1">
      <a:defRPr kern="1200">
        <a:solidFill>
          <a:schemeClr val="tx1"/>
        </a:solidFill>
        <a:latin typeface="Arial" charset="0"/>
        <a:ea typeface="ＭＳ Ｐゴシック" pitchFamily="34" charset="-128"/>
        <a:cs typeface="+mn-cs"/>
      </a:defRPr>
    </a:lvl7pPr>
    <a:lvl8pPr marL="4267093" algn="l" defTabSz="1219170" rtl="0" eaLnBrk="1" latinLnBrk="0" hangingPunct="1">
      <a:defRPr kern="1200">
        <a:solidFill>
          <a:schemeClr val="tx1"/>
        </a:solidFill>
        <a:latin typeface="Arial" charset="0"/>
        <a:ea typeface="ＭＳ Ｐゴシック" pitchFamily="34" charset="-128"/>
        <a:cs typeface="+mn-cs"/>
      </a:defRPr>
    </a:lvl8pPr>
    <a:lvl9pPr marL="4876678" algn="l" defTabSz="121917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844B6B88-B05A-43A2-A09E-C95AFB13A7C4}">
          <p14:sldIdLst>
            <p14:sldId id="279"/>
            <p14:sldId id="280"/>
            <p14:sldId id="281"/>
            <p14:sldId id="282"/>
            <p14:sldId id="283"/>
          </p14:sldIdLst>
        </p14:section>
        <p14:section name="Victoria's Approach to Supporting and Protecting Children" id="{0C380A77-3642-4BC7-903C-464855CDD7CA}">
          <p14:sldIdLst>
            <p14:sldId id="285"/>
            <p14:sldId id="707"/>
          </p14:sldIdLst>
        </p14:section>
        <p14:section name="Supporting Aboriginal Self Determination" id="{F48CAFE1-D30E-4701-B41D-82F420244BB2}">
          <p14:sldIdLst>
            <p14:sldId id="708"/>
            <p14:sldId id="1181"/>
            <p14:sldId id="1182"/>
            <p14:sldId id="1190"/>
            <p14:sldId id="1253"/>
            <p14:sldId id="1256"/>
            <p14:sldId id="1194"/>
            <p14:sldId id="1191"/>
            <p14:sldId id="1195"/>
          </p14:sldIdLst>
        </p14:section>
        <p14:section name="The Orange Door" id="{CD18B639-3273-41B1-B30A-EFF161351986}">
          <p14:sldIdLst>
            <p14:sldId id="1196"/>
            <p14:sldId id="1211"/>
            <p14:sldId id="1219"/>
            <p14:sldId id="1220"/>
            <p14:sldId id="1214"/>
            <p14:sldId id="1171"/>
            <p14:sldId id="1215"/>
            <p14:sldId id="1216"/>
          </p14:sldIdLst>
        </p14:section>
        <p14:section name="Child Protection" id="{D414A98F-5412-4745-A2B0-28B3CA561FCC}">
          <p14:sldIdLst>
            <p14:sldId id="1221"/>
            <p14:sldId id="737"/>
            <p14:sldId id="1222"/>
            <p14:sldId id="1228"/>
            <p14:sldId id="1255"/>
            <p14:sldId id="1223"/>
            <p14:sldId id="1224"/>
            <p14:sldId id="1225"/>
          </p14:sldIdLst>
        </p14:section>
        <p14:section name="To Refer or To Report" id="{AD21A48F-C43E-4B2B-A8C3-23D9E7915953}">
          <p14:sldIdLst>
            <p14:sldId id="1227"/>
            <p14:sldId id="344"/>
            <p14:sldId id="272"/>
          </p14:sldIdLst>
        </p14:section>
        <p14:section name="Mandatory Reporting" id="{B6369B1B-538B-46BA-82DD-1D312FB8F90C}">
          <p14:sldIdLst>
            <p14:sldId id="1230"/>
            <p14:sldId id="1237"/>
            <p14:sldId id="1238"/>
          </p14:sldIdLst>
        </p14:section>
        <p14:section name="Making a Report to Child Protection" id="{939E2D20-0C6F-4A7E-BA2F-B312B326FE82}">
          <p14:sldIdLst>
            <p14:sldId id="1229"/>
            <p14:sldId id="1249"/>
            <p14:sldId id="1250"/>
            <p14:sldId id="1199"/>
          </p14:sldIdLst>
        </p14:section>
        <p14:section name="Information Sharing and MARAM Framework" id="{3DBD5708-0303-40DC-94E1-62B5A2E0BFFF}">
          <p14:sldIdLst>
            <p14:sldId id="1231"/>
            <p14:sldId id="1240"/>
            <p14:sldId id="1239"/>
            <p14:sldId id="1242"/>
            <p14:sldId id="1243"/>
            <p14:sldId id="1241"/>
            <p14:sldId id="1244"/>
            <p14:sldId id="1245"/>
            <p14:sldId id="1246"/>
            <p14:sldId id="1247"/>
            <p14:sldId id="1217"/>
          </p14:sldIdLst>
        </p14:section>
        <p14:section name="Case Study Examples" id="{9C4D74E9-357E-4115-83D3-F8EC42DD1218}">
          <p14:sldIdLst>
            <p14:sldId id="1232"/>
            <p14:sldId id="715"/>
            <p14:sldId id="1251"/>
            <p14:sldId id="1252"/>
          </p14:sldIdLst>
        </p14:section>
        <p14:section name="Reporter Hub" id="{22F2598A-68CD-449A-835D-857AE035918F}">
          <p14:sldIdLst>
            <p14:sldId id="1233"/>
            <p14:sldId id="1235"/>
          </p14:sldIdLst>
        </p14:section>
        <p14:section name="Appendices" id="{ED64010E-3FB2-4B95-928F-0EC5A348DA39}">
          <p14:sldIdLst>
            <p14:sldId id="1234"/>
            <p14:sldId id="1203"/>
            <p14:sldId id="1204"/>
            <p14:sldId id="1205"/>
            <p14:sldId id="1206"/>
            <p14:sldId id="323"/>
            <p14:sldId id="1207"/>
            <p14:sldId id="1208"/>
            <p14:sldId id="12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0F6406-7728-A446-B41A-DC76F0446C25}" name="Lyndel Roberts (DFFH)" initials="" userId="S::Lyndel.Roberts@dffh.vic.gov.au::967bd7ec-b5c1-416a-890e-73aef6472be3" providerId="AD"/>
  <p188:author id="{42F84A1A-F7CC-F8F7-0C39-755EA10A2E91}" name="Gwyneth Morrison (DFFH)" initials="GM" userId="S::Gwyneth.Morrison@dffh.vic.gov.au::34b3b061-4e6a-4a8e-b541-8502cc037d5b" providerId="AD"/>
  <p188:author id="{1EEA7733-2D55-0DE2-0F6A-50C2C59D1500}" name="Rose Khoury (DFFH)" initials="" userId="S::Rose.Khoury@dffh.vic.gov.au::88d754f9-56dc-4c32-abe3-2c7fe2106d15" providerId="AD"/>
  <p188:author id="{11357C61-9E92-CF9D-AEF7-E484B4DD3E17}" name="Jenine Godwin-Thompson (DFFH)" initials="JG" userId="S::jenine.godwin-thompson@dffh.vic.gov.au::a5ea1a21-ab11-44c1-ac89-b16e790738ae" providerId="AD"/>
  <p188:author id="{DD117C62-FE3A-ABAD-C4D9-A09A75DBC4B1}" name="Renay Bresnan (DFFH)" initials="RB(" userId="S::Renay.Bresnan@dffh.vic.gov.au::f1088d10-3510-46b8-82fa-14ae94af0967" providerId="AD"/>
  <p188:author id="{3096F469-2AB6-B07D-F755-B09CD2DD141A}" name="Rose Khoury (DFFH)" initials="R(" userId="S::rose.khoury@dffh.vic.gov.au::88d754f9-56dc-4c32-abe3-2c7fe2106d15" providerId="AD"/>
  <p188:author id="{CC8FAC78-6F29-026E-7429-50880BB34FD3}" name="Sophie Robinson (DFFH)" initials="SR" userId="S::Sophie.Robinson@dffh.vic.gov.au::1f0e511a-5e41-4bc4-9baf-44061c925c9a" providerId="AD"/>
  <p188:author id="{96E36B7F-9667-501F-FF84-28533A59CABE}" name="Faye Partridge (DFFH)" initials="F(" userId="S::faye.partridge@dffh.vic.gov.au::4b0b956f-ae46-41ef-9d01-6aebc1676ee7" providerId="AD"/>
  <p188:author id="{73B8F58F-C319-661D-4107-8170FD506B0A}" name="Simone Corin (DFFH)" initials="" userId="S::Simone.Corin@dffh.vic.gov.au::2cdc9655-8b5d-4ff7-8f8a-9ea895509e11" providerId="AD"/>
  <p188:author id="{D4E1D094-1421-6CE0-1A84-0027E1769EB7}" name="Brad Harwood (DFFH)" initials="BH" userId="S::Brad.Harwood@dffh.vic.gov.au::d9866c8b-e546-4f01-aa47-978423786c73" providerId="AD"/>
  <p188:author id="{3997609B-4359-6138-5EF8-39204786D278}" name="Selvin Sharma (DFFH)" initials="SS" userId="S::selvin.sharma@dffh.vic.gov.au::1f7d7126-bceb-42ac-aed3-91d66d9d9261" providerId="AD"/>
  <p188:author id="{D9E356A0-3B75-9ED3-66A0-8541C5BF009A}" name="Sam Zuehlke (DFFH)" initials="S(" userId="S::sam.zuehlke@dffh.vic.gov.au::35993c1c-d24e-47df-bd74-7b774e94c0c9" providerId="AD"/>
  <p188:author id="{4E91E9AA-89FC-7C44-0AA2-9F103530BCEC}" name="Lisa Rodda (DFFH)" initials="" userId="S::Lisa.Rodda@dffh.vic.gov.au::e27daefe-1674-4f3b-b635-74733878fa77" providerId="AD"/>
  <p188:author id="{47BFB4B4-6717-060B-A05B-D0E5643F46CF}" name="Fiona O'Donnell (DFFH)" initials="F(" userId="S::fiona.o'donnell@familysafety.vic.gov.au::5ac32cbc-8993-4841-8650-e167c5770b79" providerId="AD"/>
  <p188:author id="{80432ABE-A8B5-5431-56C1-58B5C0049860}" name="Lisa Rodda (DFFH)" initials="LR" userId="S::lisa.rodda@dffh.vic.gov.au::e27daefe-1674-4f3b-b635-74733878fa77" providerId="AD"/>
  <p188:author id="{6CFDBAD3-2A4A-D5D9-F034-19DA6118E4A6}" name="Brad Harwood (DFFH)" initials="B(" userId="S::brad.harwood@dffh.vic.gov.au::d9866c8b-e546-4f01-aa47-978423786c73" providerId="AD"/>
  <p188:author id="{13C175DA-184D-71BB-7D89-7FC0BF02B290}" name="Simone Tassone (DFFH)" initials="ST" userId="S::simone.tassone@familysafety.vic.gov.au::8a732110-0252-4fa1-bc54-69dffb23a070" providerId="AD"/>
  <p188:author id="{BD0093DA-A40D-8DFF-989F-61D0062BAB65}" name="Dale Nielsen (DFFH)" initials="DN" userId="S::Dale.Nielsen@dffh.vic.gov.au::2d0e392c-0c0e-4a32-9db1-3a6b13afbafb" providerId="AD"/>
  <p188:author id="{4B3608EE-25BA-2EBC-C473-CB39A68AF96F}" name="Simone Corin (DFFH)" initials="S(" userId="S::simone.corin@dffh.vic.gov.au::2cdc9655-8b5d-4ff7-8f8a-9ea895509e1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66AAE"/>
    <a:srgbClr val="201547"/>
    <a:srgbClr val="FFCC00"/>
    <a:srgbClr val="F0F0EF"/>
    <a:srgbClr val="FFFF66"/>
    <a:srgbClr val="66BCE9"/>
    <a:srgbClr val="F7F7F7"/>
    <a:srgbClr val="B99CC9"/>
    <a:srgbClr val="00857E"/>
    <a:srgbClr val="CCE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302AA-55B3-45BA-B665-E283DA6A3C74}" v="1" dt="2026-03-30T23:31:56.290"/>
    <p1510:client id="{73FB5A90-04B1-1CF5-C2C4-9CC86953D23B}" v="1" dt="2026-03-29T23:30:01.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_rels/data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hyperlink" Target="mailto:infoexchange@dffh.vic.gov.au" TargetMode="External"/><Relationship Id="rId1" Type="http://schemas.openxmlformats.org/officeDocument/2006/relationships/hyperlink" Target="https://informationsharingteam.powerappsportals.com/FVISSCISS/?stepid=f4a2b0ca-d7c5-ec11-a7b5-00224811029c" TargetMode="Externa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hyperlink" Target="https://informationsharingteam.powerappsportals.com/FVISSCISS/?stepid=f4a2b0ca-d7c5-ec11-a7b5-00224811029c" TargetMode="External"/><Relationship Id="rId7" Type="http://schemas.openxmlformats.org/officeDocument/2006/relationships/image" Target="../media/image61.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hyperlink" Target="mailto:infoexchange@dffh.vic.gov.au" TargetMode="External"/><Relationship Id="rId5" Type="http://schemas.openxmlformats.org/officeDocument/2006/relationships/image" Target="../media/image60.svg"/><Relationship Id="rId4"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068CF-BF2C-4D4D-8330-3930E7A5C955}"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AU"/>
        </a:p>
      </dgm:t>
    </dgm:pt>
    <dgm:pt modelId="{0865315A-570D-4456-A850-29E8C7238ECD}">
      <dgm:prSet phldrT="[Text]" custT="1">
        <dgm:style>
          <a:lnRef idx="2">
            <a:schemeClr val="accent5"/>
          </a:lnRef>
          <a:fillRef idx="1">
            <a:schemeClr val="lt1"/>
          </a:fillRef>
          <a:effectRef idx="0">
            <a:schemeClr val="accent5"/>
          </a:effectRef>
          <a:fontRef idx="minor">
            <a:schemeClr val="dk1"/>
          </a:fontRef>
        </dgm:style>
      </dgm:prSet>
      <dgm:spPr>
        <a:solidFill>
          <a:srgbClr val="DCCDE4"/>
        </a:solidFill>
        <a:ln>
          <a:solidFill>
            <a:srgbClr val="966AAE"/>
          </a:solidFill>
        </a:ln>
      </dgm:spPr>
      <dgm:t>
        <a:bodyPr/>
        <a:lstStyle/>
        <a:p>
          <a:endParaRPr lang="en-AU" sz="1100">
            <a:latin typeface="+mn-lt"/>
          </a:endParaRPr>
        </a:p>
        <a:p>
          <a:endParaRPr lang="en-AU" sz="1100">
            <a:latin typeface="+mn-lt"/>
          </a:endParaRPr>
        </a:p>
        <a:p>
          <a:endParaRPr lang="en-AU" sz="1100" b="0">
            <a:solidFill>
              <a:schemeClr val="tx1"/>
            </a:solidFill>
            <a:latin typeface="+mn-lt"/>
          </a:endParaRPr>
        </a:p>
        <a:p>
          <a:pPr rtl="0"/>
          <a:r>
            <a:rPr lang="en-AU" sz="1400" b="0">
              <a:solidFill>
                <a:srgbClr val="002060"/>
              </a:solidFill>
              <a:latin typeface="+mn-lt"/>
            </a:rPr>
            <a:t>Police</a:t>
          </a:r>
        </a:p>
        <a:p>
          <a:pPr rtl="0"/>
          <a:r>
            <a:rPr lang="en-AU" sz="1400" b="0">
              <a:solidFill>
                <a:srgbClr val="002060"/>
              </a:solidFill>
              <a:latin typeface="+mn-lt"/>
            </a:rPr>
            <a:t>Child Protection</a:t>
          </a:r>
        </a:p>
        <a:p>
          <a:pPr rtl="0"/>
          <a:r>
            <a:rPr lang="en-AU" sz="1400" b="0">
              <a:solidFill>
                <a:srgbClr val="002060"/>
              </a:solidFill>
              <a:latin typeface="+mn-lt"/>
            </a:rPr>
            <a:t>Care Services</a:t>
          </a:r>
          <a:endParaRPr lang="en-AU" sz="1800" b="0">
            <a:solidFill>
              <a:srgbClr val="002060"/>
            </a:solidFill>
            <a:latin typeface="+mn-lt"/>
          </a:endParaRPr>
        </a:p>
        <a:p>
          <a:r>
            <a:rPr lang="en-AU" sz="1400" b="0">
              <a:solidFill>
                <a:srgbClr val="002060"/>
              </a:solidFill>
              <a:latin typeface="+mn-lt"/>
              <a:ea typeface="Calibri"/>
              <a:cs typeface="Calibri"/>
            </a:rPr>
            <a:t>Aboriginal Children</a:t>
          </a:r>
          <a:endParaRPr lang="en-US" sz="1400" b="0">
            <a:solidFill>
              <a:srgbClr val="002060"/>
            </a:solidFill>
            <a:latin typeface="+mn-lt"/>
            <a:ea typeface="Calibri"/>
            <a:cs typeface="Calibri"/>
          </a:endParaRPr>
        </a:p>
        <a:p>
          <a:r>
            <a:rPr lang="en-AU" sz="1400" b="0">
              <a:solidFill>
                <a:srgbClr val="002060"/>
              </a:solidFill>
              <a:latin typeface="+mn-lt"/>
              <a:ea typeface="Calibri"/>
              <a:cs typeface="Calibri"/>
            </a:rPr>
            <a:t> in Aboriginal Care (ACAC)</a:t>
          </a:r>
          <a:endParaRPr lang="en-AU" sz="1400" b="0">
            <a:solidFill>
              <a:srgbClr val="002060"/>
            </a:solidFill>
            <a:latin typeface="+mn-lt"/>
          </a:endParaRPr>
        </a:p>
        <a:p>
          <a:endParaRPr lang="en-AU" sz="1100">
            <a:latin typeface="+mn-lt"/>
          </a:endParaRPr>
        </a:p>
      </dgm:t>
    </dgm:pt>
    <dgm:pt modelId="{C4B9CCA6-EA82-4406-8B24-00D80D988557}" type="parTrans" cxnId="{99EBE5D3-F2A5-406E-8C34-1A7A7D6709EB}">
      <dgm:prSet/>
      <dgm:spPr/>
      <dgm:t>
        <a:bodyPr/>
        <a:lstStyle/>
        <a:p>
          <a:endParaRPr lang="en-AU">
            <a:latin typeface="+mn-lt"/>
          </a:endParaRPr>
        </a:p>
      </dgm:t>
    </dgm:pt>
    <dgm:pt modelId="{1DF180A5-63DE-46A1-8BB4-CF60AEC27228}" type="sibTrans" cxnId="{99EBE5D3-F2A5-406E-8C34-1A7A7D6709EB}">
      <dgm:prSet/>
      <dgm:spPr/>
      <dgm:t>
        <a:bodyPr/>
        <a:lstStyle/>
        <a:p>
          <a:endParaRPr lang="en-AU">
            <a:latin typeface="+mn-lt"/>
          </a:endParaRPr>
        </a:p>
      </dgm:t>
    </dgm:pt>
    <dgm:pt modelId="{EB31650A-199E-4D26-B265-6EF93F7EC6FD}">
      <dgm:prSet phldrT="[Text]" custT="1">
        <dgm:style>
          <a:lnRef idx="2">
            <a:schemeClr val="accent5"/>
          </a:lnRef>
          <a:fillRef idx="1">
            <a:schemeClr val="lt1"/>
          </a:fillRef>
          <a:effectRef idx="0">
            <a:schemeClr val="accent5"/>
          </a:effectRef>
          <a:fontRef idx="minor">
            <a:schemeClr val="dk1"/>
          </a:fontRef>
        </dgm:style>
      </dgm:prSet>
      <dgm:spPr>
        <a:solidFill>
          <a:srgbClr val="CCEFD9"/>
        </a:solidFill>
        <a:ln>
          <a:solidFill>
            <a:srgbClr val="66D08D"/>
          </a:solidFill>
        </a:ln>
      </dgm:spPr>
      <dgm:t>
        <a:bodyPr/>
        <a:lstStyle/>
        <a:p>
          <a:r>
            <a:rPr lang="en-AU" sz="1400">
              <a:solidFill>
                <a:srgbClr val="002060"/>
              </a:solidFill>
              <a:latin typeface="+mn-lt"/>
              <a:ea typeface="ＭＳ Ｐゴシック"/>
              <a:cs typeface="Arial"/>
            </a:rPr>
            <a:t>Childcare</a:t>
          </a:r>
          <a:endParaRPr lang="en-AU" sz="1400">
            <a:solidFill>
              <a:srgbClr val="002060"/>
            </a:solidFill>
            <a:latin typeface="+mn-lt"/>
            <a:cs typeface="Arial"/>
          </a:endParaRPr>
        </a:p>
        <a:p>
          <a:r>
            <a:rPr lang="en-AU" sz="1400">
              <a:solidFill>
                <a:srgbClr val="002060"/>
              </a:solidFill>
              <a:latin typeface="+mn-lt"/>
              <a:ea typeface="ＭＳ Ｐゴシック"/>
              <a:cs typeface="Arial"/>
            </a:rPr>
            <a:t>Preschools</a:t>
          </a:r>
        </a:p>
        <a:p>
          <a:r>
            <a:rPr lang="en-AU" sz="1400">
              <a:solidFill>
                <a:srgbClr val="002060"/>
              </a:solidFill>
              <a:latin typeface="+mn-lt"/>
              <a:ea typeface="ＭＳ Ｐゴシック"/>
              <a:cs typeface="Arial"/>
            </a:rPr>
            <a:t>Maternal &amp; Child Health</a:t>
          </a:r>
        </a:p>
        <a:p>
          <a:r>
            <a:rPr lang="en-AU" sz="1400">
              <a:solidFill>
                <a:srgbClr val="002060"/>
              </a:solidFill>
              <a:latin typeface="+mn-lt"/>
              <a:ea typeface="ＭＳ Ｐゴシック"/>
              <a:cs typeface="Arial"/>
            </a:rPr>
            <a:t>Neighbourhood Houses</a:t>
          </a:r>
        </a:p>
        <a:p>
          <a:r>
            <a:rPr lang="en-AU" sz="1400">
              <a:solidFill>
                <a:srgbClr val="002060"/>
              </a:solidFill>
              <a:latin typeface="+mn-lt"/>
              <a:ea typeface="ＭＳ Ｐゴシック"/>
              <a:cs typeface="Arial"/>
            </a:rPr>
            <a:t>Telephone counselling</a:t>
          </a:r>
        </a:p>
        <a:p>
          <a:pPr rtl="0"/>
          <a:r>
            <a:rPr lang="en-AU" sz="1400">
              <a:solidFill>
                <a:srgbClr val="002060"/>
              </a:solidFill>
              <a:latin typeface="+mn-lt"/>
              <a:ea typeface="ＭＳ Ｐゴシック"/>
              <a:cs typeface="Arial"/>
            </a:rPr>
            <a:t>GPs   |   Schools</a:t>
          </a:r>
        </a:p>
        <a:p>
          <a:r>
            <a:rPr lang="en-AU" sz="1400">
              <a:solidFill>
                <a:srgbClr val="002060"/>
              </a:solidFill>
              <a:latin typeface="+mn-lt"/>
              <a:ea typeface="ＭＳ Ｐゴシック"/>
              <a:cs typeface="Arial"/>
            </a:rPr>
            <a:t>Community Health Centres</a:t>
          </a:r>
          <a:endParaRPr lang="en-AU" sz="1400">
            <a:solidFill>
              <a:srgbClr val="002060"/>
            </a:solidFill>
            <a:latin typeface="+mn-lt"/>
          </a:endParaRPr>
        </a:p>
      </dgm:t>
    </dgm:pt>
    <dgm:pt modelId="{4C36B220-B71B-40FF-81C5-C9A3D3009F52}" type="parTrans" cxnId="{ABEB53FD-C238-443B-84D2-E06296D74123}">
      <dgm:prSet/>
      <dgm:spPr/>
      <dgm:t>
        <a:bodyPr/>
        <a:lstStyle/>
        <a:p>
          <a:endParaRPr lang="en-AU">
            <a:latin typeface="+mn-lt"/>
          </a:endParaRPr>
        </a:p>
      </dgm:t>
    </dgm:pt>
    <dgm:pt modelId="{6141CB17-93EF-4818-9FF8-4E8BEFC865F9}" type="sibTrans" cxnId="{ABEB53FD-C238-443B-84D2-E06296D74123}">
      <dgm:prSet/>
      <dgm:spPr/>
      <dgm:t>
        <a:bodyPr/>
        <a:lstStyle/>
        <a:p>
          <a:endParaRPr lang="en-AU">
            <a:latin typeface="+mn-lt"/>
          </a:endParaRPr>
        </a:p>
      </dgm:t>
    </dgm:pt>
    <dgm:pt modelId="{7819F2A4-90A3-44F2-9F92-C248550646EE}">
      <dgm:prSet phldrT="[Text]" custT="1">
        <dgm:style>
          <a:lnRef idx="2">
            <a:schemeClr val="accent5"/>
          </a:lnRef>
          <a:fillRef idx="1">
            <a:schemeClr val="lt1"/>
          </a:fillRef>
          <a:effectRef idx="0">
            <a:schemeClr val="accent5"/>
          </a:effectRef>
          <a:fontRef idx="minor">
            <a:schemeClr val="dk1"/>
          </a:fontRef>
        </dgm:style>
      </dgm:prSet>
      <dgm:spPr>
        <a:solidFill>
          <a:srgbClr val="CCE9F8"/>
        </a:solidFill>
        <a:ln>
          <a:solidFill>
            <a:srgbClr val="66BCE9"/>
          </a:solidFill>
        </a:ln>
      </dgm:spPr>
      <dgm:t>
        <a:bodyPr/>
        <a:lstStyle/>
        <a:p>
          <a:pPr algn="ctr" rtl="0"/>
          <a:r>
            <a:rPr lang="en-AU" sz="1400">
              <a:solidFill>
                <a:srgbClr val="002060"/>
              </a:solidFill>
              <a:latin typeface="+mn-lt"/>
            </a:rPr>
            <a:t>The Orange Door   |    ACCOs</a:t>
          </a:r>
        </a:p>
        <a:p>
          <a:pPr algn="ctr" rtl="0"/>
          <a:r>
            <a:rPr lang="en-AU" sz="1400">
              <a:solidFill>
                <a:srgbClr val="002060"/>
              </a:solidFill>
              <a:latin typeface="+mn-lt"/>
            </a:rPr>
            <a:t>Parent Services  |   Family Services</a:t>
          </a:r>
        </a:p>
        <a:p>
          <a:pPr algn="ctr" rtl="0"/>
          <a:r>
            <a:rPr lang="en-AU" sz="1400">
              <a:solidFill>
                <a:srgbClr val="002060"/>
              </a:solidFill>
              <a:latin typeface="+mn-lt"/>
            </a:rPr>
            <a:t>Drug &amp; Alcohol Services </a:t>
          </a:r>
        </a:p>
        <a:p>
          <a:pPr algn="ctr" rtl="0"/>
          <a:r>
            <a:rPr lang="en-AU" sz="1400">
              <a:solidFill>
                <a:srgbClr val="002060"/>
              </a:solidFill>
              <a:latin typeface="+mn-lt"/>
            </a:rPr>
            <a:t> Mental Health  Services </a:t>
          </a:r>
        </a:p>
        <a:p>
          <a:pPr algn="ctr"/>
          <a:r>
            <a:rPr lang="en-AU" sz="1400">
              <a:solidFill>
                <a:srgbClr val="002060"/>
              </a:solidFill>
              <a:latin typeface="+mn-lt"/>
            </a:rPr>
            <a:t>Early Intervention Services</a:t>
          </a:r>
        </a:p>
        <a:p>
          <a:pPr algn="ctr" rtl="0"/>
          <a:r>
            <a:rPr lang="en-AU" sz="1400">
              <a:solidFill>
                <a:srgbClr val="002060"/>
              </a:solidFill>
              <a:latin typeface="+mn-lt"/>
            </a:rPr>
            <a:t>Specialist Children’s Services </a:t>
          </a:r>
        </a:p>
        <a:p>
          <a:pPr algn="ctr"/>
          <a:r>
            <a:rPr lang="en-AU" sz="1400">
              <a:solidFill>
                <a:srgbClr val="002060"/>
              </a:solidFill>
              <a:latin typeface="+mn-lt"/>
            </a:rPr>
            <a:t>Family Violence &amp; Sexual Assault Services</a:t>
          </a:r>
        </a:p>
        <a:p>
          <a:pPr algn="ctr"/>
          <a:r>
            <a:rPr lang="en-AU" sz="1400">
              <a:solidFill>
                <a:srgbClr val="002060"/>
              </a:solidFill>
              <a:latin typeface="+mn-lt"/>
              <a:ea typeface="ＭＳ Ｐゴシック"/>
              <a:cs typeface="Arial"/>
            </a:rPr>
            <a:t>School Focussed Youth Services</a:t>
          </a:r>
          <a:endParaRPr lang="en-AU" sz="1400">
            <a:solidFill>
              <a:srgbClr val="002060"/>
            </a:solidFill>
            <a:latin typeface="+mn-lt"/>
          </a:endParaRPr>
        </a:p>
      </dgm:t>
    </dgm:pt>
    <dgm:pt modelId="{F6C8CE3C-6A93-4DBE-BBF9-1F4EAC53A799}" type="sibTrans" cxnId="{0ECB90E1-3B14-477C-8CBD-BBDD054E3ACD}">
      <dgm:prSet/>
      <dgm:spPr/>
      <dgm:t>
        <a:bodyPr/>
        <a:lstStyle/>
        <a:p>
          <a:endParaRPr lang="en-AU">
            <a:latin typeface="+mn-lt"/>
          </a:endParaRPr>
        </a:p>
      </dgm:t>
    </dgm:pt>
    <dgm:pt modelId="{0F9B326A-501A-465E-95C4-AE94B515D898}" type="parTrans" cxnId="{0ECB90E1-3B14-477C-8CBD-BBDD054E3ACD}">
      <dgm:prSet/>
      <dgm:spPr/>
      <dgm:t>
        <a:bodyPr/>
        <a:lstStyle/>
        <a:p>
          <a:endParaRPr lang="en-AU">
            <a:latin typeface="+mn-lt"/>
          </a:endParaRPr>
        </a:p>
      </dgm:t>
    </dgm:pt>
    <dgm:pt modelId="{734EB07F-08BE-4254-8C52-9E67A41A3500}" type="pres">
      <dgm:prSet presAssocID="{43A068CF-BF2C-4D4D-8330-3930E7A5C955}" presName="Name0" presStyleCnt="0">
        <dgm:presLayoutVars>
          <dgm:dir/>
          <dgm:animLvl val="lvl"/>
          <dgm:resizeHandles val="exact"/>
        </dgm:presLayoutVars>
      </dgm:prSet>
      <dgm:spPr/>
    </dgm:pt>
    <dgm:pt modelId="{A9D2CD13-F2DE-4A9C-9C3A-21CDAC9ADE0C}" type="pres">
      <dgm:prSet presAssocID="{0865315A-570D-4456-A850-29E8C7238ECD}" presName="Name8" presStyleCnt="0"/>
      <dgm:spPr/>
    </dgm:pt>
    <dgm:pt modelId="{EB8CB036-DF9A-482B-AF1E-541FD1ADA3C7}" type="pres">
      <dgm:prSet presAssocID="{0865315A-570D-4456-A850-29E8C7238ECD}" presName="level" presStyleLbl="node1" presStyleIdx="0" presStyleCnt="3" custScaleX="100946" custLinFactNeighborX="-796">
        <dgm:presLayoutVars>
          <dgm:chMax val="1"/>
          <dgm:bulletEnabled val="1"/>
        </dgm:presLayoutVars>
      </dgm:prSet>
      <dgm:spPr/>
    </dgm:pt>
    <dgm:pt modelId="{A7AB4963-700D-4702-8269-27E43AB48EF6}" type="pres">
      <dgm:prSet presAssocID="{0865315A-570D-4456-A850-29E8C7238ECD}" presName="levelTx" presStyleLbl="revTx" presStyleIdx="0" presStyleCnt="0">
        <dgm:presLayoutVars>
          <dgm:chMax val="1"/>
          <dgm:bulletEnabled val="1"/>
        </dgm:presLayoutVars>
      </dgm:prSet>
      <dgm:spPr/>
    </dgm:pt>
    <dgm:pt modelId="{991A56B0-997A-433C-AD8E-52F7CFCE7675}" type="pres">
      <dgm:prSet presAssocID="{7819F2A4-90A3-44F2-9F92-C248550646EE}" presName="Name8" presStyleCnt="0"/>
      <dgm:spPr/>
    </dgm:pt>
    <dgm:pt modelId="{847A1374-B567-418F-B34F-5B694FD6A5E3}" type="pres">
      <dgm:prSet presAssocID="{7819F2A4-90A3-44F2-9F92-C248550646EE}" presName="level" presStyleLbl="node1" presStyleIdx="1" presStyleCnt="3" custScaleX="99536" custScaleY="117380">
        <dgm:presLayoutVars>
          <dgm:chMax val="1"/>
          <dgm:bulletEnabled val="1"/>
        </dgm:presLayoutVars>
      </dgm:prSet>
      <dgm:spPr/>
    </dgm:pt>
    <dgm:pt modelId="{E7DC613F-1865-4EA1-8DE5-AC9D4C5151F9}" type="pres">
      <dgm:prSet presAssocID="{7819F2A4-90A3-44F2-9F92-C248550646EE}" presName="levelTx" presStyleLbl="revTx" presStyleIdx="0" presStyleCnt="0">
        <dgm:presLayoutVars>
          <dgm:chMax val="1"/>
          <dgm:bulletEnabled val="1"/>
        </dgm:presLayoutVars>
      </dgm:prSet>
      <dgm:spPr/>
    </dgm:pt>
    <dgm:pt modelId="{02D8A44C-801F-4770-80F4-598AF82698E4}" type="pres">
      <dgm:prSet presAssocID="{EB31650A-199E-4D26-B265-6EF93F7EC6FD}" presName="Name8" presStyleCnt="0"/>
      <dgm:spPr/>
    </dgm:pt>
    <dgm:pt modelId="{22478E1A-5E95-49C1-9DDF-415320CCADE7}" type="pres">
      <dgm:prSet presAssocID="{EB31650A-199E-4D26-B265-6EF93F7EC6FD}" presName="level" presStyleLbl="node1" presStyleIdx="2" presStyleCnt="3">
        <dgm:presLayoutVars>
          <dgm:chMax val="1"/>
          <dgm:bulletEnabled val="1"/>
        </dgm:presLayoutVars>
      </dgm:prSet>
      <dgm:spPr/>
    </dgm:pt>
    <dgm:pt modelId="{D3035878-3E89-416F-8E42-EDA3C6086054}" type="pres">
      <dgm:prSet presAssocID="{EB31650A-199E-4D26-B265-6EF93F7EC6FD}" presName="levelTx" presStyleLbl="revTx" presStyleIdx="0" presStyleCnt="0">
        <dgm:presLayoutVars>
          <dgm:chMax val="1"/>
          <dgm:bulletEnabled val="1"/>
        </dgm:presLayoutVars>
      </dgm:prSet>
      <dgm:spPr/>
    </dgm:pt>
  </dgm:ptLst>
  <dgm:cxnLst>
    <dgm:cxn modelId="{5A89D900-C96D-41AE-96F1-85DC56AA6FB4}" type="presOf" srcId="{EB31650A-199E-4D26-B265-6EF93F7EC6FD}" destId="{22478E1A-5E95-49C1-9DDF-415320CCADE7}" srcOrd="0" destOrd="0" presId="urn:microsoft.com/office/officeart/2005/8/layout/pyramid1"/>
    <dgm:cxn modelId="{8101811B-C0B6-448F-A0E8-33B7534241C4}" type="presOf" srcId="{0865315A-570D-4456-A850-29E8C7238ECD}" destId="{A7AB4963-700D-4702-8269-27E43AB48EF6}" srcOrd="1" destOrd="0" presId="urn:microsoft.com/office/officeart/2005/8/layout/pyramid1"/>
    <dgm:cxn modelId="{D0BC685C-21B7-4BCA-9D7A-46DB08D86BFB}" type="presOf" srcId="{EB31650A-199E-4D26-B265-6EF93F7EC6FD}" destId="{D3035878-3E89-416F-8E42-EDA3C6086054}" srcOrd="1" destOrd="0" presId="urn:microsoft.com/office/officeart/2005/8/layout/pyramid1"/>
    <dgm:cxn modelId="{2AC0896E-0A91-4372-A495-099DB7FF1827}" type="presOf" srcId="{7819F2A4-90A3-44F2-9F92-C248550646EE}" destId="{847A1374-B567-418F-B34F-5B694FD6A5E3}" srcOrd="0" destOrd="0" presId="urn:microsoft.com/office/officeart/2005/8/layout/pyramid1"/>
    <dgm:cxn modelId="{CF04DD78-8C37-407A-B23C-94244501B144}" type="presOf" srcId="{7819F2A4-90A3-44F2-9F92-C248550646EE}" destId="{E7DC613F-1865-4EA1-8DE5-AC9D4C5151F9}" srcOrd="1" destOrd="0" presId="urn:microsoft.com/office/officeart/2005/8/layout/pyramid1"/>
    <dgm:cxn modelId="{557E6ACF-9B48-4FE5-9EE4-EB9F4761E8A0}" type="presOf" srcId="{0865315A-570D-4456-A850-29E8C7238ECD}" destId="{EB8CB036-DF9A-482B-AF1E-541FD1ADA3C7}" srcOrd="0" destOrd="0" presId="urn:microsoft.com/office/officeart/2005/8/layout/pyramid1"/>
    <dgm:cxn modelId="{99EBE5D3-F2A5-406E-8C34-1A7A7D6709EB}" srcId="{43A068CF-BF2C-4D4D-8330-3930E7A5C955}" destId="{0865315A-570D-4456-A850-29E8C7238ECD}" srcOrd="0" destOrd="0" parTransId="{C4B9CCA6-EA82-4406-8B24-00D80D988557}" sibTransId="{1DF180A5-63DE-46A1-8BB4-CF60AEC27228}"/>
    <dgm:cxn modelId="{4EF561DF-FC04-4A28-B8AB-7C4B0F06AD65}" type="presOf" srcId="{43A068CF-BF2C-4D4D-8330-3930E7A5C955}" destId="{734EB07F-08BE-4254-8C52-9E67A41A3500}" srcOrd="0" destOrd="0" presId="urn:microsoft.com/office/officeart/2005/8/layout/pyramid1"/>
    <dgm:cxn modelId="{0ECB90E1-3B14-477C-8CBD-BBDD054E3ACD}" srcId="{43A068CF-BF2C-4D4D-8330-3930E7A5C955}" destId="{7819F2A4-90A3-44F2-9F92-C248550646EE}" srcOrd="1" destOrd="0" parTransId="{0F9B326A-501A-465E-95C4-AE94B515D898}" sibTransId="{F6C8CE3C-6A93-4DBE-BBF9-1F4EAC53A799}"/>
    <dgm:cxn modelId="{ABEB53FD-C238-443B-84D2-E06296D74123}" srcId="{43A068CF-BF2C-4D4D-8330-3930E7A5C955}" destId="{EB31650A-199E-4D26-B265-6EF93F7EC6FD}" srcOrd="2" destOrd="0" parTransId="{4C36B220-B71B-40FF-81C5-C9A3D3009F52}" sibTransId="{6141CB17-93EF-4818-9FF8-4E8BEFC865F9}"/>
    <dgm:cxn modelId="{52743744-6DB0-4CB9-80F7-B98112895C01}" type="presParOf" srcId="{734EB07F-08BE-4254-8C52-9E67A41A3500}" destId="{A9D2CD13-F2DE-4A9C-9C3A-21CDAC9ADE0C}" srcOrd="0" destOrd="0" presId="urn:microsoft.com/office/officeart/2005/8/layout/pyramid1"/>
    <dgm:cxn modelId="{00D978D2-71B2-4D55-9B09-E55D1805CF38}" type="presParOf" srcId="{A9D2CD13-F2DE-4A9C-9C3A-21CDAC9ADE0C}" destId="{EB8CB036-DF9A-482B-AF1E-541FD1ADA3C7}" srcOrd="0" destOrd="0" presId="urn:microsoft.com/office/officeart/2005/8/layout/pyramid1"/>
    <dgm:cxn modelId="{0E9E0B53-EEDE-4D23-87AA-2A0B5D49B109}" type="presParOf" srcId="{A9D2CD13-F2DE-4A9C-9C3A-21CDAC9ADE0C}" destId="{A7AB4963-700D-4702-8269-27E43AB48EF6}" srcOrd="1" destOrd="0" presId="urn:microsoft.com/office/officeart/2005/8/layout/pyramid1"/>
    <dgm:cxn modelId="{E87CEADB-0AA6-4190-BB26-F5DFCAA2B66C}" type="presParOf" srcId="{734EB07F-08BE-4254-8C52-9E67A41A3500}" destId="{991A56B0-997A-433C-AD8E-52F7CFCE7675}" srcOrd="1" destOrd="0" presId="urn:microsoft.com/office/officeart/2005/8/layout/pyramid1"/>
    <dgm:cxn modelId="{971D3556-D029-4724-B6BE-CD7A89454DB9}" type="presParOf" srcId="{991A56B0-997A-433C-AD8E-52F7CFCE7675}" destId="{847A1374-B567-418F-B34F-5B694FD6A5E3}" srcOrd="0" destOrd="0" presId="urn:microsoft.com/office/officeart/2005/8/layout/pyramid1"/>
    <dgm:cxn modelId="{D7972EC8-3E03-4B1A-9BAF-13219038AE4F}" type="presParOf" srcId="{991A56B0-997A-433C-AD8E-52F7CFCE7675}" destId="{E7DC613F-1865-4EA1-8DE5-AC9D4C5151F9}" srcOrd="1" destOrd="0" presId="urn:microsoft.com/office/officeart/2005/8/layout/pyramid1"/>
    <dgm:cxn modelId="{665CD948-122C-4DA8-A1EB-F10375A5F23F}" type="presParOf" srcId="{734EB07F-08BE-4254-8C52-9E67A41A3500}" destId="{02D8A44C-801F-4770-80F4-598AF82698E4}" srcOrd="2" destOrd="0" presId="urn:microsoft.com/office/officeart/2005/8/layout/pyramid1"/>
    <dgm:cxn modelId="{C5C10140-0FF0-48A4-9405-4EBDDC4BC66B}" type="presParOf" srcId="{02D8A44C-801F-4770-80F4-598AF82698E4}" destId="{22478E1A-5E95-49C1-9DDF-415320CCADE7}" srcOrd="0" destOrd="0" presId="urn:microsoft.com/office/officeart/2005/8/layout/pyramid1"/>
    <dgm:cxn modelId="{1F48CEA9-A1FC-445C-A69B-D8D10FB2BD14}" type="presParOf" srcId="{02D8A44C-801F-4770-80F4-598AF82698E4}" destId="{D3035878-3E89-416F-8E42-EDA3C608605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D3551-6BCF-4D22-A467-62CC9C139CDA}"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en-AU"/>
        </a:p>
      </dgm:t>
    </dgm:pt>
    <dgm:pt modelId="{09910ADB-3CAA-496C-99F5-D5A086474E0B}">
      <dgm:prSet phldrT="[Text]" phldr="0"/>
      <dgm:spPr>
        <a:solidFill>
          <a:schemeClr val="tx1">
            <a:alpha val="82000"/>
          </a:schemeClr>
        </a:solidFill>
        <a:ln>
          <a:solidFill>
            <a:schemeClr val="tx1"/>
          </a:solidFill>
        </a:ln>
      </dgm:spPr>
      <dgm:t>
        <a:bodyPr/>
        <a:lstStyle/>
        <a:p>
          <a:r>
            <a:rPr lang="en-US" b="1">
              <a:solidFill>
                <a:srgbClr val="FFCC00"/>
              </a:solidFill>
            </a:rPr>
            <a:t>Nugel Program</a:t>
          </a:r>
          <a:endParaRPr lang="en-AU" b="1">
            <a:solidFill>
              <a:srgbClr val="FFCC00"/>
            </a:solidFill>
          </a:endParaRPr>
        </a:p>
      </dgm:t>
    </dgm:pt>
    <dgm:pt modelId="{9E558D20-6BA4-4A37-8B9A-F49FAE38356B}" type="parTrans" cxnId="{8E0FCBD0-DD58-4137-8322-F1790A1F1BBF}">
      <dgm:prSet/>
      <dgm:spPr/>
      <dgm:t>
        <a:bodyPr/>
        <a:lstStyle/>
        <a:p>
          <a:endParaRPr lang="en-AU"/>
        </a:p>
      </dgm:t>
    </dgm:pt>
    <dgm:pt modelId="{CD2A95B4-C830-4519-8F8C-B148C8E3227A}" type="sibTrans" cxnId="{8E0FCBD0-DD58-4137-8322-F1790A1F1BBF}">
      <dgm:prSet/>
      <dgm:spPr>
        <a:noFill/>
      </dgm:spPr>
      <dgm:t>
        <a:bodyPr/>
        <a:lstStyle/>
        <a:p>
          <a:endParaRPr lang="en-AU"/>
        </a:p>
      </dgm:t>
    </dgm:pt>
    <dgm:pt modelId="{414A4F9B-5356-4C25-AC65-CE362B3686AA}">
      <dgm:prSet phldrT="[Text]" phldr="0" custT="1"/>
      <dgm:spPr>
        <a:solidFill>
          <a:srgbClr val="FFCC00">
            <a:alpha val="37000"/>
          </a:srgbClr>
        </a:solidFill>
        <a:ln>
          <a:solidFill>
            <a:srgbClr val="FFCC00"/>
          </a:solidFill>
        </a:ln>
      </dgm:spPr>
      <dgm:t>
        <a:bodyPr anchor="ctr"/>
        <a:lstStyle/>
        <a:p>
          <a:pPr algn="ctr">
            <a:lnSpc>
              <a:spcPct val="150000"/>
            </a:lnSpc>
            <a:buFont typeface="Arial" panose="020B0604020202020204" pitchFamily="34" charset="0"/>
            <a:buNone/>
          </a:pPr>
          <a:r>
            <a:rPr lang="en-US" sz="1400" b="1">
              <a:solidFill>
                <a:schemeClr val="tx1"/>
              </a:solidFill>
            </a:rPr>
            <a:t>Victorian Aboriginal Child and Community Agency </a:t>
          </a:r>
          <a:endParaRPr lang="en-AU" sz="1400" b="1">
            <a:solidFill>
              <a:schemeClr val="tx1"/>
            </a:solidFill>
          </a:endParaRPr>
        </a:p>
      </dgm:t>
    </dgm:pt>
    <dgm:pt modelId="{1E5D910B-7FC4-44EE-B467-BDDBD4F81EF2}" type="parTrans" cxnId="{0A79EE5B-1001-4763-A6AE-CEF44485DD56}">
      <dgm:prSet/>
      <dgm:spPr/>
      <dgm:t>
        <a:bodyPr/>
        <a:lstStyle/>
        <a:p>
          <a:endParaRPr lang="en-AU"/>
        </a:p>
      </dgm:t>
    </dgm:pt>
    <dgm:pt modelId="{D31152A6-28EA-41F2-A307-6A813F17928A}" type="sibTrans" cxnId="{0A79EE5B-1001-4763-A6AE-CEF44485DD56}">
      <dgm:prSet/>
      <dgm:spPr/>
      <dgm:t>
        <a:bodyPr/>
        <a:lstStyle/>
        <a:p>
          <a:endParaRPr lang="en-AU"/>
        </a:p>
      </dgm:t>
    </dgm:pt>
    <dgm:pt modelId="{29347E85-EC3D-4E11-839F-4E95DC223A82}">
      <dgm:prSet phldrT="[Text]" phldr="0"/>
      <dgm:spPr>
        <a:solidFill>
          <a:schemeClr val="tx1">
            <a:alpha val="82000"/>
          </a:schemeClr>
        </a:solidFill>
        <a:ln>
          <a:solidFill>
            <a:schemeClr val="tx1"/>
          </a:solidFill>
        </a:ln>
      </dgm:spPr>
      <dgm:t>
        <a:bodyPr anchor="b"/>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a:solidFill>
                <a:srgbClr val="FFCC00"/>
              </a:solidFill>
              <a:ea typeface="ＭＳ Ｐゴシック"/>
              <a:cs typeface="Arial"/>
            </a:rPr>
            <a:t>Mutjang Bupuwingarrak Mukman Program </a:t>
          </a:r>
          <a:endParaRPr lang="en-AU" b="1">
            <a:solidFill>
              <a:srgbClr val="FFCC00"/>
            </a:solidFill>
          </a:endParaRPr>
        </a:p>
      </dgm:t>
    </dgm:pt>
    <dgm:pt modelId="{D420C817-13D9-46E2-9A2E-6653217E5F0C}" type="parTrans" cxnId="{DCA359BF-8FA8-4F1E-AFD1-ADBB46E444C0}">
      <dgm:prSet/>
      <dgm:spPr/>
      <dgm:t>
        <a:bodyPr/>
        <a:lstStyle/>
        <a:p>
          <a:endParaRPr lang="en-AU"/>
        </a:p>
      </dgm:t>
    </dgm:pt>
    <dgm:pt modelId="{0C6F86CF-9475-429D-A437-BE7745929CE5}" type="sibTrans" cxnId="{DCA359BF-8FA8-4F1E-AFD1-ADBB46E444C0}">
      <dgm:prSet/>
      <dgm:spPr>
        <a:noFill/>
      </dgm:spPr>
      <dgm:t>
        <a:bodyPr/>
        <a:lstStyle/>
        <a:p>
          <a:endParaRPr lang="en-AU"/>
        </a:p>
      </dgm:t>
    </dgm:pt>
    <dgm:pt modelId="{8BA0A195-51A7-4C66-B447-D8F103806EF7}">
      <dgm:prSet phldrT="[Text]" custT="1"/>
      <dgm:spPr>
        <a:solidFill>
          <a:srgbClr val="FFCC00">
            <a:alpha val="37000"/>
          </a:srgbClr>
        </a:solidFill>
        <a:ln>
          <a:solidFill>
            <a:srgbClr val="FFC000"/>
          </a:solidFill>
        </a:ln>
      </dgm:spPr>
      <dgm:t>
        <a:bodyPr/>
        <a:lstStyle/>
        <a:p>
          <a:pPr algn="ctr">
            <a:lnSpc>
              <a:spcPct val="150000"/>
            </a:lnSpc>
            <a:buNone/>
          </a:pPr>
          <a:r>
            <a:rPr lang="en-US" sz="1400" b="1">
              <a:solidFill>
                <a:schemeClr val="tx1"/>
              </a:solidFill>
            </a:rPr>
            <a:t>Bendigo and District Aboriginal Cooperative </a:t>
          </a:r>
          <a:endParaRPr lang="en-AU" sz="1400" b="1">
            <a:solidFill>
              <a:schemeClr val="tx1"/>
            </a:solidFill>
          </a:endParaRPr>
        </a:p>
      </dgm:t>
    </dgm:pt>
    <dgm:pt modelId="{638C6935-CD4F-49AB-BDBA-B5B998C044E0}" type="parTrans" cxnId="{C0666A05-5B1D-4725-A30B-E6C011BE5E6D}">
      <dgm:prSet/>
      <dgm:spPr/>
      <dgm:t>
        <a:bodyPr/>
        <a:lstStyle/>
        <a:p>
          <a:endParaRPr lang="en-AU"/>
        </a:p>
      </dgm:t>
    </dgm:pt>
    <dgm:pt modelId="{D92E7865-49AF-47DE-837B-8EB0EAD515F7}" type="sibTrans" cxnId="{C0666A05-5B1D-4725-A30B-E6C011BE5E6D}">
      <dgm:prSet/>
      <dgm:spPr/>
      <dgm:t>
        <a:bodyPr/>
        <a:lstStyle/>
        <a:p>
          <a:endParaRPr lang="en-AU"/>
        </a:p>
      </dgm:t>
    </dgm:pt>
    <dgm:pt modelId="{8412CCCB-E3FD-48D3-97A1-69892913540C}">
      <dgm:prSet phldrT="[Text]" custT="1"/>
      <dgm:spPr>
        <a:solidFill>
          <a:srgbClr val="FFCC00">
            <a:alpha val="37000"/>
          </a:srgbClr>
        </a:solidFill>
        <a:ln>
          <a:solidFill>
            <a:srgbClr val="FFC000"/>
          </a:solidFill>
        </a:ln>
      </dgm:spPr>
      <dgm:t>
        <a:bodyPr anchor="ctr"/>
        <a:lstStyle/>
        <a:p>
          <a:pPr algn="ctr">
            <a:lnSpc>
              <a:spcPct val="150000"/>
            </a:lnSpc>
            <a:buFont typeface="Arial" panose="020B0604020202020204" pitchFamily="34" charset="0"/>
            <a:buNone/>
          </a:pPr>
          <a:r>
            <a:rPr lang="en-US" sz="1400" b="1">
              <a:solidFill>
                <a:schemeClr val="tx1"/>
              </a:solidFill>
            </a:rPr>
            <a:t>Ballarat and District Aboriginal Cooperative</a:t>
          </a:r>
          <a:endParaRPr lang="en-AU" sz="1400">
            <a:solidFill>
              <a:schemeClr val="tx1"/>
            </a:solidFill>
          </a:endParaRPr>
        </a:p>
      </dgm:t>
    </dgm:pt>
    <dgm:pt modelId="{F64455CF-36E0-4DEB-AE25-4EE2C6FFFA5E}" type="parTrans" cxnId="{D1A1849B-BA47-4E95-B718-B47C9C75DED7}">
      <dgm:prSet/>
      <dgm:spPr/>
      <dgm:t>
        <a:bodyPr/>
        <a:lstStyle/>
        <a:p>
          <a:endParaRPr lang="en-AU"/>
        </a:p>
      </dgm:t>
    </dgm:pt>
    <dgm:pt modelId="{E550F058-D4FE-48EE-9D8F-1C7A9BFDFEB0}" type="sibTrans" cxnId="{D1A1849B-BA47-4E95-B718-B47C9C75DED7}">
      <dgm:prSet/>
      <dgm:spPr/>
      <dgm:t>
        <a:bodyPr/>
        <a:lstStyle/>
        <a:p>
          <a:endParaRPr lang="en-AU"/>
        </a:p>
      </dgm:t>
    </dgm:pt>
    <dgm:pt modelId="{A4EDDB10-3CCB-4163-B687-586650F26F88}">
      <dgm:prSet/>
      <dgm:spPr>
        <a:solidFill>
          <a:schemeClr val="tx1">
            <a:alpha val="82000"/>
          </a:schemeClr>
        </a:solidFill>
        <a:ln>
          <a:solidFill>
            <a:schemeClr val="tx1"/>
          </a:solidFill>
        </a:ln>
      </dgm:spPr>
      <dgm:t>
        <a:bodyPr/>
        <a:lstStyle/>
        <a:p>
          <a:r>
            <a:rPr lang="en-US" b="1">
              <a:solidFill>
                <a:srgbClr val="FFCC00"/>
              </a:solidFill>
              <a:latin typeface="Arial" panose="020B0604020202020204"/>
            </a:rPr>
            <a:t>Galnya</a:t>
          </a:r>
          <a:r>
            <a:rPr lang="en-US" b="1">
              <a:solidFill>
                <a:srgbClr val="FFCC00"/>
              </a:solidFill>
            </a:rPr>
            <a:t> Yarka Program</a:t>
          </a:r>
          <a:endParaRPr lang="en-AU" b="1">
            <a:solidFill>
              <a:srgbClr val="FFCC00"/>
            </a:solidFill>
          </a:endParaRPr>
        </a:p>
      </dgm:t>
    </dgm:pt>
    <dgm:pt modelId="{593B31AA-8C4A-4567-981E-6E0F66036C42}" type="parTrans" cxnId="{00A84D73-F63E-41D6-9EFD-1A8B194EE91A}">
      <dgm:prSet/>
      <dgm:spPr/>
      <dgm:t>
        <a:bodyPr/>
        <a:lstStyle/>
        <a:p>
          <a:endParaRPr lang="en-AU"/>
        </a:p>
      </dgm:t>
    </dgm:pt>
    <dgm:pt modelId="{B1DB5CA4-12B6-44FE-8A99-A4C2063810B8}" type="sibTrans" cxnId="{00A84D73-F63E-41D6-9EFD-1A8B194EE91A}">
      <dgm:prSet/>
      <dgm:spPr/>
      <dgm:t>
        <a:bodyPr/>
        <a:lstStyle/>
        <a:p>
          <a:endParaRPr lang="en-AU"/>
        </a:p>
      </dgm:t>
    </dgm:pt>
    <dgm:pt modelId="{399E7655-5BB6-44DF-B51C-1EEBA2C256A0}">
      <dgm:prSet/>
      <dgm:spPr>
        <a:solidFill>
          <a:schemeClr val="tx1">
            <a:alpha val="82000"/>
          </a:schemeClr>
        </a:solidFill>
        <a:ln>
          <a:solidFill>
            <a:schemeClr val="tx1"/>
          </a:solidFill>
        </a:ln>
      </dgm:spPr>
      <dgm:t>
        <a:bodyPr/>
        <a:lstStyle/>
        <a:p>
          <a:r>
            <a:rPr lang="en-US" b="1">
              <a:solidFill>
                <a:srgbClr val="FFCC00"/>
              </a:solidFill>
              <a:ea typeface="ＭＳ Ｐゴシック"/>
              <a:cs typeface="Arial"/>
            </a:rPr>
            <a:t>Gobata Burron Program </a:t>
          </a:r>
          <a:endParaRPr lang="en-AU" b="1">
            <a:solidFill>
              <a:srgbClr val="FFCC00"/>
            </a:solidFill>
          </a:endParaRPr>
        </a:p>
      </dgm:t>
    </dgm:pt>
    <dgm:pt modelId="{0673AED2-3626-4D50-B24E-AD71B1AC48D6}" type="parTrans" cxnId="{8E8A6D28-462F-4B75-AB64-7BFD9914DA3B}">
      <dgm:prSet/>
      <dgm:spPr/>
      <dgm:t>
        <a:bodyPr/>
        <a:lstStyle/>
        <a:p>
          <a:endParaRPr lang="en-AU"/>
        </a:p>
      </dgm:t>
    </dgm:pt>
    <dgm:pt modelId="{DF631C51-8588-444C-9442-9F201E3CA0C0}" type="sibTrans" cxnId="{8E8A6D28-462F-4B75-AB64-7BFD9914DA3B}">
      <dgm:prSet/>
      <dgm:spPr>
        <a:noFill/>
      </dgm:spPr>
      <dgm:t>
        <a:bodyPr/>
        <a:lstStyle/>
        <a:p>
          <a:endParaRPr lang="en-AU"/>
        </a:p>
      </dgm:t>
    </dgm:pt>
    <dgm:pt modelId="{F842B359-2D1F-4C12-971B-E976603AEF11}">
      <dgm:prSet custT="1"/>
      <dgm:spPr>
        <a:solidFill>
          <a:srgbClr val="FFCC00">
            <a:alpha val="37000"/>
          </a:srgbClr>
        </a:solidFill>
        <a:ln>
          <a:solidFill>
            <a:srgbClr val="FFC000"/>
          </a:solidFill>
        </a:ln>
      </dgm:spPr>
      <dgm:t>
        <a:bodyPr anchor="t"/>
        <a:lstStyle/>
        <a:p>
          <a:pPr algn="ctr">
            <a:lnSpc>
              <a:spcPct val="150000"/>
            </a:lnSpc>
            <a:buNone/>
          </a:pPr>
          <a:r>
            <a:rPr lang="en-US" sz="1400" b="1">
              <a:solidFill>
                <a:schemeClr val="tx1"/>
              </a:solidFill>
            </a:rPr>
            <a:t>Rumbalara Aboriginal Cooperative</a:t>
          </a:r>
          <a:endParaRPr lang="en-AU" sz="1400" b="1">
            <a:solidFill>
              <a:schemeClr val="tx1"/>
            </a:solidFill>
          </a:endParaRPr>
        </a:p>
      </dgm:t>
    </dgm:pt>
    <dgm:pt modelId="{2CEFAF01-4D55-4D6D-9D48-EFE72216BDE2}" type="sibTrans" cxnId="{DB6AF578-6BDE-4A2F-84ED-BB6CDE90B442}">
      <dgm:prSet/>
      <dgm:spPr/>
      <dgm:t>
        <a:bodyPr/>
        <a:lstStyle/>
        <a:p>
          <a:endParaRPr lang="en-AU"/>
        </a:p>
      </dgm:t>
    </dgm:pt>
    <dgm:pt modelId="{B9CA597C-A652-4759-81E2-BCDDD9EC5A7F}" type="parTrans" cxnId="{DB6AF578-6BDE-4A2F-84ED-BB6CDE90B442}">
      <dgm:prSet/>
      <dgm:spPr/>
      <dgm:t>
        <a:bodyPr/>
        <a:lstStyle/>
        <a:p>
          <a:endParaRPr lang="en-AU"/>
        </a:p>
      </dgm:t>
    </dgm:pt>
    <dgm:pt modelId="{C431FBC2-E5E4-4FCE-B366-DB7CB47330BD}" type="pres">
      <dgm:prSet presAssocID="{E9DD3551-6BCF-4D22-A467-62CC9C139CDA}" presName="Name0" presStyleCnt="0">
        <dgm:presLayoutVars>
          <dgm:dir/>
          <dgm:animLvl val="lvl"/>
          <dgm:resizeHandles val="exact"/>
        </dgm:presLayoutVars>
      </dgm:prSet>
      <dgm:spPr/>
    </dgm:pt>
    <dgm:pt modelId="{876C6806-69CB-4E9B-B8B1-9877B234679D}" type="pres">
      <dgm:prSet presAssocID="{E9DD3551-6BCF-4D22-A467-62CC9C139CDA}" presName="tSp" presStyleCnt="0"/>
      <dgm:spPr/>
    </dgm:pt>
    <dgm:pt modelId="{A277FEF6-36F4-42BC-8C79-C8D5A61E70A0}" type="pres">
      <dgm:prSet presAssocID="{E9DD3551-6BCF-4D22-A467-62CC9C139CDA}" presName="bSp" presStyleCnt="0"/>
      <dgm:spPr/>
    </dgm:pt>
    <dgm:pt modelId="{75BB879F-8924-47CF-96E9-50C8707E3791}" type="pres">
      <dgm:prSet presAssocID="{E9DD3551-6BCF-4D22-A467-62CC9C139CDA}" presName="process" presStyleCnt="0"/>
      <dgm:spPr/>
    </dgm:pt>
    <dgm:pt modelId="{79903B04-4E9F-4A40-BDE4-C6BE4EEDF639}" type="pres">
      <dgm:prSet presAssocID="{09910ADB-3CAA-496C-99F5-D5A086474E0B}" presName="composite1" presStyleCnt="0"/>
      <dgm:spPr/>
    </dgm:pt>
    <dgm:pt modelId="{11F52094-8EA0-4F94-BF73-46301D1677A9}" type="pres">
      <dgm:prSet presAssocID="{09910ADB-3CAA-496C-99F5-D5A086474E0B}" presName="dummyNode1" presStyleLbl="node1" presStyleIdx="0" presStyleCnt="4"/>
      <dgm:spPr/>
    </dgm:pt>
    <dgm:pt modelId="{D69A3B5D-5838-453D-A96F-3F56C8517F39}" type="pres">
      <dgm:prSet presAssocID="{09910ADB-3CAA-496C-99F5-D5A086474E0B}" presName="childNode1" presStyleLbl="bgAcc1" presStyleIdx="0" presStyleCnt="4">
        <dgm:presLayoutVars>
          <dgm:bulletEnabled val="1"/>
        </dgm:presLayoutVars>
      </dgm:prSet>
      <dgm:spPr/>
    </dgm:pt>
    <dgm:pt modelId="{2A9B5CB6-F1EB-41F6-9DAE-282DD505AE28}" type="pres">
      <dgm:prSet presAssocID="{09910ADB-3CAA-496C-99F5-D5A086474E0B}" presName="childNode1tx" presStyleLbl="bgAcc1" presStyleIdx="0" presStyleCnt="4">
        <dgm:presLayoutVars>
          <dgm:bulletEnabled val="1"/>
        </dgm:presLayoutVars>
      </dgm:prSet>
      <dgm:spPr/>
    </dgm:pt>
    <dgm:pt modelId="{564CF2CE-A6D4-4A83-ABEE-898E2EFB9BF2}" type="pres">
      <dgm:prSet presAssocID="{09910ADB-3CAA-496C-99F5-D5A086474E0B}" presName="parentNode1" presStyleLbl="node1" presStyleIdx="0" presStyleCnt="4">
        <dgm:presLayoutVars>
          <dgm:chMax val="1"/>
          <dgm:bulletEnabled val="1"/>
        </dgm:presLayoutVars>
      </dgm:prSet>
      <dgm:spPr>
        <a:prstGeom prst="downArrowCallout">
          <a:avLst/>
        </a:prstGeom>
      </dgm:spPr>
    </dgm:pt>
    <dgm:pt modelId="{67C5F9A0-A3C7-4231-84FC-B7D5A4356BC4}" type="pres">
      <dgm:prSet presAssocID="{09910ADB-3CAA-496C-99F5-D5A086474E0B}" presName="connSite1" presStyleCnt="0"/>
      <dgm:spPr/>
    </dgm:pt>
    <dgm:pt modelId="{61FF0E85-83DE-4E3F-88F6-BCC4539850FA}" type="pres">
      <dgm:prSet presAssocID="{CD2A95B4-C830-4519-8F8C-B148C8E3227A}" presName="Name9" presStyleLbl="sibTrans2D1" presStyleIdx="0" presStyleCnt="3"/>
      <dgm:spPr/>
    </dgm:pt>
    <dgm:pt modelId="{F1EEEA76-92CB-46C0-A761-630219E80F67}" type="pres">
      <dgm:prSet presAssocID="{29347E85-EC3D-4E11-839F-4E95DC223A82}" presName="composite2" presStyleCnt="0"/>
      <dgm:spPr/>
    </dgm:pt>
    <dgm:pt modelId="{B63B9563-90BB-40B1-8565-3F4D78D2A7D8}" type="pres">
      <dgm:prSet presAssocID="{29347E85-EC3D-4E11-839F-4E95DC223A82}" presName="dummyNode2" presStyleLbl="node1" presStyleIdx="0" presStyleCnt="4"/>
      <dgm:spPr/>
    </dgm:pt>
    <dgm:pt modelId="{4E75352C-7562-4196-81B5-0B7A39C4647A}" type="pres">
      <dgm:prSet presAssocID="{29347E85-EC3D-4E11-839F-4E95DC223A82}" presName="childNode2" presStyleLbl="bgAcc1" presStyleIdx="1" presStyleCnt="4">
        <dgm:presLayoutVars>
          <dgm:bulletEnabled val="1"/>
        </dgm:presLayoutVars>
      </dgm:prSet>
      <dgm:spPr/>
    </dgm:pt>
    <dgm:pt modelId="{C034BC74-80BE-408D-943D-D4B9691AF348}" type="pres">
      <dgm:prSet presAssocID="{29347E85-EC3D-4E11-839F-4E95DC223A82}" presName="childNode2tx" presStyleLbl="bgAcc1" presStyleIdx="1" presStyleCnt="4">
        <dgm:presLayoutVars>
          <dgm:bulletEnabled val="1"/>
        </dgm:presLayoutVars>
      </dgm:prSet>
      <dgm:spPr/>
    </dgm:pt>
    <dgm:pt modelId="{90979BBA-A1F2-4E80-8EAB-78CEE75916F0}" type="pres">
      <dgm:prSet presAssocID="{29347E85-EC3D-4E11-839F-4E95DC223A82}" presName="parentNode2" presStyleLbl="node1" presStyleIdx="1" presStyleCnt="4">
        <dgm:presLayoutVars>
          <dgm:chMax val="0"/>
          <dgm:bulletEnabled val="1"/>
        </dgm:presLayoutVars>
      </dgm:prSet>
      <dgm:spPr>
        <a:prstGeom prst="upArrowCallout">
          <a:avLst/>
        </a:prstGeom>
      </dgm:spPr>
    </dgm:pt>
    <dgm:pt modelId="{46DF3DC6-0206-4D11-9946-6814537FE12D}" type="pres">
      <dgm:prSet presAssocID="{29347E85-EC3D-4E11-839F-4E95DC223A82}" presName="connSite2" presStyleCnt="0"/>
      <dgm:spPr/>
    </dgm:pt>
    <dgm:pt modelId="{8874A7CA-0B74-4341-8DE4-FFD98902875B}" type="pres">
      <dgm:prSet presAssocID="{0C6F86CF-9475-429D-A437-BE7745929CE5}" presName="Name18" presStyleLbl="sibTrans2D1" presStyleIdx="1" presStyleCnt="3"/>
      <dgm:spPr/>
    </dgm:pt>
    <dgm:pt modelId="{E6563815-2D3B-4303-AFE8-96E0753B9627}" type="pres">
      <dgm:prSet presAssocID="{399E7655-5BB6-44DF-B51C-1EEBA2C256A0}" presName="composite1" presStyleCnt="0"/>
      <dgm:spPr/>
    </dgm:pt>
    <dgm:pt modelId="{52DF6501-CBA3-4AA1-84DB-0F4155F757B4}" type="pres">
      <dgm:prSet presAssocID="{399E7655-5BB6-44DF-B51C-1EEBA2C256A0}" presName="dummyNode1" presStyleLbl="node1" presStyleIdx="1" presStyleCnt="4"/>
      <dgm:spPr/>
    </dgm:pt>
    <dgm:pt modelId="{690C0993-0C96-4949-BA49-B7B566E5E593}" type="pres">
      <dgm:prSet presAssocID="{399E7655-5BB6-44DF-B51C-1EEBA2C256A0}" presName="childNode1" presStyleLbl="bgAcc1" presStyleIdx="2" presStyleCnt="4">
        <dgm:presLayoutVars>
          <dgm:bulletEnabled val="1"/>
        </dgm:presLayoutVars>
      </dgm:prSet>
      <dgm:spPr/>
    </dgm:pt>
    <dgm:pt modelId="{BB356410-5E16-4196-996F-9D334D386754}" type="pres">
      <dgm:prSet presAssocID="{399E7655-5BB6-44DF-B51C-1EEBA2C256A0}" presName="childNode1tx" presStyleLbl="bgAcc1" presStyleIdx="2" presStyleCnt="4">
        <dgm:presLayoutVars>
          <dgm:bulletEnabled val="1"/>
        </dgm:presLayoutVars>
      </dgm:prSet>
      <dgm:spPr/>
    </dgm:pt>
    <dgm:pt modelId="{227FFAB1-B1F5-4A01-9F5A-A93D5E976243}" type="pres">
      <dgm:prSet presAssocID="{399E7655-5BB6-44DF-B51C-1EEBA2C256A0}" presName="parentNode1" presStyleLbl="node1" presStyleIdx="2" presStyleCnt="4">
        <dgm:presLayoutVars>
          <dgm:chMax val="1"/>
          <dgm:bulletEnabled val="1"/>
        </dgm:presLayoutVars>
      </dgm:prSet>
      <dgm:spPr>
        <a:prstGeom prst="downArrowCallout">
          <a:avLst/>
        </a:prstGeom>
      </dgm:spPr>
    </dgm:pt>
    <dgm:pt modelId="{91812238-D140-42DD-A96C-8E2A873F2369}" type="pres">
      <dgm:prSet presAssocID="{399E7655-5BB6-44DF-B51C-1EEBA2C256A0}" presName="connSite1" presStyleCnt="0"/>
      <dgm:spPr/>
    </dgm:pt>
    <dgm:pt modelId="{0F812204-7428-4452-8917-235FAF2FE329}" type="pres">
      <dgm:prSet presAssocID="{DF631C51-8588-444C-9442-9F201E3CA0C0}" presName="Name9" presStyleLbl="sibTrans2D1" presStyleIdx="2" presStyleCnt="3" custLinFactNeighborX="10214" custLinFactNeighborY="-50923"/>
      <dgm:spPr/>
    </dgm:pt>
    <dgm:pt modelId="{DE459737-EB19-4B04-A286-E84D32BE1F64}" type="pres">
      <dgm:prSet presAssocID="{A4EDDB10-3CCB-4163-B687-586650F26F88}" presName="composite2" presStyleCnt="0"/>
      <dgm:spPr/>
    </dgm:pt>
    <dgm:pt modelId="{7D92270F-D2B2-4836-93CA-F7173A00B613}" type="pres">
      <dgm:prSet presAssocID="{A4EDDB10-3CCB-4163-B687-586650F26F88}" presName="dummyNode2" presStyleLbl="node1" presStyleIdx="2" presStyleCnt="4"/>
      <dgm:spPr/>
    </dgm:pt>
    <dgm:pt modelId="{879CAE27-925C-4105-B27C-78B8364944F7}" type="pres">
      <dgm:prSet presAssocID="{A4EDDB10-3CCB-4163-B687-586650F26F88}" presName="childNode2" presStyleLbl="bgAcc1" presStyleIdx="3" presStyleCnt="4">
        <dgm:presLayoutVars>
          <dgm:bulletEnabled val="1"/>
        </dgm:presLayoutVars>
      </dgm:prSet>
      <dgm:spPr/>
    </dgm:pt>
    <dgm:pt modelId="{9967AB61-E268-4922-A44E-A0C24A33BDEA}" type="pres">
      <dgm:prSet presAssocID="{A4EDDB10-3CCB-4163-B687-586650F26F88}" presName="childNode2tx" presStyleLbl="bgAcc1" presStyleIdx="3" presStyleCnt="4">
        <dgm:presLayoutVars>
          <dgm:bulletEnabled val="1"/>
        </dgm:presLayoutVars>
      </dgm:prSet>
      <dgm:spPr/>
    </dgm:pt>
    <dgm:pt modelId="{6EF852BA-6607-4C4E-9259-DF77CD18A827}" type="pres">
      <dgm:prSet presAssocID="{A4EDDB10-3CCB-4163-B687-586650F26F88}" presName="parentNode2" presStyleLbl="node1" presStyleIdx="3" presStyleCnt="4">
        <dgm:presLayoutVars>
          <dgm:chMax val="0"/>
          <dgm:bulletEnabled val="1"/>
        </dgm:presLayoutVars>
      </dgm:prSet>
      <dgm:spPr>
        <a:prstGeom prst="upArrowCallout">
          <a:avLst/>
        </a:prstGeom>
      </dgm:spPr>
    </dgm:pt>
    <dgm:pt modelId="{EF46BCF7-C84E-4481-8CDB-7BC8E9A73D55}" type="pres">
      <dgm:prSet presAssocID="{A4EDDB10-3CCB-4163-B687-586650F26F88}" presName="connSite2" presStyleCnt="0"/>
      <dgm:spPr/>
    </dgm:pt>
  </dgm:ptLst>
  <dgm:cxnLst>
    <dgm:cxn modelId="{C0666A05-5B1D-4725-A30B-E6C011BE5E6D}" srcId="{29347E85-EC3D-4E11-839F-4E95DC223A82}" destId="{8BA0A195-51A7-4C66-B447-D8F103806EF7}" srcOrd="0" destOrd="0" parTransId="{638C6935-CD4F-49AB-BDBA-B5B998C044E0}" sibTransId="{D92E7865-49AF-47DE-837B-8EB0EAD515F7}"/>
    <dgm:cxn modelId="{994E3213-76CB-4391-9E78-D00856CA6501}" type="presOf" srcId="{0C6F86CF-9475-429D-A437-BE7745929CE5}" destId="{8874A7CA-0B74-4341-8DE4-FFD98902875B}" srcOrd="0" destOrd="0" presId="urn:microsoft.com/office/officeart/2005/8/layout/hProcess4"/>
    <dgm:cxn modelId="{ED536420-8911-40FF-92F3-DCE2351975D4}" type="presOf" srcId="{8412CCCB-E3FD-48D3-97A1-69892913540C}" destId="{BB356410-5E16-4196-996F-9D334D386754}" srcOrd="1" destOrd="0" presId="urn:microsoft.com/office/officeart/2005/8/layout/hProcess4"/>
    <dgm:cxn modelId="{8E8A6D28-462F-4B75-AB64-7BFD9914DA3B}" srcId="{E9DD3551-6BCF-4D22-A467-62CC9C139CDA}" destId="{399E7655-5BB6-44DF-B51C-1EEBA2C256A0}" srcOrd="2" destOrd="0" parTransId="{0673AED2-3626-4D50-B24E-AD71B1AC48D6}" sibTransId="{DF631C51-8588-444C-9442-9F201E3CA0C0}"/>
    <dgm:cxn modelId="{25BAF837-763F-4D50-ADBD-45FBE7D11B9D}" type="presOf" srcId="{29347E85-EC3D-4E11-839F-4E95DC223A82}" destId="{90979BBA-A1F2-4E80-8EAB-78CEE75916F0}" srcOrd="0" destOrd="0" presId="urn:microsoft.com/office/officeart/2005/8/layout/hProcess4"/>
    <dgm:cxn modelId="{E8104B3D-A8C2-4F58-9677-EAD542A3CADF}" type="presOf" srcId="{8412CCCB-E3FD-48D3-97A1-69892913540C}" destId="{690C0993-0C96-4949-BA49-B7B566E5E593}" srcOrd="0" destOrd="0" presId="urn:microsoft.com/office/officeart/2005/8/layout/hProcess4"/>
    <dgm:cxn modelId="{0A79EE5B-1001-4763-A6AE-CEF44485DD56}" srcId="{09910ADB-3CAA-496C-99F5-D5A086474E0B}" destId="{414A4F9B-5356-4C25-AC65-CE362B3686AA}" srcOrd="0" destOrd="0" parTransId="{1E5D910B-7FC4-44EE-B467-BDDBD4F81EF2}" sibTransId="{D31152A6-28EA-41F2-A307-6A813F17928A}"/>
    <dgm:cxn modelId="{735A1E60-4898-4BB4-A319-FBEA656AA2CE}" type="presOf" srcId="{CD2A95B4-C830-4519-8F8C-B148C8E3227A}" destId="{61FF0E85-83DE-4E3F-88F6-BCC4539850FA}" srcOrd="0" destOrd="0" presId="urn:microsoft.com/office/officeart/2005/8/layout/hProcess4"/>
    <dgm:cxn modelId="{93A00361-613E-42E8-80A9-BF8116F70CB6}" type="presOf" srcId="{414A4F9B-5356-4C25-AC65-CE362B3686AA}" destId="{D69A3B5D-5838-453D-A96F-3F56C8517F39}" srcOrd="0" destOrd="0" presId="urn:microsoft.com/office/officeart/2005/8/layout/hProcess4"/>
    <dgm:cxn modelId="{CE4CEE70-FFE4-4E87-869F-04E422D2AB9D}" type="presOf" srcId="{A4EDDB10-3CCB-4163-B687-586650F26F88}" destId="{6EF852BA-6607-4C4E-9259-DF77CD18A827}" srcOrd="0" destOrd="0" presId="urn:microsoft.com/office/officeart/2005/8/layout/hProcess4"/>
    <dgm:cxn modelId="{00A84D73-F63E-41D6-9EFD-1A8B194EE91A}" srcId="{E9DD3551-6BCF-4D22-A467-62CC9C139CDA}" destId="{A4EDDB10-3CCB-4163-B687-586650F26F88}" srcOrd="3" destOrd="0" parTransId="{593B31AA-8C4A-4567-981E-6E0F66036C42}" sibTransId="{B1DB5CA4-12B6-44FE-8A99-A4C2063810B8}"/>
    <dgm:cxn modelId="{DB6AF578-6BDE-4A2F-84ED-BB6CDE90B442}" srcId="{A4EDDB10-3CCB-4163-B687-586650F26F88}" destId="{F842B359-2D1F-4C12-971B-E976603AEF11}" srcOrd="0" destOrd="0" parTransId="{B9CA597C-A652-4759-81E2-BCDDD9EC5A7F}" sibTransId="{2CEFAF01-4D55-4D6D-9D48-EFE72216BDE2}"/>
    <dgm:cxn modelId="{8C5A427C-0AE7-4CAF-8DCE-A61790DCB8A7}" type="presOf" srcId="{8BA0A195-51A7-4C66-B447-D8F103806EF7}" destId="{C034BC74-80BE-408D-943D-D4B9691AF348}" srcOrd="1" destOrd="0" presId="urn:microsoft.com/office/officeart/2005/8/layout/hProcess4"/>
    <dgm:cxn modelId="{0305F38F-DD3E-4A26-8CB5-B58B1D4D0612}" type="presOf" srcId="{414A4F9B-5356-4C25-AC65-CE362B3686AA}" destId="{2A9B5CB6-F1EB-41F6-9DAE-282DD505AE28}" srcOrd="1" destOrd="0" presId="urn:microsoft.com/office/officeart/2005/8/layout/hProcess4"/>
    <dgm:cxn modelId="{CCC4FA9A-315D-4A40-8B1F-6AE14905B24B}" type="presOf" srcId="{E9DD3551-6BCF-4D22-A467-62CC9C139CDA}" destId="{C431FBC2-E5E4-4FCE-B366-DB7CB47330BD}" srcOrd="0" destOrd="0" presId="urn:microsoft.com/office/officeart/2005/8/layout/hProcess4"/>
    <dgm:cxn modelId="{D1A1849B-BA47-4E95-B718-B47C9C75DED7}" srcId="{399E7655-5BB6-44DF-B51C-1EEBA2C256A0}" destId="{8412CCCB-E3FD-48D3-97A1-69892913540C}" srcOrd="0" destOrd="0" parTransId="{F64455CF-36E0-4DEB-AE25-4EE2C6FFFA5E}" sibTransId="{E550F058-D4FE-48EE-9D8F-1C7A9BFDFEB0}"/>
    <dgm:cxn modelId="{73723CB7-9154-4AA4-BAEA-3A8821D23E5D}" type="presOf" srcId="{8BA0A195-51A7-4C66-B447-D8F103806EF7}" destId="{4E75352C-7562-4196-81B5-0B7A39C4647A}" srcOrd="0" destOrd="0" presId="urn:microsoft.com/office/officeart/2005/8/layout/hProcess4"/>
    <dgm:cxn modelId="{DCA359BF-8FA8-4F1E-AFD1-ADBB46E444C0}" srcId="{E9DD3551-6BCF-4D22-A467-62CC9C139CDA}" destId="{29347E85-EC3D-4E11-839F-4E95DC223A82}" srcOrd="1" destOrd="0" parTransId="{D420C817-13D9-46E2-9A2E-6653217E5F0C}" sibTransId="{0C6F86CF-9475-429D-A437-BE7745929CE5}"/>
    <dgm:cxn modelId="{D05872C2-AFAA-4330-AD64-64E84F426B56}" type="presOf" srcId="{F842B359-2D1F-4C12-971B-E976603AEF11}" destId="{9967AB61-E268-4922-A44E-A0C24A33BDEA}" srcOrd="1" destOrd="0" presId="urn:microsoft.com/office/officeart/2005/8/layout/hProcess4"/>
    <dgm:cxn modelId="{CBBB8AC2-26A1-4C6A-B09D-D7C878E979F3}" type="presOf" srcId="{F842B359-2D1F-4C12-971B-E976603AEF11}" destId="{879CAE27-925C-4105-B27C-78B8364944F7}" srcOrd="0" destOrd="0" presId="urn:microsoft.com/office/officeart/2005/8/layout/hProcess4"/>
    <dgm:cxn modelId="{8E0FCBD0-DD58-4137-8322-F1790A1F1BBF}" srcId="{E9DD3551-6BCF-4D22-A467-62CC9C139CDA}" destId="{09910ADB-3CAA-496C-99F5-D5A086474E0B}" srcOrd="0" destOrd="0" parTransId="{9E558D20-6BA4-4A37-8B9A-F49FAE38356B}" sibTransId="{CD2A95B4-C830-4519-8F8C-B148C8E3227A}"/>
    <dgm:cxn modelId="{7CA13CDA-E7EE-49A9-AA09-BA4EF6CC4BE2}" type="presOf" srcId="{DF631C51-8588-444C-9442-9F201E3CA0C0}" destId="{0F812204-7428-4452-8917-235FAF2FE329}" srcOrd="0" destOrd="0" presId="urn:microsoft.com/office/officeart/2005/8/layout/hProcess4"/>
    <dgm:cxn modelId="{1D1931E1-94AF-484B-902B-5D3DA3D1215B}" type="presOf" srcId="{09910ADB-3CAA-496C-99F5-D5A086474E0B}" destId="{564CF2CE-A6D4-4A83-ABEE-898E2EFB9BF2}" srcOrd="0" destOrd="0" presId="urn:microsoft.com/office/officeart/2005/8/layout/hProcess4"/>
    <dgm:cxn modelId="{5D60DEE9-F815-4653-8B05-B7E6C6B3156E}" type="presOf" srcId="{399E7655-5BB6-44DF-B51C-1EEBA2C256A0}" destId="{227FFAB1-B1F5-4A01-9F5A-A93D5E976243}" srcOrd="0" destOrd="0" presId="urn:microsoft.com/office/officeart/2005/8/layout/hProcess4"/>
    <dgm:cxn modelId="{1604A791-DD72-45ED-8816-545848A68E67}" type="presParOf" srcId="{C431FBC2-E5E4-4FCE-B366-DB7CB47330BD}" destId="{876C6806-69CB-4E9B-B8B1-9877B234679D}" srcOrd="0" destOrd="0" presId="urn:microsoft.com/office/officeart/2005/8/layout/hProcess4"/>
    <dgm:cxn modelId="{156C5B3B-0EF3-4226-8389-81FBD394F56E}" type="presParOf" srcId="{C431FBC2-E5E4-4FCE-B366-DB7CB47330BD}" destId="{A277FEF6-36F4-42BC-8C79-C8D5A61E70A0}" srcOrd="1" destOrd="0" presId="urn:microsoft.com/office/officeart/2005/8/layout/hProcess4"/>
    <dgm:cxn modelId="{22C75A1F-A523-4C93-8B69-A8EDBEA8D42E}" type="presParOf" srcId="{C431FBC2-E5E4-4FCE-B366-DB7CB47330BD}" destId="{75BB879F-8924-47CF-96E9-50C8707E3791}" srcOrd="2" destOrd="0" presId="urn:microsoft.com/office/officeart/2005/8/layout/hProcess4"/>
    <dgm:cxn modelId="{55972490-57BA-44C3-B9E8-11B4416382E4}" type="presParOf" srcId="{75BB879F-8924-47CF-96E9-50C8707E3791}" destId="{79903B04-4E9F-4A40-BDE4-C6BE4EEDF639}" srcOrd="0" destOrd="0" presId="urn:microsoft.com/office/officeart/2005/8/layout/hProcess4"/>
    <dgm:cxn modelId="{658F2D77-46E8-4EA8-AE11-EE04F88E46EF}" type="presParOf" srcId="{79903B04-4E9F-4A40-BDE4-C6BE4EEDF639}" destId="{11F52094-8EA0-4F94-BF73-46301D1677A9}" srcOrd="0" destOrd="0" presId="urn:microsoft.com/office/officeart/2005/8/layout/hProcess4"/>
    <dgm:cxn modelId="{1D8E4676-8FF0-442B-9DD3-62E17AB053B6}" type="presParOf" srcId="{79903B04-4E9F-4A40-BDE4-C6BE4EEDF639}" destId="{D69A3B5D-5838-453D-A96F-3F56C8517F39}" srcOrd="1" destOrd="0" presId="urn:microsoft.com/office/officeart/2005/8/layout/hProcess4"/>
    <dgm:cxn modelId="{A9235C14-5C86-4DCB-8088-69362A3BC8A5}" type="presParOf" srcId="{79903B04-4E9F-4A40-BDE4-C6BE4EEDF639}" destId="{2A9B5CB6-F1EB-41F6-9DAE-282DD505AE28}" srcOrd="2" destOrd="0" presId="urn:microsoft.com/office/officeart/2005/8/layout/hProcess4"/>
    <dgm:cxn modelId="{205076A7-07A3-4F18-A53F-92413FEEC2F5}" type="presParOf" srcId="{79903B04-4E9F-4A40-BDE4-C6BE4EEDF639}" destId="{564CF2CE-A6D4-4A83-ABEE-898E2EFB9BF2}" srcOrd="3" destOrd="0" presId="urn:microsoft.com/office/officeart/2005/8/layout/hProcess4"/>
    <dgm:cxn modelId="{8AD3659C-CF5A-41FF-A068-6C591F826C14}" type="presParOf" srcId="{79903B04-4E9F-4A40-BDE4-C6BE4EEDF639}" destId="{67C5F9A0-A3C7-4231-84FC-B7D5A4356BC4}" srcOrd="4" destOrd="0" presId="urn:microsoft.com/office/officeart/2005/8/layout/hProcess4"/>
    <dgm:cxn modelId="{C9B8AEEB-1D24-4946-954A-5734C97E7846}" type="presParOf" srcId="{75BB879F-8924-47CF-96E9-50C8707E3791}" destId="{61FF0E85-83DE-4E3F-88F6-BCC4539850FA}" srcOrd="1" destOrd="0" presId="urn:microsoft.com/office/officeart/2005/8/layout/hProcess4"/>
    <dgm:cxn modelId="{AB4CADDA-F1DE-4D3A-9019-DED98FFCB65C}" type="presParOf" srcId="{75BB879F-8924-47CF-96E9-50C8707E3791}" destId="{F1EEEA76-92CB-46C0-A761-630219E80F67}" srcOrd="2" destOrd="0" presId="urn:microsoft.com/office/officeart/2005/8/layout/hProcess4"/>
    <dgm:cxn modelId="{F5E285B1-D8E1-4076-9E56-811EACA1FCFE}" type="presParOf" srcId="{F1EEEA76-92CB-46C0-A761-630219E80F67}" destId="{B63B9563-90BB-40B1-8565-3F4D78D2A7D8}" srcOrd="0" destOrd="0" presId="urn:microsoft.com/office/officeart/2005/8/layout/hProcess4"/>
    <dgm:cxn modelId="{BC59453D-D4B1-4CC6-9634-67FF8E323261}" type="presParOf" srcId="{F1EEEA76-92CB-46C0-A761-630219E80F67}" destId="{4E75352C-7562-4196-81B5-0B7A39C4647A}" srcOrd="1" destOrd="0" presId="urn:microsoft.com/office/officeart/2005/8/layout/hProcess4"/>
    <dgm:cxn modelId="{71C2DAAF-27B9-44A6-BC60-4CB7931C2F29}" type="presParOf" srcId="{F1EEEA76-92CB-46C0-A761-630219E80F67}" destId="{C034BC74-80BE-408D-943D-D4B9691AF348}" srcOrd="2" destOrd="0" presId="urn:microsoft.com/office/officeart/2005/8/layout/hProcess4"/>
    <dgm:cxn modelId="{AC5F9BDC-F8A9-4478-B0CC-A096928E2689}" type="presParOf" srcId="{F1EEEA76-92CB-46C0-A761-630219E80F67}" destId="{90979BBA-A1F2-4E80-8EAB-78CEE75916F0}" srcOrd="3" destOrd="0" presId="urn:microsoft.com/office/officeart/2005/8/layout/hProcess4"/>
    <dgm:cxn modelId="{39435CA5-89D9-4765-99D5-C5FF573EAEA6}" type="presParOf" srcId="{F1EEEA76-92CB-46C0-A761-630219E80F67}" destId="{46DF3DC6-0206-4D11-9946-6814537FE12D}" srcOrd="4" destOrd="0" presId="urn:microsoft.com/office/officeart/2005/8/layout/hProcess4"/>
    <dgm:cxn modelId="{99BB255F-1D5F-42C8-976C-D0F375011139}" type="presParOf" srcId="{75BB879F-8924-47CF-96E9-50C8707E3791}" destId="{8874A7CA-0B74-4341-8DE4-FFD98902875B}" srcOrd="3" destOrd="0" presId="urn:microsoft.com/office/officeart/2005/8/layout/hProcess4"/>
    <dgm:cxn modelId="{BA5B1268-E68B-4DAE-BA59-130262278225}" type="presParOf" srcId="{75BB879F-8924-47CF-96E9-50C8707E3791}" destId="{E6563815-2D3B-4303-AFE8-96E0753B9627}" srcOrd="4" destOrd="0" presId="urn:microsoft.com/office/officeart/2005/8/layout/hProcess4"/>
    <dgm:cxn modelId="{50604268-A01E-4D01-939B-E1FABE8C1C0D}" type="presParOf" srcId="{E6563815-2D3B-4303-AFE8-96E0753B9627}" destId="{52DF6501-CBA3-4AA1-84DB-0F4155F757B4}" srcOrd="0" destOrd="0" presId="urn:microsoft.com/office/officeart/2005/8/layout/hProcess4"/>
    <dgm:cxn modelId="{58CCAA31-D7F1-4C37-9349-137F31927751}" type="presParOf" srcId="{E6563815-2D3B-4303-AFE8-96E0753B9627}" destId="{690C0993-0C96-4949-BA49-B7B566E5E593}" srcOrd="1" destOrd="0" presId="urn:microsoft.com/office/officeart/2005/8/layout/hProcess4"/>
    <dgm:cxn modelId="{6F0981F7-C222-4674-82C8-075D81582E4B}" type="presParOf" srcId="{E6563815-2D3B-4303-AFE8-96E0753B9627}" destId="{BB356410-5E16-4196-996F-9D334D386754}" srcOrd="2" destOrd="0" presId="urn:microsoft.com/office/officeart/2005/8/layout/hProcess4"/>
    <dgm:cxn modelId="{0D8FACE1-0B7E-4C1E-9E5F-8A25235A8CE9}" type="presParOf" srcId="{E6563815-2D3B-4303-AFE8-96E0753B9627}" destId="{227FFAB1-B1F5-4A01-9F5A-A93D5E976243}" srcOrd="3" destOrd="0" presId="urn:microsoft.com/office/officeart/2005/8/layout/hProcess4"/>
    <dgm:cxn modelId="{0127F597-5BB1-48F5-97EB-9ED5A67DF2BD}" type="presParOf" srcId="{E6563815-2D3B-4303-AFE8-96E0753B9627}" destId="{91812238-D140-42DD-A96C-8E2A873F2369}" srcOrd="4" destOrd="0" presId="urn:microsoft.com/office/officeart/2005/8/layout/hProcess4"/>
    <dgm:cxn modelId="{6D8109FA-5D6B-4AC1-8E93-635F60670B83}" type="presParOf" srcId="{75BB879F-8924-47CF-96E9-50C8707E3791}" destId="{0F812204-7428-4452-8917-235FAF2FE329}" srcOrd="5" destOrd="0" presId="urn:microsoft.com/office/officeart/2005/8/layout/hProcess4"/>
    <dgm:cxn modelId="{E23678FA-E7E1-4CBE-8A5F-B01F2CEEF96F}" type="presParOf" srcId="{75BB879F-8924-47CF-96E9-50C8707E3791}" destId="{DE459737-EB19-4B04-A286-E84D32BE1F64}" srcOrd="6" destOrd="0" presId="urn:microsoft.com/office/officeart/2005/8/layout/hProcess4"/>
    <dgm:cxn modelId="{F35FA576-EA17-40E1-B9C4-6D77781E547A}" type="presParOf" srcId="{DE459737-EB19-4B04-A286-E84D32BE1F64}" destId="{7D92270F-D2B2-4836-93CA-F7173A00B613}" srcOrd="0" destOrd="0" presId="urn:microsoft.com/office/officeart/2005/8/layout/hProcess4"/>
    <dgm:cxn modelId="{2643491A-FA07-4756-8EA2-5D225EF39535}" type="presParOf" srcId="{DE459737-EB19-4B04-A286-E84D32BE1F64}" destId="{879CAE27-925C-4105-B27C-78B8364944F7}" srcOrd="1" destOrd="0" presId="urn:microsoft.com/office/officeart/2005/8/layout/hProcess4"/>
    <dgm:cxn modelId="{6B9C5B72-9ECF-48C7-9590-7AEF8A719DB4}" type="presParOf" srcId="{DE459737-EB19-4B04-A286-E84D32BE1F64}" destId="{9967AB61-E268-4922-A44E-A0C24A33BDEA}" srcOrd="2" destOrd="0" presId="urn:microsoft.com/office/officeart/2005/8/layout/hProcess4"/>
    <dgm:cxn modelId="{3C1392D6-FB4E-41AB-8F77-4535082CBA80}" type="presParOf" srcId="{DE459737-EB19-4B04-A286-E84D32BE1F64}" destId="{6EF852BA-6607-4C4E-9259-DF77CD18A827}" srcOrd="3" destOrd="0" presId="urn:microsoft.com/office/officeart/2005/8/layout/hProcess4"/>
    <dgm:cxn modelId="{EC1B588D-A486-4599-8268-D955AD0A4306}" type="presParOf" srcId="{DE459737-EB19-4B04-A286-E84D32BE1F64}" destId="{EF46BCF7-C84E-4481-8CDB-7BC8E9A73D55}"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5B062-AA61-47A2-8192-D095A4F38A34}" type="doc">
      <dgm:prSet loTypeId="urn:microsoft.com/office/officeart/2005/8/layout/lProcess2" loCatId="relationship" qsTypeId="urn:microsoft.com/office/officeart/2005/8/quickstyle/simple1" qsCatId="simple" csTypeId="urn:microsoft.com/office/officeart/2005/8/colors/accent4_1" csCatId="accent4" phldr="1"/>
      <dgm:spPr/>
      <dgm:t>
        <a:bodyPr/>
        <a:lstStyle/>
        <a:p>
          <a:endParaRPr lang="en-AU"/>
        </a:p>
      </dgm:t>
    </dgm:pt>
    <dgm:pt modelId="{8D9F7F21-470C-46B7-B357-5B68832FF7DE}">
      <dgm:prSet phldrT="[Text]" phldr="0" custT="1"/>
      <dgm:spPr>
        <a:solidFill>
          <a:schemeClr val="bg1"/>
        </a:solidFill>
        <a:ln w="28575">
          <a:solidFill>
            <a:srgbClr val="966AAE"/>
          </a:solidFill>
        </a:ln>
      </dgm:spPr>
      <dgm:t>
        <a:bodyPr/>
        <a:lstStyle/>
        <a:p>
          <a:r>
            <a:rPr lang="en-US" sz="1600" b="1">
              <a:solidFill>
                <a:srgbClr val="201547"/>
              </a:solidFill>
              <a:latin typeface="+mn-lt"/>
            </a:rPr>
            <a:t>Best Interest and decision-making principles guide practice for</a:t>
          </a:r>
          <a:endParaRPr lang="en-AU" sz="1600" b="1">
            <a:solidFill>
              <a:srgbClr val="201547"/>
            </a:solidFill>
            <a:latin typeface="+mn-lt"/>
          </a:endParaRPr>
        </a:p>
      </dgm:t>
    </dgm:pt>
    <dgm:pt modelId="{6E2A4E88-5A27-4109-8180-3437D0AE4A63}" type="parTrans" cxnId="{D5BE046D-023D-4074-8994-616D80907C4E}">
      <dgm:prSet/>
      <dgm:spPr/>
      <dgm:t>
        <a:bodyPr/>
        <a:lstStyle/>
        <a:p>
          <a:endParaRPr lang="en-AU" sz="1600">
            <a:latin typeface="+mn-lt"/>
          </a:endParaRPr>
        </a:p>
      </dgm:t>
    </dgm:pt>
    <dgm:pt modelId="{C9D93F39-6FBB-4657-A95B-68494AD0CB2E}" type="sibTrans" cxnId="{D5BE046D-023D-4074-8994-616D80907C4E}">
      <dgm:prSet/>
      <dgm:spPr/>
      <dgm:t>
        <a:bodyPr/>
        <a:lstStyle/>
        <a:p>
          <a:endParaRPr lang="en-AU" sz="1600">
            <a:latin typeface="+mn-lt"/>
          </a:endParaRPr>
        </a:p>
      </dgm:t>
    </dgm:pt>
    <dgm:pt modelId="{43536979-DD3C-437F-AF90-0B23D8C87AE2}">
      <dgm:prSet phldrT="[Text]" custT="1"/>
      <dgm:spPr>
        <a:noFill/>
        <a:ln w="28575">
          <a:solidFill>
            <a:srgbClr val="966AAE"/>
          </a:solidFill>
        </a:ln>
      </dgm:spPr>
      <dgm:t>
        <a:bodyPr/>
        <a:lstStyle/>
        <a:p>
          <a:r>
            <a:rPr lang="en-US" sz="1600" b="1">
              <a:solidFill>
                <a:srgbClr val="201547"/>
              </a:solidFill>
              <a:latin typeface="+mn-lt"/>
            </a:rPr>
            <a:t>The Family Division of the Children’s Court can make these orders if a child is need of protection</a:t>
          </a:r>
          <a:endParaRPr lang="en-AU" sz="1600" b="1">
            <a:solidFill>
              <a:srgbClr val="201547"/>
            </a:solidFill>
            <a:latin typeface="+mn-lt"/>
          </a:endParaRPr>
        </a:p>
      </dgm:t>
    </dgm:pt>
    <dgm:pt modelId="{BD113406-A8BB-43B1-9CC3-5521B4A4CAEF}" type="parTrans" cxnId="{B09342BF-B11A-4BA3-A067-DBD560C05390}">
      <dgm:prSet/>
      <dgm:spPr/>
      <dgm:t>
        <a:bodyPr/>
        <a:lstStyle/>
        <a:p>
          <a:endParaRPr lang="en-AU" sz="1600">
            <a:latin typeface="+mn-lt"/>
          </a:endParaRPr>
        </a:p>
      </dgm:t>
    </dgm:pt>
    <dgm:pt modelId="{78B8D1C5-81D2-4A52-B14E-F6C17609BC08}" type="sibTrans" cxnId="{B09342BF-B11A-4BA3-A067-DBD560C05390}">
      <dgm:prSet/>
      <dgm:spPr/>
      <dgm:t>
        <a:bodyPr/>
        <a:lstStyle/>
        <a:p>
          <a:endParaRPr lang="en-AU" sz="1600">
            <a:latin typeface="+mn-lt"/>
          </a:endParaRPr>
        </a:p>
      </dgm:t>
    </dgm:pt>
    <dgm:pt modelId="{25791D7F-2A6C-4AF2-890C-76ECCC8D9E9F}">
      <dgm:prSet custT="1"/>
      <dgm:spPr>
        <a:ln>
          <a:solidFill>
            <a:srgbClr val="DCCDE4"/>
          </a:solidFill>
        </a:ln>
      </dgm:spPr>
      <dgm:t>
        <a:bodyPr/>
        <a:lstStyle/>
        <a:p>
          <a:r>
            <a:rPr lang="en-AU" sz="1600">
              <a:solidFill>
                <a:srgbClr val="201547"/>
              </a:solidFill>
              <a:latin typeface="+mn-lt"/>
            </a:rPr>
            <a:t>Children’s Court (Family Division)</a:t>
          </a:r>
        </a:p>
      </dgm:t>
    </dgm:pt>
    <dgm:pt modelId="{17D74381-37BC-4C13-93FD-2938F4ED6107}" type="parTrans" cxnId="{731FB047-4A38-420C-985D-30DA0794175B}">
      <dgm:prSet/>
      <dgm:spPr/>
      <dgm:t>
        <a:bodyPr/>
        <a:lstStyle/>
        <a:p>
          <a:endParaRPr lang="en-AU" sz="1600">
            <a:latin typeface="+mn-lt"/>
          </a:endParaRPr>
        </a:p>
      </dgm:t>
    </dgm:pt>
    <dgm:pt modelId="{A2F61D90-049D-4E5C-8FDA-3118487E7EF9}" type="sibTrans" cxnId="{731FB047-4A38-420C-985D-30DA0794175B}">
      <dgm:prSet/>
      <dgm:spPr/>
      <dgm:t>
        <a:bodyPr/>
        <a:lstStyle/>
        <a:p>
          <a:endParaRPr lang="en-AU" sz="1600">
            <a:latin typeface="+mn-lt"/>
          </a:endParaRPr>
        </a:p>
      </dgm:t>
    </dgm:pt>
    <dgm:pt modelId="{1AB4E861-6877-43A1-A786-98D8267F42E3}">
      <dgm:prSet custT="1"/>
      <dgm:spPr>
        <a:ln>
          <a:solidFill>
            <a:srgbClr val="DCCDE4"/>
          </a:solidFill>
        </a:ln>
      </dgm:spPr>
      <dgm:t>
        <a:bodyPr/>
        <a:lstStyle/>
        <a:p>
          <a:r>
            <a:rPr lang="en-AU" sz="1600">
              <a:solidFill>
                <a:srgbClr val="201547"/>
              </a:solidFill>
              <a:latin typeface="+mn-lt"/>
            </a:rPr>
            <a:t>Child Protection and ACAC</a:t>
          </a:r>
        </a:p>
      </dgm:t>
    </dgm:pt>
    <dgm:pt modelId="{B21C90F3-E04F-45FD-AC8F-E209681474D0}" type="parTrans" cxnId="{FA715A1D-EEDA-4724-8884-0EEF9ECA7A1E}">
      <dgm:prSet/>
      <dgm:spPr/>
      <dgm:t>
        <a:bodyPr/>
        <a:lstStyle/>
        <a:p>
          <a:endParaRPr lang="en-AU" sz="1600">
            <a:latin typeface="+mn-lt"/>
          </a:endParaRPr>
        </a:p>
      </dgm:t>
    </dgm:pt>
    <dgm:pt modelId="{C1BDC0D0-FD8C-4B0B-99B9-C97976D46C81}" type="sibTrans" cxnId="{FA715A1D-EEDA-4724-8884-0EEF9ECA7A1E}">
      <dgm:prSet/>
      <dgm:spPr/>
      <dgm:t>
        <a:bodyPr/>
        <a:lstStyle/>
        <a:p>
          <a:endParaRPr lang="en-AU" sz="1600">
            <a:latin typeface="+mn-lt"/>
          </a:endParaRPr>
        </a:p>
      </dgm:t>
    </dgm:pt>
    <dgm:pt modelId="{C1E26AB4-5C07-440F-836F-7F248C8E2C58}">
      <dgm:prSet custT="1"/>
      <dgm:spPr>
        <a:ln>
          <a:solidFill>
            <a:srgbClr val="DCCDE4"/>
          </a:solidFill>
        </a:ln>
      </dgm:spPr>
      <dgm:t>
        <a:bodyPr/>
        <a:lstStyle/>
        <a:p>
          <a:r>
            <a:rPr lang="en-AU" sz="1600">
              <a:solidFill>
                <a:srgbClr val="201547"/>
              </a:solidFill>
              <a:latin typeface="+mn-lt"/>
            </a:rPr>
            <a:t>Community service organisations</a:t>
          </a:r>
        </a:p>
      </dgm:t>
    </dgm:pt>
    <dgm:pt modelId="{BDD0A5FA-A4F8-401F-9ACF-EE059F65F4B1}" type="parTrans" cxnId="{082DAB55-F809-49D6-8DF8-EE5975BF3431}">
      <dgm:prSet/>
      <dgm:spPr/>
      <dgm:t>
        <a:bodyPr/>
        <a:lstStyle/>
        <a:p>
          <a:endParaRPr lang="en-AU" sz="1600">
            <a:latin typeface="+mn-lt"/>
          </a:endParaRPr>
        </a:p>
      </dgm:t>
    </dgm:pt>
    <dgm:pt modelId="{4CF67E7C-E830-494C-99F7-F927609B8EE7}" type="sibTrans" cxnId="{082DAB55-F809-49D6-8DF8-EE5975BF3431}">
      <dgm:prSet/>
      <dgm:spPr/>
      <dgm:t>
        <a:bodyPr/>
        <a:lstStyle/>
        <a:p>
          <a:endParaRPr lang="en-AU" sz="1600">
            <a:latin typeface="+mn-lt"/>
          </a:endParaRPr>
        </a:p>
      </dgm:t>
    </dgm:pt>
    <dgm:pt modelId="{490E53A0-A58E-4A91-A0D6-BA938A5D5B41}">
      <dgm:prSet custT="1"/>
      <dgm:spPr>
        <a:ln>
          <a:solidFill>
            <a:srgbClr val="DCCDE4"/>
          </a:solidFill>
        </a:ln>
      </dgm:spPr>
      <dgm:t>
        <a:bodyPr/>
        <a:lstStyle/>
        <a:p>
          <a:r>
            <a:rPr lang="en-AU" sz="1600">
              <a:solidFill>
                <a:srgbClr val="201547"/>
              </a:solidFill>
              <a:latin typeface="+mn-lt"/>
            </a:rPr>
            <a:t>Aboriginal Community Controlled Organisations</a:t>
          </a:r>
        </a:p>
      </dgm:t>
    </dgm:pt>
    <dgm:pt modelId="{7737CB60-81B9-4560-9089-F724AA1EDFA0}" type="parTrans" cxnId="{CAEF3B30-8080-430A-AB04-A23B7EDE37D6}">
      <dgm:prSet/>
      <dgm:spPr/>
      <dgm:t>
        <a:bodyPr/>
        <a:lstStyle/>
        <a:p>
          <a:endParaRPr lang="en-AU" sz="1600">
            <a:latin typeface="+mn-lt"/>
          </a:endParaRPr>
        </a:p>
      </dgm:t>
    </dgm:pt>
    <dgm:pt modelId="{DBF9A388-834E-4013-A6CC-CBF49FAA7254}" type="sibTrans" cxnId="{CAEF3B30-8080-430A-AB04-A23B7EDE37D6}">
      <dgm:prSet/>
      <dgm:spPr/>
      <dgm:t>
        <a:bodyPr/>
        <a:lstStyle/>
        <a:p>
          <a:endParaRPr lang="en-AU" sz="1600">
            <a:latin typeface="+mn-lt"/>
          </a:endParaRPr>
        </a:p>
      </dgm:t>
    </dgm:pt>
    <dgm:pt modelId="{8580AFB1-870A-4C29-9062-B86E80670C23}">
      <dgm:prSet custT="1"/>
      <dgm:spPr>
        <a:ln>
          <a:solidFill>
            <a:srgbClr val="DCCDE4"/>
          </a:solidFill>
        </a:ln>
      </dgm:spPr>
      <dgm:t>
        <a:bodyPr/>
        <a:lstStyle/>
        <a:p>
          <a:r>
            <a:rPr lang="en-AU" sz="1600">
              <a:solidFill>
                <a:srgbClr val="201547"/>
              </a:solidFill>
              <a:latin typeface="+mn-lt"/>
            </a:rPr>
            <a:t>Family Preservation Order​</a:t>
          </a:r>
        </a:p>
      </dgm:t>
    </dgm:pt>
    <dgm:pt modelId="{1F4B32B4-B7E1-479E-86A5-525E4D44CF47}" type="parTrans" cxnId="{FB14C6DE-669C-48F6-A1D8-0AC6D72008B2}">
      <dgm:prSet/>
      <dgm:spPr/>
      <dgm:t>
        <a:bodyPr/>
        <a:lstStyle/>
        <a:p>
          <a:endParaRPr lang="en-AU" sz="1600">
            <a:latin typeface="+mn-lt"/>
          </a:endParaRPr>
        </a:p>
      </dgm:t>
    </dgm:pt>
    <dgm:pt modelId="{A10CB11B-60E2-4302-BAEB-BA7E0E2FF4F4}" type="sibTrans" cxnId="{FB14C6DE-669C-48F6-A1D8-0AC6D72008B2}">
      <dgm:prSet/>
      <dgm:spPr/>
      <dgm:t>
        <a:bodyPr/>
        <a:lstStyle/>
        <a:p>
          <a:endParaRPr lang="en-AU" sz="1600">
            <a:latin typeface="+mn-lt"/>
          </a:endParaRPr>
        </a:p>
      </dgm:t>
    </dgm:pt>
    <dgm:pt modelId="{9EA58F42-7244-4445-8651-D5153AB6B77D}">
      <dgm:prSet custT="1"/>
      <dgm:spPr>
        <a:ln>
          <a:solidFill>
            <a:srgbClr val="DCCDE4"/>
          </a:solidFill>
        </a:ln>
      </dgm:spPr>
      <dgm:t>
        <a:bodyPr/>
        <a:lstStyle/>
        <a:p>
          <a:r>
            <a:rPr lang="en-AU" sz="1600">
              <a:solidFill>
                <a:srgbClr val="201547"/>
              </a:solidFill>
              <a:latin typeface="+mn-lt"/>
            </a:rPr>
            <a:t>Family Reunification Order </a:t>
          </a:r>
          <a:r>
            <a:rPr lang="en-AU" sz="1600">
              <a:latin typeface="+mn-lt"/>
            </a:rPr>
            <a:t>​</a:t>
          </a:r>
        </a:p>
      </dgm:t>
    </dgm:pt>
    <dgm:pt modelId="{2A43A445-E185-4AAB-B571-305B913358CE}" type="parTrans" cxnId="{0A35146E-5F64-40EA-B75E-1C2B5E9CC3CF}">
      <dgm:prSet/>
      <dgm:spPr/>
      <dgm:t>
        <a:bodyPr/>
        <a:lstStyle/>
        <a:p>
          <a:endParaRPr lang="en-AU" sz="1600">
            <a:latin typeface="+mn-lt"/>
          </a:endParaRPr>
        </a:p>
      </dgm:t>
    </dgm:pt>
    <dgm:pt modelId="{13616718-7576-4908-9B28-5826D57DA432}" type="sibTrans" cxnId="{0A35146E-5F64-40EA-B75E-1C2B5E9CC3CF}">
      <dgm:prSet/>
      <dgm:spPr/>
      <dgm:t>
        <a:bodyPr/>
        <a:lstStyle/>
        <a:p>
          <a:endParaRPr lang="en-AU" sz="1600">
            <a:latin typeface="+mn-lt"/>
          </a:endParaRPr>
        </a:p>
      </dgm:t>
    </dgm:pt>
    <dgm:pt modelId="{4A26F665-1A84-4A96-849D-4441E14817C4}">
      <dgm:prSet custT="1"/>
      <dgm:spPr>
        <a:ln>
          <a:solidFill>
            <a:srgbClr val="DCCDE4"/>
          </a:solidFill>
        </a:ln>
      </dgm:spPr>
      <dgm:t>
        <a:bodyPr/>
        <a:lstStyle/>
        <a:p>
          <a:r>
            <a:rPr lang="en-AU" sz="1600">
              <a:solidFill>
                <a:srgbClr val="201547"/>
              </a:solidFill>
              <a:latin typeface="+mn-lt"/>
            </a:rPr>
            <a:t>Care by Secretary Order </a:t>
          </a:r>
          <a:r>
            <a:rPr lang="en-AU" sz="1600">
              <a:latin typeface="+mn-lt"/>
            </a:rPr>
            <a:t>​</a:t>
          </a:r>
        </a:p>
      </dgm:t>
    </dgm:pt>
    <dgm:pt modelId="{7B93D8B8-DDD3-43A3-92AC-2068FE16F92F}" type="parTrans" cxnId="{3386DD0C-11EC-4321-9256-BBA49F3D354C}">
      <dgm:prSet/>
      <dgm:spPr/>
      <dgm:t>
        <a:bodyPr/>
        <a:lstStyle/>
        <a:p>
          <a:endParaRPr lang="en-AU" sz="1600">
            <a:latin typeface="+mn-lt"/>
          </a:endParaRPr>
        </a:p>
      </dgm:t>
    </dgm:pt>
    <dgm:pt modelId="{91BFC017-1F51-49AE-A12E-F347C4B20A5C}" type="sibTrans" cxnId="{3386DD0C-11EC-4321-9256-BBA49F3D354C}">
      <dgm:prSet/>
      <dgm:spPr/>
      <dgm:t>
        <a:bodyPr/>
        <a:lstStyle/>
        <a:p>
          <a:endParaRPr lang="en-AU" sz="1600">
            <a:latin typeface="+mn-lt"/>
          </a:endParaRPr>
        </a:p>
      </dgm:t>
    </dgm:pt>
    <dgm:pt modelId="{7CDCCB8A-EA9C-4737-9AB3-B5FC0D369517}">
      <dgm:prSet custT="1"/>
      <dgm:spPr>
        <a:ln>
          <a:solidFill>
            <a:srgbClr val="DCCDE4"/>
          </a:solidFill>
        </a:ln>
      </dgm:spPr>
      <dgm:t>
        <a:bodyPr/>
        <a:lstStyle/>
        <a:p>
          <a:r>
            <a:rPr lang="en-AU" sz="1600">
              <a:solidFill>
                <a:srgbClr val="201547"/>
              </a:solidFill>
              <a:latin typeface="+mn-lt"/>
            </a:rPr>
            <a:t>Long Term Care Order​</a:t>
          </a:r>
        </a:p>
      </dgm:t>
    </dgm:pt>
    <dgm:pt modelId="{00EBFA84-BFDA-4EED-AD74-435C63032D10}" type="parTrans" cxnId="{CF28B4AF-8AFE-407C-9497-4E7706E44AA8}">
      <dgm:prSet/>
      <dgm:spPr/>
      <dgm:t>
        <a:bodyPr/>
        <a:lstStyle/>
        <a:p>
          <a:endParaRPr lang="en-AU" sz="1600">
            <a:latin typeface="+mn-lt"/>
          </a:endParaRPr>
        </a:p>
      </dgm:t>
    </dgm:pt>
    <dgm:pt modelId="{DAB3EBA1-967A-469F-BEA3-351FB1955F79}" type="sibTrans" cxnId="{CF28B4AF-8AFE-407C-9497-4E7706E44AA8}">
      <dgm:prSet/>
      <dgm:spPr/>
      <dgm:t>
        <a:bodyPr/>
        <a:lstStyle/>
        <a:p>
          <a:endParaRPr lang="en-AU" sz="1600">
            <a:latin typeface="+mn-lt"/>
          </a:endParaRPr>
        </a:p>
      </dgm:t>
    </dgm:pt>
    <dgm:pt modelId="{FE0749BC-97C1-4DC1-8000-DE10C7E8EDDB}">
      <dgm:prSet custT="1"/>
      <dgm:spPr>
        <a:ln>
          <a:solidFill>
            <a:srgbClr val="DCCDE4"/>
          </a:solidFill>
        </a:ln>
      </dgm:spPr>
      <dgm:t>
        <a:bodyPr/>
        <a:lstStyle/>
        <a:p>
          <a:r>
            <a:rPr lang="en-AU" sz="1600">
              <a:solidFill>
                <a:srgbClr val="201547"/>
              </a:solidFill>
              <a:latin typeface="+mn-lt"/>
            </a:rPr>
            <a:t>Permanent Care Order</a:t>
          </a:r>
        </a:p>
      </dgm:t>
    </dgm:pt>
    <dgm:pt modelId="{F5B177FC-6028-47F0-A3FA-27F1BE932A13}" type="parTrans" cxnId="{F44F8A7E-545F-4F95-8BF4-BFBCD79A0FE1}">
      <dgm:prSet/>
      <dgm:spPr/>
      <dgm:t>
        <a:bodyPr/>
        <a:lstStyle/>
        <a:p>
          <a:endParaRPr lang="en-AU" sz="1600">
            <a:latin typeface="+mn-lt"/>
          </a:endParaRPr>
        </a:p>
      </dgm:t>
    </dgm:pt>
    <dgm:pt modelId="{2D2FFB75-DA28-4572-AB26-FA0A4EABD7EF}" type="sibTrans" cxnId="{F44F8A7E-545F-4F95-8BF4-BFBCD79A0FE1}">
      <dgm:prSet/>
      <dgm:spPr/>
      <dgm:t>
        <a:bodyPr/>
        <a:lstStyle/>
        <a:p>
          <a:endParaRPr lang="en-AU" sz="1600">
            <a:latin typeface="+mn-lt"/>
          </a:endParaRPr>
        </a:p>
      </dgm:t>
    </dgm:pt>
    <dgm:pt modelId="{1A0563C4-C9A7-480D-8A5E-99718479F9ED}">
      <dgm:prSet custT="1"/>
      <dgm:spPr>
        <a:noFill/>
        <a:ln w="28575">
          <a:solidFill>
            <a:srgbClr val="966AAE"/>
          </a:solidFill>
        </a:ln>
      </dgm:spPr>
      <dgm:t>
        <a:bodyPr/>
        <a:lstStyle/>
        <a:p>
          <a:r>
            <a:rPr lang="en-US" sz="1600" b="1">
              <a:solidFill>
                <a:srgbClr val="201547"/>
              </a:solidFill>
              <a:latin typeface="+mn-lt"/>
            </a:rPr>
            <a:t>The Family Division of the Children’s Court can also make these types of orders</a:t>
          </a:r>
          <a:endParaRPr lang="en-AU" sz="1600">
            <a:solidFill>
              <a:srgbClr val="201547"/>
            </a:solidFill>
            <a:latin typeface="+mn-lt"/>
          </a:endParaRPr>
        </a:p>
      </dgm:t>
    </dgm:pt>
    <dgm:pt modelId="{2A672E83-054C-4E0D-9085-BBF78FA51971}" type="parTrans" cxnId="{D264737C-5508-4D2F-B367-247C1B1EC947}">
      <dgm:prSet/>
      <dgm:spPr/>
      <dgm:t>
        <a:bodyPr/>
        <a:lstStyle/>
        <a:p>
          <a:endParaRPr lang="en-AU" sz="1600">
            <a:latin typeface="+mn-lt"/>
          </a:endParaRPr>
        </a:p>
      </dgm:t>
    </dgm:pt>
    <dgm:pt modelId="{368B5838-85DC-48A9-BF05-9FA5A50EF3C2}" type="sibTrans" cxnId="{D264737C-5508-4D2F-B367-247C1B1EC947}">
      <dgm:prSet/>
      <dgm:spPr/>
      <dgm:t>
        <a:bodyPr/>
        <a:lstStyle/>
        <a:p>
          <a:endParaRPr lang="en-AU" sz="1600">
            <a:latin typeface="+mn-lt"/>
          </a:endParaRPr>
        </a:p>
      </dgm:t>
    </dgm:pt>
    <dgm:pt modelId="{202AEFE9-96C0-4074-91D2-5CA22C384CAD}">
      <dgm:prSet custT="1"/>
      <dgm:spPr>
        <a:ln>
          <a:solidFill>
            <a:srgbClr val="DCCDE4"/>
          </a:solidFill>
        </a:ln>
      </dgm:spPr>
      <dgm:t>
        <a:bodyPr/>
        <a:lstStyle/>
        <a:p>
          <a:r>
            <a:rPr lang="en-AU" sz="1600">
              <a:solidFill>
                <a:srgbClr val="201547"/>
              </a:solidFill>
              <a:latin typeface="+mn-lt"/>
            </a:rPr>
            <a:t>Undertaking</a:t>
          </a:r>
          <a:r>
            <a:rPr lang="en-AU" sz="1600">
              <a:latin typeface="+mn-lt"/>
            </a:rPr>
            <a:t>​</a:t>
          </a:r>
        </a:p>
      </dgm:t>
    </dgm:pt>
    <dgm:pt modelId="{B4A659E0-9819-421A-83BF-A562C0F43C5E}" type="parTrans" cxnId="{B2E59838-5B3C-4FA0-8287-976E4BD3FE4C}">
      <dgm:prSet/>
      <dgm:spPr/>
      <dgm:t>
        <a:bodyPr/>
        <a:lstStyle/>
        <a:p>
          <a:endParaRPr lang="en-AU" sz="1600">
            <a:latin typeface="+mn-lt"/>
          </a:endParaRPr>
        </a:p>
      </dgm:t>
    </dgm:pt>
    <dgm:pt modelId="{81F900AC-60D1-4A46-B3FC-1669A3296600}" type="sibTrans" cxnId="{B2E59838-5B3C-4FA0-8287-976E4BD3FE4C}">
      <dgm:prSet/>
      <dgm:spPr/>
      <dgm:t>
        <a:bodyPr/>
        <a:lstStyle/>
        <a:p>
          <a:endParaRPr lang="en-AU" sz="1600">
            <a:latin typeface="+mn-lt"/>
          </a:endParaRPr>
        </a:p>
      </dgm:t>
    </dgm:pt>
    <dgm:pt modelId="{0B0A282B-A6D9-4895-AA29-5055A0A89083}">
      <dgm:prSet custT="1"/>
      <dgm:spPr>
        <a:ln>
          <a:solidFill>
            <a:srgbClr val="DCCDE4"/>
          </a:solidFill>
        </a:ln>
      </dgm:spPr>
      <dgm:t>
        <a:bodyPr/>
        <a:lstStyle/>
        <a:p>
          <a:r>
            <a:rPr lang="en-AU" sz="1600">
              <a:solidFill>
                <a:srgbClr val="201547"/>
              </a:solidFill>
              <a:latin typeface="+mn-lt"/>
            </a:rPr>
            <a:t>Temporary Assessment Order​</a:t>
          </a:r>
        </a:p>
      </dgm:t>
    </dgm:pt>
    <dgm:pt modelId="{5BC4E3F4-82F6-4438-BD14-685EE886EE7C}" type="parTrans" cxnId="{D54F33B7-1D9C-4307-8B53-B4B8ED9DE3E5}">
      <dgm:prSet/>
      <dgm:spPr/>
      <dgm:t>
        <a:bodyPr/>
        <a:lstStyle/>
        <a:p>
          <a:endParaRPr lang="en-AU" sz="1600">
            <a:latin typeface="+mn-lt"/>
          </a:endParaRPr>
        </a:p>
      </dgm:t>
    </dgm:pt>
    <dgm:pt modelId="{932A515A-3ACF-4DA7-9589-E7600A1E004F}" type="sibTrans" cxnId="{D54F33B7-1D9C-4307-8B53-B4B8ED9DE3E5}">
      <dgm:prSet/>
      <dgm:spPr/>
      <dgm:t>
        <a:bodyPr/>
        <a:lstStyle/>
        <a:p>
          <a:endParaRPr lang="en-AU" sz="1600">
            <a:latin typeface="+mn-lt"/>
          </a:endParaRPr>
        </a:p>
      </dgm:t>
    </dgm:pt>
    <dgm:pt modelId="{D5F52ADB-F93B-45FA-AFED-BD72A2964A1B}">
      <dgm:prSet custT="1"/>
      <dgm:spPr>
        <a:ln>
          <a:solidFill>
            <a:srgbClr val="DCCDE4"/>
          </a:solidFill>
        </a:ln>
      </dgm:spPr>
      <dgm:t>
        <a:bodyPr/>
        <a:lstStyle/>
        <a:p>
          <a:r>
            <a:rPr lang="en-AU" sz="1600">
              <a:solidFill>
                <a:srgbClr val="201547"/>
              </a:solidFill>
              <a:latin typeface="+mn-lt"/>
            </a:rPr>
            <a:t>Interim Accommodation Order​</a:t>
          </a:r>
        </a:p>
      </dgm:t>
    </dgm:pt>
    <dgm:pt modelId="{AABE2DD9-697B-403F-8A55-8990F07778C9}" type="parTrans" cxnId="{F18C4A20-E19F-4C31-A056-9C9393FC92D7}">
      <dgm:prSet/>
      <dgm:spPr/>
      <dgm:t>
        <a:bodyPr/>
        <a:lstStyle/>
        <a:p>
          <a:endParaRPr lang="en-AU" sz="1600">
            <a:latin typeface="+mn-lt"/>
          </a:endParaRPr>
        </a:p>
      </dgm:t>
    </dgm:pt>
    <dgm:pt modelId="{D8460501-3B5F-42C7-AB4E-832079A75BEE}" type="sibTrans" cxnId="{F18C4A20-E19F-4C31-A056-9C9393FC92D7}">
      <dgm:prSet/>
      <dgm:spPr/>
      <dgm:t>
        <a:bodyPr/>
        <a:lstStyle/>
        <a:p>
          <a:endParaRPr lang="en-AU" sz="1600">
            <a:latin typeface="+mn-lt"/>
          </a:endParaRPr>
        </a:p>
      </dgm:t>
    </dgm:pt>
    <dgm:pt modelId="{3BE6E402-93CE-4D05-8BAD-18E38D25F022}">
      <dgm:prSet custT="1"/>
      <dgm:spPr>
        <a:ln>
          <a:solidFill>
            <a:srgbClr val="DCCDE4"/>
          </a:solidFill>
        </a:ln>
      </dgm:spPr>
      <dgm:t>
        <a:bodyPr/>
        <a:lstStyle/>
        <a:p>
          <a:r>
            <a:rPr lang="en-US" sz="1600">
              <a:solidFill>
                <a:srgbClr val="201547"/>
              </a:solidFill>
              <a:latin typeface="+mn-lt"/>
            </a:rPr>
            <a:t>Therapeutic Treatment Order</a:t>
          </a:r>
          <a:endParaRPr lang="en-AU" sz="1600">
            <a:solidFill>
              <a:srgbClr val="201547"/>
            </a:solidFill>
            <a:latin typeface="+mn-lt"/>
          </a:endParaRPr>
        </a:p>
      </dgm:t>
    </dgm:pt>
    <dgm:pt modelId="{7DF7B10B-DB0D-447E-AAFF-71CD8CCA7E6E}" type="parTrans" cxnId="{6C32648E-4B89-4152-AB66-AADC97C30947}">
      <dgm:prSet/>
      <dgm:spPr/>
      <dgm:t>
        <a:bodyPr/>
        <a:lstStyle/>
        <a:p>
          <a:endParaRPr lang="en-AU" sz="1600">
            <a:latin typeface="+mn-lt"/>
          </a:endParaRPr>
        </a:p>
      </dgm:t>
    </dgm:pt>
    <dgm:pt modelId="{4329CB14-CE6F-47B7-8874-13D389E6592F}" type="sibTrans" cxnId="{6C32648E-4B89-4152-AB66-AADC97C30947}">
      <dgm:prSet/>
      <dgm:spPr/>
      <dgm:t>
        <a:bodyPr/>
        <a:lstStyle/>
        <a:p>
          <a:endParaRPr lang="en-AU" sz="1600">
            <a:latin typeface="+mn-lt"/>
          </a:endParaRPr>
        </a:p>
      </dgm:t>
    </dgm:pt>
    <dgm:pt modelId="{E66A45A5-D8C4-4450-B3C9-F30B9D460719}">
      <dgm:prSet custT="1"/>
      <dgm:spPr>
        <a:ln>
          <a:solidFill>
            <a:srgbClr val="DCCDE4"/>
          </a:solidFill>
        </a:ln>
      </dgm:spPr>
      <dgm:t>
        <a:bodyPr/>
        <a:lstStyle/>
        <a:p>
          <a:r>
            <a:rPr lang="en-AU" sz="1600">
              <a:solidFill>
                <a:srgbClr val="201547"/>
              </a:solidFill>
              <a:latin typeface="+mn-lt"/>
            </a:rPr>
            <a:t>Therapeutic Treatment Placement Order</a:t>
          </a:r>
        </a:p>
      </dgm:t>
    </dgm:pt>
    <dgm:pt modelId="{AD0D0867-9108-4EAA-AACE-835F7BD5B7E1}" type="parTrans" cxnId="{A2181FBB-9873-4A63-B9CD-7CC2EF8C38D5}">
      <dgm:prSet/>
      <dgm:spPr/>
      <dgm:t>
        <a:bodyPr/>
        <a:lstStyle/>
        <a:p>
          <a:endParaRPr lang="en-AU"/>
        </a:p>
      </dgm:t>
    </dgm:pt>
    <dgm:pt modelId="{04924EF3-0490-4C14-A537-C6ADAD7D837A}" type="sibTrans" cxnId="{A2181FBB-9873-4A63-B9CD-7CC2EF8C38D5}">
      <dgm:prSet/>
      <dgm:spPr/>
      <dgm:t>
        <a:bodyPr/>
        <a:lstStyle/>
        <a:p>
          <a:endParaRPr lang="en-AU"/>
        </a:p>
      </dgm:t>
    </dgm:pt>
    <dgm:pt modelId="{02FAE5C9-E19C-40BC-80DD-57AF4B1B7147}" type="pres">
      <dgm:prSet presAssocID="{3295B062-AA61-47A2-8192-D095A4F38A34}" presName="theList" presStyleCnt="0">
        <dgm:presLayoutVars>
          <dgm:dir/>
          <dgm:animLvl val="lvl"/>
          <dgm:resizeHandles val="exact"/>
        </dgm:presLayoutVars>
      </dgm:prSet>
      <dgm:spPr/>
    </dgm:pt>
    <dgm:pt modelId="{543CAFA6-805D-4015-B6D1-22AD6701F21C}" type="pres">
      <dgm:prSet presAssocID="{8D9F7F21-470C-46B7-B357-5B68832FF7DE}" presName="compNode" presStyleCnt="0"/>
      <dgm:spPr/>
    </dgm:pt>
    <dgm:pt modelId="{E6DBC3BE-0103-4930-9F1F-A790A1548E42}" type="pres">
      <dgm:prSet presAssocID="{8D9F7F21-470C-46B7-B357-5B68832FF7DE}" presName="aNode" presStyleLbl="bgShp" presStyleIdx="0" presStyleCnt="3"/>
      <dgm:spPr/>
    </dgm:pt>
    <dgm:pt modelId="{81BB024C-A8F2-4338-852F-E7047AF59A3E}" type="pres">
      <dgm:prSet presAssocID="{8D9F7F21-470C-46B7-B357-5B68832FF7DE}" presName="textNode" presStyleLbl="bgShp" presStyleIdx="0" presStyleCnt="3"/>
      <dgm:spPr/>
    </dgm:pt>
    <dgm:pt modelId="{D0D56F8E-A13B-4F0F-BCDA-25AD5F02162A}" type="pres">
      <dgm:prSet presAssocID="{8D9F7F21-470C-46B7-B357-5B68832FF7DE}" presName="compChildNode" presStyleCnt="0"/>
      <dgm:spPr/>
    </dgm:pt>
    <dgm:pt modelId="{30ED0D27-A8AA-4CE0-B0BB-0DECC0B2E547}" type="pres">
      <dgm:prSet presAssocID="{8D9F7F21-470C-46B7-B357-5B68832FF7DE}" presName="theInnerList" presStyleCnt="0"/>
      <dgm:spPr/>
    </dgm:pt>
    <dgm:pt modelId="{70C6281D-7220-4AA8-AEDA-EBB9F9CFB16A}" type="pres">
      <dgm:prSet presAssocID="{25791D7F-2A6C-4AF2-890C-76ECCC8D9E9F}" presName="childNode" presStyleLbl="node1" presStyleIdx="0" presStyleCnt="14">
        <dgm:presLayoutVars>
          <dgm:bulletEnabled val="1"/>
        </dgm:presLayoutVars>
      </dgm:prSet>
      <dgm:spPr/>
    </dgm:pt>
    <dgm:pt modelId="{D8371FA4-5314-49B4-94F5-979ABDFB6126}" type="pres">
      <dgm:prSet presAssocID="{25791D7F-2A6C-4AF2-890C-76ECCC8D9E9F}" presName="aSpace2" presStyleCnt="0"/>
      <dgm:spPr/>
    </dgm:pt>
    <dgm:pt modelId="{2C8165DC-4D83-451B-9334-D399C9899E25}" type="pres">
      <dgm:prSet presAssocID="{1AB4E861-6877-43A1-A786-98D8267F42E3}" presName="childNode" presStyleLbl="node1" presStyleIdx="1" presStyleCnt="14">
        <dgm:presLayoutVars>
          <dgm:bulletEnabled val="1"/>
        </dgm:presLayoutVars>
      </dgm:prSet>
      <dgm:spPr/>
    </dgm:pt>
    <dgm:pt modelId="{69AE99E2-AE14-4C2B-BC15-D5076C07D943}" type="pres">
      <dgm:prSet presAssocID="{1AB4E861-6877-43A1-A786-98D8267F42E3}" presName="aSpace2" presStyleCnt="0"/>
      <dgm:spPr/>
    </dgm:pt>
    <dgm:pt modelId="{38553086-9D6E-47BE-B0D7-9B8A1E4B761D}" type="pres">
      <dgm:prSet presAssocID="{C1E26AB4-5C07-440F-836F-7F248C8E2C58}" presName="childNode" presStyleLbl="node1" presStyleIdx="2" presStyleCnt="14">
        <dgm:presLayoutVars>
          <dgm:bulletEnabled val="1"/>
        </dgm:presLayoutVars>
      </dgm:prSet>
      <dgm:spPr/>
    </dgm:pt>
    <dgm:pt modelId="{91834E43-BD35-4B38-AAE7-206B12E70FF0}" type="pres">
      <dgm:prSet presAssocID="{C1E26AB4-5C07-440F-836F-7F248C8E2C58}" presName="aSpace2" presStyleCnt="0"/>
      <dgm:spPr/>
    </dgm:pt>
    <dgm:pt modelId="{45CFB420-EF31-4F35-8261-D3069222B18E}" type="pres">
      <dgm:prSet presAssocID="{490E53A0-A58E-4A91-A0D6-BA938A5D5B41}" presName="childNode" presStyleLbl="node1" presStyleIdx="3" presStyleCnt="14">
        <dgm:presLayoutVars>
          <dgm:bulletEnabled val="1"/>
        </dgm:presLayoutVars>
      </dgm:prSet>
      <dgm:spPr/>
    </dgm:pt>
    <dgm:pt modelId="{7AC32C05-DC9D-4DD4-AB0E-E6320078070C}" type="pres">
      <dgm:prSet presAssocID="{8D9F7F21-470C-46B7-B357-5B68832FF7DE}" presName="aSpace" presStyleCnt="0"/>
      <dgm:spPr/>
    </dgm:pt>
    <dgm:pt modelId="{598900A3-8B56-4995-8BFC-EE806A4AE39C}" type="pres">
      <dgm:prSet presAssocID="{43536979-DD3C-437F-AF90-0B23D8C87AE2}" presName="compNode" presStyleCnt="0"/>
      <dgm:spPr/>
    </dgm:pt>
    <dgm:pt modelId="{3C65EA18-A580-49BC-B136-C9381DE94ABE}" type="pres">
      <dgm:prSet presAssocID="{43536979-DD3C-437F-AF90-0B23D8C87AE2}" presName="aNode" presStyleLbl="bgShp" presStyleIdx="1" presStyleCnt="3"/>
      <dgm:spPr/>
    </dgm:pt>
    <dgm:pt modelId="{1C4D6AB2-2DA0-44AD-9234-A833778E531F}" type="pres">
      <dgm:prSet presAssocID="{43536979-DD3C-437F-AF90-0B23D8C87AE2}" presName="textNode" presStyleLbl="bgShp" presStyleIdx="1" presStyleCnt="3"/>
      <dgm:spPr/>
    </dgm:pt>
    <dgm:pt modelId="{D2B749EF-0502-4F73-9729-A6F0FCCBC950}" type="pres">
      <dgm:prSet presAssocID="{43536979-DD3C-437F-AF90-0B23D8C87AE2}" presName="compChildNode" presStyleCnt="0"/>
      <dgm:spPr/>
    </dgm:pt>
    <dgm:pt modelId="{EF28076B-806D-4D5E-A59F-2A22598110A4}" type="pres">
      <dgm:prSet presAssocID="{43536979-DD3C-437F-AF90-0B23D8C87AE2}" presName="theInnerList" presStyleCnt="0"/>
      <dgm:spPr/>
    </dgm:pt>
    <dgm:pt modelId="{C35E49B9-70AA-4726-AC15-76BF8C6CA455}" type="pres">
      <dgm:prSet presAssocID="{8580AFB1-870A-4C29-9062-B86E80670C23}" presName="childNode" presStyleLbl="node1" presStyleIdx="4" presStyleCnt="14">
        <dgm:presLayoutVars>
          <dgm:bulletEnabled val="1"/>
        </dgm:presLayoutVars>
      </dgm:prSet>
      <dgm:spPr/>
    </dgm:pt>
    <dgm:pt modelId="{01ABAF65-2500-4726-A78F-F8ABF80C3BFB}" type="pres">
      <dgm:prSet presAssocID="{8580AFB1-870A-4C29-9062-B86E80670C23}" presName="aSpace2" presStyleCnt="0"/>
      <dgm:spPr/>
    </dgm:pt>
    <dgm:pt modelId="{5E216F42-CE8E-4D16-9198-8A8EBC633343}" type="pres">
      <dgm:prSet presAssocID="{9EA58F42-7244-4445-8651-D5153AB6B77D}" presName="childNode" presStyleLbl="node1" presStyleIdx="5" presStyleCnt="14">
        <dgm:presLayoutVars>
          <dgm:bulletEnabled val="1"/>
        </dgm:presLayoutVars>
      </dgm:prSet>
      <dgm:spPr/>
    </dgm:pt>
    <dgm:pt modelId="{8C71B850-D267-473E-8FBB-0F94DCC923EE}" type="pres">
      <dgm:prSet presAssocID="{9EA58F42-7244-4445-8651-D5153AB6B77D}" presName="aSpace2" presStyleCnt="0"/>
      <dgm:spPr/>
    </dgm:pt>
    <dgm:pt modelId="{6A61554D-B246-4B41-AC99-A758648DE2B4}" type="pres">
      <dgm:prSet presAssocID="{4A26F665-1A84-4A96-849D-4441E14817C4}" presName="childNode" presStyleLbl="node1" presStyleIdx="6" presStyleCnt="14">
        <dgm:presLayoutVars>
          <dgm:bulletEnabled val="1"/>
        </dgm:presLayoutVars>
      </dgm:prSet>
      <dgm:spPr/>
    </dgm:pt>
    <dgm:pt modelId="{163EAC2A-6297-4838-AB6B-AE7AD4D5F3CB}" type="pres">
      <dgm:prSet presAssocID="{4A26F665-1A84-4A96-849D-4441E14817C4}" presName="aSpace2" presStyleCnt="0"/>
      <dgm:spPr/>
    </dgm:pt>
    <dgm:pt modelId="{0788C1C7-77F2-4D4C-9A01-BAA07262ED15}" type="pres">
      <dgm:prSet presAssocID="{7CDCCB8A-EA9C-4737-9AB3-B5FC0D369517}" presName="childNode" presStyleLbl="node1" presStyleIdx="7" presStyleCnt="14">
        <dgm:presLayoutVars>
          <dgm:bulletEnabled val="1"/>
        </dgm:presLayoutVars>
      </dgm:prSet>
      <dgm:spPr/>
    </dgm:pt>
    <dgm:pt modelId="{7911A91D-C59E-4BDD-9ECE-FDAD8AC81444}" type="pres">
      <dgm:prSet presAssocID="{7CDCCB8A-EA9C-4737-9AB3-B5FC0D369517}" presName="aSpace2" presStyleCnt="0"/>
      <dgm:spPr/>
    </dgm:pt>
    <dgm:pt modelId="{BA8FA235-2FDE-4119-B3C4-778C83063A38}" type="pres">
      <dgm:prSet presAssocID="{FE0749BC-97C1-4DC1-8000-DE10C7E8EDDB}" presName="childNode" presStyleLbl="node1" presStyleIdx="8" presStyleCnt="14">
        <dgm:presLayoutVars>
          <dgm:bulletEnabled val="1"/>
        </dgm:presLayoutVars>
      </dgm:prSet>
      <dgm:spPr/>
    </dgm:pt>
    <dgm:pt modelId="{FA334AFC-83FE-412D-B653-D20D24E2E18B}" type="pres">
      <dgm:prSet presAssocID="{43536979-DD3C-437F-AF90-0B23D8C87AE2}" presName="aSpace" presStyleCnt="0"/>
      <dgm:spPr/>
    </dgm:pt>
    <dgm:pt modelId="{AA4F7BE9-8944-45F2-9699-C064C2FA8536}" type="pres">
      <dgm:prSet presAssocID="{1A0563C4-C9A7-480D-8A5E-99718479F9ED}" presName="compNode" presStyleCnt="0"/>
      <dgm:spPr/>
    </dgm:pt>
    <dgm:pt modelId="{68A0DF31-B426-4EE8-8F55-56692D31EC7C}" type="pres">
      <dgm:prSet presAssocID="{1A0563C4-C9A7-480D-8A5E-99718479F9ED}" presName="aNode" presStyleLbl="bgShp" presStyleIdx="2" presStyleCnt="3"/>
      <dgm:spPr/>
    </dgm:pt>
    <dgm:pt modelId="{F97F342D-C466-4448-9D10-E444C00BC558}" type="pres">
      <dgm:prSet presAssocID="{1A0563C4-C9A7-480D-8A5E-99718479F9ED}" presName="textNode" presStyleLbl="bgShp" presStyleIdx="2" presStyleCnt="3"/>
      <dgm:spPr/>
    </dgm:pt>
    <dgm:pt modelId="{5A078148-CA46-440B-9A5B-A970827177CA}" type="pres">
      <dgm:prSet presAssocID="{1A0563C4-C9A7-480D-8A5E-99718479F9ED}" presName="compChildNode" presStyleCnt="0"/>
      <dgm:spPr/>
    </dgm:pt>
    <dgm:pt modelId="{CD54C22E-2A7D-41C7-9932-EA81A4C2F0F8}" type="pres">
      <dgm:prSet presAssocID="{1A0563C4-C9A7-480D-8A5E-99718479F9ED}" presName="theInnerList" presStyleCnt="0"/>
      <dgm:spPr/>
    </dgm:pt>
    <dgm:pt modelId="{CD684F65-74FD-487D-AF3F-ABF155454C54}" type="pres">
      <dgm:prSet presAssocID="{202AEFE9-96C0-4074-91D2-5CA22C384CAD}" presName="childNode" presStyleLbl="node1" presStyleIdx="9" presStyleCnt="14">
        <dgm:presLayoutVars>
          <dgm:bulletEnabled val="1"/>
        </dgm:presLayoutVars>
      </dgm:prSet>
      <dgm:spPr/>
    </dgm:pt>
    <dgm:pt modelId="{EF2B2F95-F575-4FB3-92EA-E887B9CE8BFA}" type="pres">
      <dgm:prSet presAssocID="{202AEFE9-96C0-4074-91D2-5CA22C384CAD}" presName="aSpace2" presStyleCnt="0"/>
      <dgm:spPr/>
    </dgm:pt>
    <dgm:pt modelId="{BF704A4C-B865-4EE8-878B-A7D7528CF1D6}" type="pres">
      <dgm:prSet presAssocID="{0B0A282B-A6D9-4895-AA29-5055A0A89083}" presName="childNode" presStyleLbl="node1" presStyleIdx="10" presStyleCnt="14">
        <dgm:presLayoutVars>
          <dgm:bulletEnabled val="1"/>
        </dgm:presLayoutVars>
      </dgm:prSet>
      <dgm:spPr/>
    </dgm:pt>
    <dgm:pt modelId="{1C261512-C965-4BEF-9878-F2928ADFC801}" type="pres">
      <dgm:prSet presAssocID="{0B0A282B-A6D9-4895-AA29-5055A0A89083}" presName="aSpace2" presStyleCnt="0"/>
      <dgm:spPr/>
    </dgm:pt>
    <dgm:pt modelId="{BB4B02FB-08A5-4394-9D2A-397D818B86BB}" type="pres">
      <dgm:prSet presAssocID="{D5F52ADB-F93B-45FA-AFED-BD72A2964A1B}" presName="childNode" presStyleLbl="node1" presStyleIdx="11" presStyleCnt="14">
        <dgm:presLayoutVars>
          <dgm:bulletEnabled val="1"/>
        </dgm:presLayoutVars>
      </dgm:prSet>
      <dgm:spPr/>
    </dgm:pt>
    <dgm:pt modelId="{D844D2AB-A7E9-46D2-95E5-9AFFBB295618}" type="pres">
      <dgm:prSet presAssocID="{D5F52ADB-F93B-45FA-AFED-BD72A2964A1B}" presName="aSpace2" presStyleCnt="0"/>
      <dgm:spPr/>
    </dgm:pt>
    <dgm:pt modelId="{ADCA755B-53E4-4E36-AD34-5E715AB952FC}" type="pres">
      <dgm:prSet presAssocID="{3BE6E402-93CE-4D05-8BAD-18E38D25F022}" presName="childNode" presStyleLbl="node1" presStyleIdx="12" presStyleCnt="14">
        <dgm:presLayoutVars>
          <dgm:bulletEnabled val="1"/>
        </dgm:presLayoutVars>
      </dgm:prSet>
      <dgm:spPr/>
    </dgm:pt>
    <dgm:pt modelId="{AAAD4574-F8E3-4D16-A852-7DBC96071499}" type="pres">
      <dgm:prSet presAssocID="{3BE6E402-93CE-4D05-8BAD-18E38D25F022}" presName="aSpace2" presStyleCnt="0"/>
      <dgm:spPr/>
    </dgm:pt>
    <dgm:pt modelId="{1A9E2231-A3FC-4D35-A71D-288A7014A779}" type="pres">
      <dgm:prSet presAssocID="{E66A45A5-D8C4-4450-B3C9-F30B9D460719}" presName="childNode" presStyleLbl="node1" presStyleIdx="13" presStyleCnt="14">
        <dgm:presLayoutVars>
          <dgm:bulletEnabled val="1"/>
        </dgm:presLayoutVars>
      </dgm:prSet>
      <dgm:spPr/>
    </dgm:pt>
  </dgm:ptLst>
  <dgm:cxnLst>
    <dgm:cxn modelId="{37F1E401-A60E-42B2-A012-1AD84C97B996}" type="presOf" srcId="{3BE6E402-93CE-4D05-8BAD-18E38D25F022}" destId="{ADCA755B-53E4-4E36-AD34-5E715AB952FC}" srcOrd="0" destOrd="0" presId="urn:microsoft.com/office/officeart/2005/8/layout/lProcess2"/>
    <dgm:cxn modelId="{A88E9B03-E8A6-478B-B3BA-D88F2033DF55}" type="presOf" srcId="{1A0563C4-C9A7-480D-8A5E-99718479F9ED}" destId="{F97F342D-C466-4448-9D10-E444C00BC558}" srcOrd="1" destOrd="0" presId="urn:microsoft.com/office/officeart/2005/8/layout/lProcess2"/>
    <dgm:cxn modelId="{D115CA08-E1D5-4C62-93DC-18EDA2F03E18}" type="presOf" srcId="{3295B062-AA61-47A2-8192-D095A4F38A34}" destId="{02FAE5C9-E19C-40BC-80DD-57AF4B1B7147}" srcOrd="0" destOrd="0" presId="urn:microsoft.com/office/officeart/2005/8/layout/lProcess2"/>
    <dgm:cxn modelId="{3386DD0C-11EC-4321-9256-BBA49F3D354C}" srcId="{43536979-DD3C-437F-AF90-0B23D8C87AE2}" destId="{4A26F665-1A84-4A96-849D-4441E14817C4}" srcOrd="2" destOrd="0" parTransId="{7B93D8B8-DDD3-43A3-92AC-2068FE16F92F}" sibTransId="{91BFC017-1F51-49AE-A12E-F347C4B20A5C}"/>
    <dgm:cxn modelId="{FA715A1D-EEDA-4724-8884-0EEF9ECA7A1E}" srcId="{8D9F7F21-470C-46B7-B357-5B68832FF7DE}" destId="{1AB4E861-6877-43A1-A786-98D8267F42E3}" srcOrd="1" destOrd="0" parTransId="{B21C90F3-E04F-45FD-AC8F-E209681474D0}" sibTransId="{C1BDC0D0-FD8C-4B0B-99B9-C97976D46C81}"/>
    <dgm:cxn modelId="{F18C4A20-E19F-4C31-A056-9C9393FC92D7}" srcId="{1A0563C4-C9A7-480D-8A5E-99718479F9ED}" destId="{D5F52ADB-F93B-45FA-AFED-BD72A2964A1B}" srcOrd="2" destOrd="0" parTransId="{AABE2DD9-697B-403F-8A55-8990F07778C9}" sibTransId="{D8460501-3B5F-42C7-AB4E-832079A75BEE}"/>
    <dgm:cxn modelId="{A1DB2A30-F389-4102-8F7D-BACEE13B83AA}" type="presOf" srcId="{202AEFE9-96C0-4074-91D2-5CA22C384CAD}" destId="{CD684F65-74FD-487D-AF3F-ABF155454C54}" srcOrd="0" destOrd="0" presId="urn:microsoft.com/office/officeart/2005/8/layout/lProcess2"/>
    <dgm:cxn modelId="{CAEF3B30-8080-430A-AB04-A23B7EDE37D6}" srcId="{8D9F7F21-470C-46B7-B357-5B68832FF7DE}" destId="{490E53A0-A58E-4A91-A0D6-BA938A5D5B41}" srcOrd="3" destOrd="0" parTransId="{7737CB60-81B9-4560-9089-F724AA1EDFA0}" sibTransId="{DBF9A388-834E-4013-A6CC-CBF49FAA7254}"/>
    <dgm:cxn modelId="{B356C234-3848-42CD-B00C-508F340ACDDC}" type="presOf" srcId="{FE0749BC-97C1-4DC1-8000-DE10C7E8EDDB}" destId="{BA8FA235-2FDE-4119-B3C4-778C83063A38}" srcOrd="0" destOrd="0" presId="urn:microsoft.com/office/officeart/2005/8/layout/lProcess2"/>
    <dgm:cxn modelId="{B2E59838-5B3C-4FA0-8287-976E4BD3FE4C}" srcId="{1A0563C4-C9A7-480D-8A5E-99718479F9ED}" destId="{202AEFE9-96C0-4074-91D2-5CA22C384CAD}" srcOrd="0" destOrd="0" parTransId="{B4A659E0-9819-421A-83BF-A562C0F43C5E}" sibTransId="{81F900AC-60D1-4A46-B3FC-1669A3296600}"/>
    <dgm:cxn modelId="{2E78F63B-975A-42E8-A352-A54BB080D43E}" type="presOf" srcId="{25791D7F-2A6C-4AF2-890C-76ECCC8D9E9F}" destId="{70C6281D-7220-4AA8-AEDA-EBB9F9CFB16A}" srcOrd="0" destOrd="0" presId="urn:microsoft.com/office/officeart/2005/8/layout/lProcess2"/>
    <dgm:cxn modelId="{02A9785E-BAB7-4530-9F0E-E90E0EFEF82B}" type="presOf" srcId="{E66A45A5-D8C4-4450-B3C9-F30B9D460719}" destId="{1A9E2231-A3FC-4D35-A71D-288A7014A779}" srcOrd="0" destOrd="0" presId="urn:microsoft.com/office/officeart/2005/8/layout/lProcess2"/>
    <dgm:cxn modelId="{731FB047-4A38-420C-985D-30DA0794175B}" srcId="{8D9F7F21-470C-46B7-B357-5B68832FF7DE}" destId="{25791D7F-2A6C-4AF2-890C-76ECCC8D9E9F}" srcOrd="0" destOrd="0" parTransId="{17D74381-37BC-4C13-93FD-2938F4ED6107}" sibTransId="{A2F61D90-049D-4E5C-8FDA-3118487E7EF9}"/>
    <dgm:cxn modelId="{D5BE046D-023D-4074-8994-616D80907C4E}" srcId="{3295B062-AA61-47A2-8192-D095A4F38A34}" destId="{8D9F7F21-470C-46B7-B357-5B68832FF7DE}" srcOrd="0" destOrd="0" parTransId="{6E2A4E88-5A27-4109-8180-3437D0AE4A63}" sibTransId="{C9D93F39-6FBB-4657-A95B-68494AD0CB2E}"/>
    <dgm:cxn modelId="{7252294D-6736-4C28-BD1B-97C3FD879682}" type="presOf" srcId="{1AB4E861-6877-43A1-A786-98D8267F42E3}" destId="{2C8165DC-4D83-451B-9334-D399C9899E25}" srcOrd="0" destOrd="0" presId="urn:microsoft.com/office/officeart/2005/8/layout/lProcess2"/>
    <dgm:cxn modelId="{0A35146E-5F64-40EA-B75E-1C2B5E9CC3CF}" srcId="{43536979-DD3C-437F-AF90-0B23D8C87AE2}" destId="{9EA58F42-7244-4445-8651-D5153AB6B77D}" srcOrd="1" destOrd="0" parTransId="{2A43A445-E185-4AAB-B571-305B913358CE}" sibTransId="{13616718-7576-4908-9B28-5826D57DA432}"/>
    <dgm:cxn modelId="{DF1FC54F-379A-4061-BA9D-97B47BE1781C}" type="presOf" srcId="{7CDCCB8A-EA9C-4737-9AB3-B5FC0D369517}" destId="{0788C1C7-77F2-4D4C-9A01-BAA07262ED15}" srcOrd="0" destOrd="0" presId="urn:microsoft.com/office/officeart/2005/8/layout/lProcess2"/>
    <dgm:cxn modelId="{082DAB55-F809-49D6-8DF8-EE5975BF3431}" srcId="{8D9F7F21-470C-46B7-B357-5B68832FF7DE}" destId="{C1E26AB4-5C07-440F-836F-7F248C8E2C58}" srcOrd="2" destOrd="0" parTransId="{BDD0A5FA-A4F8-401F-9ACF-EE059F65F4B1}" sibTransId="{4CF67E7C-E830-494C-99F7-F927609B8EE7}"/>
    <dgm:cxn modelId="{D264737C-5508-4D2F-B367-247C1B1EC947}" srcId="{3295B062-AA61-47A2-8192-D095A4F38A34}" destId="{1A0563C4-C9A7-480D-8A5E-99718479F9ED}" srcOrd="2" destOrd="0" parTransId="{2A672E83-054C-4E0D-9085-BBF78FA51971}" sibTransId="{368B5838-85DC-48A9-BF05-9FA5A50EF3C2}"/>
    <dgm:cxn modelId="{F44F8A7E-545F-4F95-8BF4-BFBCD79A0FE1}" srcId="{43536979-DD3C-437F-AF90-0B23D8C87AE2}" destId="{FE0749BC-97C1-4DC1-8000-DE10C7E8EDDB}" srcOrd="4" destOrd="0" parTransId="{F5B177FC-6028-47F0-A3FA-27F1BE932A13}" sibTransId="{2D2FFB75-DA28-4572-AB26-FA0A4EABD7EF}"/>
    <dgm:cxn modelId="{6C32648E-4B89-4152-AB66-AADC97C30947}" srcId="{1A0563C4-C9A7-480D-8A5E-99718479F9ED}" destId="{3BE6E402-93CE-4D05-8BAD-18E38D25F022}" srcOrd="3" destOrd="0" parTransId="{7DF7B10B-DB0D-447E-AAFF-71CD8CCA7E6E}" sibTransId="{4329CB14-CE6F-47B7-8874-13D389E6592F}"/>
    <dgm:cxn modelId="{D0DA5793-85C6-4879-9B1B-C4C91DA104B5}" type="presOf" srcId="{490E53A0-A58E-4A91-A0D6-BA938A5D5B41}" destId="{45CFB420-EF31-4F35-8261-D3069222B18E}" srcOrd="0" destOrd="0" presId="urn:microsoft.com/office/officeart/2005/8/layout/lProcess2"/>
    <dgm:cxn modelId="{C6B77094-4215-4B51-B4F5-B8041486DFA4}" type="presOf" srcId="{43536979-DD3C-437F-AF90-0B23D8C87AE2}" destId="{1C4D6AB2-2DA0-44AD-9234-A833778E531F}" srcOrd="1" destOrd="0" presId="urn:microsoft.com/office/officeart/2005/8/layout/lProcess2"/>
    <dgm:cxn modelId="{0F4F04A4-FAE7-4802-99FF-2E398DC3F61A}" type="presOf" srcId="{8D9F7F21-470C-46B7-B357-5B68832FF7DE}" destId="{E6DBC3BE-0103-4930-9F1F-A790A1548E42}" srcOrd="0" destOrd="0" presId="urn:microsoft.com/office/officeart/2005/8/layout/lProcess2"/>
    <dgm:cxn modelId="{2FD21AA9-6023-4FDA-9F91-CD9AD24C4EDF}" type="presOf" srcId="{C1E26AB4-5C07-440F-836F-7F248C8E2C58}" destId="{38553086-9D6E-47BE-B0D7-9B8A1E4B761D}" srcOrd="0" destOrd="0" presId="urn:microsoft.com/office/officeart/2005/8/layout/lProcess2"/>
    <dgm:cxn modelId="{CF28B4AF-8AFE-407C-9497-4E7706E44AA8}" srcId="{43536979-DD3C-437F-AF90-0B23D8C87AE2}" destId="{7CDCCB8A-EA9C-4737-9AB3-B5FC0D369517}" srcOrd="3" destOrd="0" parTransId="{00EBFA84-BFDA-4EED-AD74-435C63032D10}" sibTransId="{DAB3EBA1-967A-469F-BEA3-351FB1955F79}"/>
    <dgm:cxn modelId="{D54F33B7-1D9C-4307-8B53-B4B8ED9DE3E5}" srcId="{1A0563C4-C9A7-480D-8A5E-99718479F9ED}" destId="{0B0A282B-A6D9-4895-AA29-5055A0A89083}" srcOrd="1" destOrd="0" parTransId="{5BC4E3F4-82F6-4438-BD14-685EE886EE7C}" sibTransId="{932A515A-3ACF-4DA7-9589-E7600A1E004F}"/>
    <dgm:cxn modelId="{A2181FBB-9873-4A63-B9CD-7CC2EF8C38D5}" srcId="{1A0563C4-C9A7-480D-8A5E-99718479F9ED}" destId="{E66A45A5-D8C4-4450-B3C9-F30B9D460719}" srcOrd="4" destOrd="0" parTransId="{AD0D0867-9108-4EAA-AACE-835F7BD5B7E1}" sibTransId="{04924EF3-0490-4C14-A537-C6ADAD7D837A}"/>
    <dgm:cxn modelId="{B09342BF-B11A-4BA3-A067-DBD560C05390}" srcId="{3295B062-AA61-47A2-8192-D095A4F38A34}" destId="{43536979-DD3C-437F-AF90-0B23D8C87AE2}" srcOrd="1" destOrd="0" parTransId="{BD113406-A8BB-43B1-9CC3-5521B4A4CAEF}" sibTransId="{78B8D1C5-81D2-4A52-B14E-F6C17609BC08}"/>
    <dgm:cxn modelId="{BBBD71BF-0EB5-42C5-ACB6-6E66E0588DD1}" type="presOf" srcId="{0B0A282B-A6D9-4895-AA29-5055A0A89083}" destId="{BF704A4C-B865-4EE8-878B-A7D7528CF1D6}" srcOrd="0" destOrd="0" presId="urn:microsoft.com/office/officeart/2005/8/layout/lProcess2"/>
    <dgm:cxn modelId="{4449CACE-A7B2-4F1C-936D-2CB75C380D80}" type="presOf" srcId="{43536979-DD3C-437F-AF90-0B23D8C87AE2}" destId="{3C65EA18-A580-49BC-B136-C9381DE94ABE}" srcOrd="0" destOrd="0" presId="urn:microsoft.com/office/officeart/2005/8/layout/lProcess2"/>
    <dgm:cxn modelId="{9B8AD9CF-8991-413E-8EC1-99C7F9E29DB6}" type="presOf" srcId="{4A26F665-1A84-4A96-849D-4441E14817C4}" destId="{6A61554D-B246-4B41-AC99-A758648DE2B4}" srcOrd="0" destOrd="0" presId="urn:microsoft.com/office/officeart/2005/8/layout/lProcess2"/>
    <dgm:cxn modelId="{9970DBDB-83EB-4A28-B0CA-854DD1D3EB77}" type="presOf" srcId="{D5F52ADB-F93B-45FA-AFED-BD72A2964A1B}" destId="{BB4B02FB-08A5-4394-9D2A-397D818B86BB}" srcOrd="0" destOrd="0" presId="urn:microsoft.com/office/officeart/2005/8/layout/lProcess2"/>
    <dgm:cxn modelId="{FB14C6DE-669C-48F6-A1D8-0AC6D72008B2}" srcId="{43536979-DD3C-437F-AF90-0B23D8C87AE2}" destId="{8580AFB1-870A-4C29-9062-B86E80670C23}" srcOrd="0" destOrd="0" parTransId="{1F4B32B4-B7E1-479E-86A5-525E4D44CF47}" sibTransId="{A10CB11B-60E2-4302-BAEB-BA7E0E2FF4F4}"/>
    <dgm:cxn modelId="{9F31FDE0-80B2-4C88-979C-C89573C72634}" type="presOf" srcId="{8580AFB1-870A-4C29-9062-B86E80670C23}" destId="{C35E49B9-70AA-4726-AC15-76BF8C6CA455}" srcOrd="0" destOrd="0" presId="urn:microsoft.com/office/officeart/2005/8/layout/lProcess2"/>
    <dgm:cxn modelId="{EE62ACEB-FB4C-40F5-BE5B-686BE5AC4717}" type="presOf" srcId="{8D9F7F21-470C-46B7-B357-5B68832FF7DE}" destId="{81BB024C-A8F2-4338-852F-E7047AF59A3E}" srcOrd="1" destOrd="0" presId="urn:microsoft.com/office/officeart/2005/8/layout/lProcess2"/>
    <dgm:cxn modelId="{0A638CF3-D0C5-4654-B6DA-87EA682B2DE2}" type="presOf" srcId="{9EA58F42-7244-4445-8651-D5153AB6B77D}" destId="{5E216F42-CE8E-4D16-9198-8A8EBC633343}" srcOrd="0" destOrd="0" presId="urn:microsoft.com/office/officeart/2005/8/layout/lProcess2"/>
    <dgm:cxn modelId="{F4F8C9F9-00E4-4A67-8221-86EA0FE4CED1}" type="presOf" srcId="{1A0563C4-C9A7-480D-8A5E-99718479F9ED}" destId="{68A0DF31-B426-4EE8-8F55-56692D31EC7C}" srcOrd="0" destOrd="0" presId="urn:microsoft.com/office/officeart/2005/8/layout/lProcess2"/>
    <dgm:cxn modelId="{4199336A-815F-489A-8D04-A5A6927B8352}" type="presParOf" srcId="{02FAE5C9-E19C-40BC-80DD-57AF4B1B7147}" destId="{543CAFA6-805D-4015-B6D1-22AD6701F21C}" srcOrd="0" destOrd="0" presId="urn:microsoft.com/office/officeart/2005/8/layout/lProcess2"/>
    <dgm:cxn modelId="{B6E37D9F-A260-4BAA-8925-163DD523D567}" type="presParOf" srcId="{543CAFA6-805D-4015-B6D1-22AD6701F21C}" destId="{E6DBC3BE-0103-4930-9F1F-A790A1548E42}" srcOrd="0" destOrd="0" presId="urn:microsoft.com/office/officeart/2005/8/layout/lProcess2"/>
    <dgm:cxn modelId="{07CBFE9C-E5AD-4813-86AD-C51EDA2AB380}" type="presParOf" srcId="{543CAFA6-805D-4015-B6D1-22AD6701F21C}" destId="{81BB024C-A8F2-4338-852F-E7047AF59A3E}" srcOrd="1" destOrd="0" presId="urn:microsoft.com/office/officeart/2005/8/layout/lProcess2"/>
    <dgm:cxn modelId="{DCAFA4C6-8B99-4CE8-87E0-996A4CEDF729}" type="presParOf" srcId="{543CAFA6-805D-4015-B6D1-22AD6701F21C}" destId="{D0D56F8E-A13B-4F0F-BCDA-25AD5F02162A}" srcOrd="2" destOrd="0" presId="urn:microsoft.com/office/officeart/2005/8/layout/lProcess2"/>
    <dgm:cxn modelId="{53433118-B5A0-4D68-A1C2-DE071667E8EA}" type="presParOf" srcId="{D0D56F8E-A13B-4F0F-BCDA-25AD5F02162A}" destId="{30ED0D27-A8AA-4CE0-B0BB-0DECC0B2E547}" srcOrd="0" destOrd="0" presId="urn:microsoft.com/office/officeart/2005/8/layout/lProcess2"/>
    <dgm:cxn modelId="{2689F51F-8510-4266-9D05-156E4F553B76}" type="presParOf" srcId="{30ED0D27-A8AA-4CE0-B0BB-0DECC0B2E547}" destId="{70C6281D-7220-4AA8-AEDA-EBB9F9CFB16A}" srcOrd="0" destOrd="0" presId="urn:microsoft.com/office/officeart/2005/8/layout/lProcess2"/>
    <dgm:cxn modelId="{6107D417-6823-4EC9-8833-D926FF7A3276}" type="presParOf" srcId="{30ED0D27-A8AA-4CE0-B0BB-0DECC0B2E547}" destId="{D8371FA4-5314-49B4-94F5-979ABDFB6126}" srcOrd="1" destOrd="0" presId="urn:microsoft.com/office/officeart/2005/8/layout/lProcess2"/>
    <dgm:cxn modelId="{20060D2A-CE1C-482C-A51F-A0BC801D466C}" type="presParOf" srcId="{30ED0D27-A8AA-4CE0-B0BB-0DECC0B2E547}" destId="{2C8165DC-4D83-451B-9334-D399C9899E25}" srcOrd="2" destOrd="0" presId="urn:microsoft.com/office/officeart/2005/8/layout/lProcess2"/>
    <dgm:cxn modelId="{20713859-32D8-4C1A-89CB-7EEA8AAD29F3}" type="presParOf" srcId="{30ED0D27-A8AA-4CE0-B0BB-0DECC0B2E547}" destId="{69AE99E2-AE14-4C2B-BC15-D5076C07D943}" srcOrd="3" destOrd="0" presId="urn:microsoft.com/office/officeart/2005/8/layout/lProcess2"/>
    <dgm:cxn modelId="{02B8F15A-9111-4124-A7F1-9B28A622B19B}" type="presParOf" srcId="{30ED0D27-A8AA-4CE0-B0BB-0DECC0B2E547}" destId="{38553086-9D6E-47BE-B0D7-9B8A1E4B761D}" srcOrd="4" destOrd="0" presId="urn:microsoft.com/office/officeart/2005/8/layout/lProcess2"/>
    <dgm:cxn modelId="{47213AA5-1454-4096-B939-3CCA56D3509D}" type="presParOf" srcId="{30ED0D27-A8AA-4CE0-B0BB-0DECC0B2E547}" destId="{91834E43-BD35-4B38-AAE7-206B12E70FF0}" srcOrd="5" destOrd="0" presId="urn:microsoft.com/office/officeart/2005/8/layout/lProcess2"/>
    <dgm:cxn modelId="{34C4146B-E43D-4808-B23A-1979DD30119C}" type="presParOf" srcId="{30ED0D27-A8AA-4CE0-B0BB-0DECC0B2E547}" destId="{45CFB420-EF31-4F35-8261-D3069222B18E}" srcOrd="6" destOrd="0" presId="urn:microsoft.com/office/officeart/2005/8/layout/lProcess2"/>
    <dgm:cxn modelId="{E7BF99EC-D9F7-44FA-81FA-327254986409}" type="presParOf" srcId="{02FAE5C9-E19C-40BC-80DD-57AF4B1B7147}" destId="{7AC32C05-DC9D-4DD4-AB0E-E6320078070C}" srcOrd="1" destOrd="0" presId="urn:microsoft.com/office/officeart/2005/8/layout/lProcess2"/>
    <dgm:cxn modelId="{03143EB4-E3BB-4EE7-9D6C-531C0663DD4D}" type="presParOf" srcId="{02FAE5C9-E19C-40BC-80DD-57AF4B1B7147}" destId="{598900A3-8B56-4995-8BFC-EE806A4AE39C}" srcOrd="2" destOrd="0" presId="urn:microsoft.com/office/officeart/2005/8/layout/lProcess2"/>
    <dgm:cxn modelId="{FC9FCD5A-A2FD-4A28-9AFA-A0AE8EC27E7E}" type="presParOf" srcId="{598900A3-8B56-4995-8BFC-EE806A4AE39C}" destId="{3C65EA18-A580-49BC-B136-C9381DE94ABE}" srcOrd="0" destOrd="0" presId="urn:microsoft.com/office/officeart/2005/8/layout/lProcess2"/>
    <dgm:cxn modelId="{B14807A8-6629-488C-83B7-260556380BDF}" type="presParOf" srcId="{598900A3-8B56-4995-8BFC-EE806A4AE39C}" destId="{1C4D6AB2-2DA0-44AD-9234-A833778E531F}" srcOrd="1" destOrd="0" presId="urn:microsoft.com/office/officeart/2005/8/layout/lProcess2"/>
    <dgm:cxn modelId="{24039B12-C5C7-451C-B57A-3587F6FADD20}" type="presParOf" srcId="{598900A3-8B56-4995-8BFC-EE806A4AE39C}" destId="{D2B749EF-0502-4F73-9729-A6F0FCCBC950}" srcOrd="2" destOrd="0" presId="urn:microsoft.com/office/officeart/2005/8/layout/lProcess2"/>
    <dgm:cxn modelId="{65D0BE4C-A318-4CC1-B737-909086ED7580}" type="presParOf" srcId="{D2B749EF-0502-4F73-9729-A6F0FCCBC950}" destId="{EF28076B-806D-4D5E-A59F-2A22598110A4}" srcOrd="0" destOrd="0" presId="urn:microsoft.com/office/officeart/2005/8/layout/lProcess2"/>
    <dgm:cxn modelId="{55B8260E-B220-4517-9FB3-732B0AFEB92F}" type="presParOf" srcId="{EF28076B-806D-4D5E-A59F-2A22598110A4}" destId="{C35E49B9-70AA-4726-AC15-76BF8C6CA455}" srcOrd="0" destOrd="0" presId="urn:microsoft.com/office/officeart/2005/8/layout/lProcess2"/>
    <dgm:cxn modelId="{61665ED8-A2A3-41D9-A2DD-E96BBAF3E7DE}" type="presParOf" srcId="{EF28076B-806D-4D5E-A59F-2A22598110A4}" destId="{01ABAF65-2500-4726-A78F-F8ABF80C3BFB}" srcOrd="1" destOrd="0" presId="urn:microsoft.com/office/officeart/2005/8/layout/lProcess2"/>
    <dgm:cxn modelId="{2D7B5762-F228-489C-AC25-82D2B1C76CB0}" type="presParOf" srcId="{EF28076B-806D-4D5E-A59F-2A22598110A4}" destId="{5E216F42-CE8E-4D16-9198-8A8EBC633343}" srcOrd="2" destOrd="0" presId="urn:microsoft.com/office/officeart/2005/8/layout/lProcess2"/>
    <dgm:cxn modelId="{022C794B-5C2C-46F5-B951-79EC6BFAE2C4}" type="presParOf" srcId="{EF28076B-806D-4D5E-A59F-2A22598110A4}" destId="{8C71B850-D267-473E-8FBB-0F94DCC923EE}" srcOrd="3" destOrd="0" presId="urn:microsoft.com/office/officeart/2005/8/layout/lProcess2"/>
    <dgm:cxn modelId="{173465B7-AC3D-49A1-AB79-17AF2ADB8464}" type="presParOf" srcId="{EF28076B-806D-4D5E-A59F-2A22598110A4}" destId="{6A61554D-B246-4B41-AC99-A758648DE2B4}" srcOrd="4" destOrd="0" presId="urn:microsoft.com/office/officeart/2005/8/layout/lProcess2"/>
    <dgm:cxn modelId="{F0027F57-FCE9-4668-AEA9-3C7C6AF8DD64}" type="presParOf" srcId="{EF28076B-806D-4D5E-A59F-2A22598110A4}" destId="{163EAC2A-6297-4838-AB6B-AE7AD4D5F3CB}" srcOrd="5" destOrd="0" presId="urn:microsoft.com/office/officeart/2005/8/layout/lProcess2"/>
    <dgm:cxn modelId="{84E77E88-A2AC-4663-88AC-52D05CFE112F}" type="presParOf" srcId="{EF28076B-806D-4D5E-A59F-2A22598110A4}" destId="{0788C1C7-77F2-4D4C-9A01-BAA07262ED15}" srcOrd="6" destOrd="0" presId="urn:microsoft.com/office/officeart/2005/8/layout/lProcess2"/>
    <dgm:cxn modelId="{E71F79BB-4ECB-42D4-B7E0-82579C5929FE}" type="presParOf" srcId="{EF28076B-806D-4D5E-A59F-2A22598110A4}" destId="{7911A91D-C59E-4BDD-9ECE-FDAD8AC81444}" srcOrd="7" destOrd="0" presId="urn:microsoft.com/office/officeart/2005/8/layout/lProcess2"/>
    <dgm:cxn modelId="{6AD791B4-A27A-4CCE-B984-6600798167B7}" type="presParOf" srcId="{EF28076B-806D-4D5E-A59F-2A22598110A4}" destId="{BA8FA235-2FDE-4119-B3C4-778C83063A38}" srcOrd="8" destOrd="0" presId="urn:microsoft.com/office/officeart/2005/8/layout/lProcess2"/>
    <dgm:cxn modelId="{FC8B4DAA-2E13-442B-A4ED-1FD9E369DEA6}" type="presParOf" srcId="{02FAE5C9-E19C-40BC-80DD-57AF4B1B7147}" destId="{FA334AFC-83FE-412D-B653-D20D24E2E18B}" srcOrd="3" destOrd="0" presId="urn:microsoft.com/office/officeart/2005/8/layout/lProcess2"/>
    <dgm:cxn modelId="{35582F36-EFA0-4B15-A0D1-EF7615F9E185}" type="presParOf" srcId="{02FAE5C9-E19C-40BC-80DD-57AF4B1B7147}" destId="{AA4F7BE9-8944-45F2-9699-C064C2FA8536}" srcOrd="4" destOrd="0" presId="urn:microsoft.com/office/officeart/2005/8/layout/lProcess2"/>
    <dgm:cxn modelId="{8F63B1D2-AA58-4FD4-A147-25F65B417444}" type="presParOf" srcId="{AA4F7BE9-8944-45F2-9699-C064C2FA8536}" destId="{68A0DF31-B426-4EE8-8F55-56692D31EC7C}" srcOrd="0" destOrd="0" presId="urn:microsoft.com/office/officeart/2005/8/layout/lProcess2"/>
    <dgm:cxn modelId="{58225A69-5CEE-44A1-8343-AF6625125357}" type="presParOf" srcId="{AA4F7BE9-8944-45F2-9699-C064C2FA8536}" destId="{F97F342D-C466-4448-9D10-E444C00BC558}" srcOrd="1" destOrd="0" presId="urn:microsoft.com/office/officeart/2005/8/layout/lProcess2"/>
    <dgm:cxn modelId="{34178CD7-F813-456E-89B3-2C94E8D4EA56}" type="presParOf" srcId="{AA4F7BE9-8944-45F2-9699-C064C2FA8536}" destId="{5A078148-CA46-440B-9A5B-A970827177CA}" srcOrd="2" destOrd="0" presId="urn:microsoft.com/office/officeart/2005/8/layout/lProcess2"/>
    <dgm:cxn modelId="{DE1F749B-CACD-4B8F-9002-E34BDECE2590}" type="presParOf" srcId="{5A078148-CA46-440B-9A5B-A970827177CA}" destId="{CD54C22E-2A7D-41C7-9932-EA81A4C2F0F8}" srcOrd="0" destOrd="0" presId="urn:microsoft.com/office/officeart/2005/8/layout/lProcess2"/>
    <dgm:cxn modelId="{B4DFF792-CCEC-42CC-A54B-38ECBC656F4C}" type="presParOf" srcId="{CD54C22E-2A7D-41C7-9932-EA81A4C2F0F8}" destId="{CD684F65-74FD-487D-AF3F-ABF155454C54}" srcOrd="0" destOrd="0" presId="urn:microsoft.com/office/officeart/2005/8/layout/lProcess2"/>
    <dgm:cxn modelId="{B3DF3124-59DB-4E11-879F-03A5B85DBBF5}" type="presParOf" srcId="{CD54C22E-2A7D-41C7-9932-EA81A4C2F0F8}" destId="{EF2B2F95-F575-4FB3-92EA-E887B9CE8BFA}" srcOrd="1" destOrd="0" presId="urn:microsoft.com/office/officeart/2005/8/layout/lProcess2"/>
    <dgm:cxn modelId="{47F3BF6D-0E5A-4A02-9C79-ECAB8CE49059}" type="presParOf" srcId="{CD54C22E-2A7D-41C7-9932-EA81A4C2F0F8}" destId="{BF704A4C-B865-4EE8-878B-A7D7528CF1D6}" srcOrd="2" destOrd="0" presId="urn:microsoft.com/office/officeart/2005/8/layout/lProcess2"/>
    <dgm:cxn modelId="{AF78E1E7-C89B-467A-9B38-44843A5F2FF9}" type="presParOf" srcId="{CD54C22E-2A7D-41C7-9932-EA81A4C2F0F8}" destId="{1C261512-C965-4BEF-9878-F2928ADFC801}" srcOrd="3" destOrd="0" presId="urn:microsoft.com/office/officeart/2005/8/layout/lProcess2"/>
    <dgm:cxn modelId="{81A0619E-3E1A-4BBD-A96F-3CB4841E4980}" type="presParOf" srcId="{CD54C22E-2A7D-41C7-9932-EA81A4C2F0F8}" destId="{BB4B02FB-08A5-4394-9D2A-397D818B86BB}" srcOrd="4" destOrd="0" presId="urn:microsoft.com/office/officeart/2005/8/layout/lProcess2"/>
    <dgm:cxn modelId="{0E0EB269-399F-4579-B1D3-0BFD57603917}" type="presParOf" srcId="{CD54C22E-2A7D-41C7-9932-EA81A4C2F0F8}" destId="{D844D2AB-A7E9-46D2-95E5-9AFFBB295618}" srcOrd="5" destOrd="0" presId="urn:microsoft.com/office/officeart/2005/8/layout/lProcess2"/>
    <dgm:cxn modelId="{BEB6FC16-F68A-48D4-8BDE-7CE29D7790DB}" type="presParOf" srcId="{CD54C22E-2A7D-41C7-9932-EA81A4C2F0F8}" destId="{ADCA755B-53E4-4E36-AD34-5E715AB952FC}" srcOrd="6" destOrd="0" presId="urn:microsoft.com/office/officeart/2005/8/layout/lProcess2"/>
    <dgm:cxn modelId="{14CF151E-BB23-48EC-8A1E-6A66CFFECC40}" type="presParOf" srcId="{CD54C22E-2A7D-41C7-9932-EA81A4C2F0F8}" destId="{AAAD4574-F8E3-4D16-A852-7DBC96071499}" srcOrd="7" destOrd="0" presId="urn:microsoft.com/office/officeart/2005/8/layout/lProcess2"/>
    <dgm:cxn modelId="{A00C3FC4-7B38-4E08-AFB7-DAFAE50036D0}" type="presParOf" srcId="{CD54C22E-2A7D-41C7-9932-EA81A4C2F0F8}" destId="{1A9E2231-A3FC-4D35-A71D-288A7014A779}"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D5DEE1-28D5-4382-90D7-69CCE8946F4F}" type="doc">
      <dgm:prSet loTypeId="urn:microsoft.com/office/officeart/2005/8/layout/matrix1" loCatId="matrix" qsTypeId="urn:microsoft.com/office/officeart/2005/8/quickstyle/simple1" qsCatId="simple" csTypeId="urn:microsoft.com/office/officeart/2005/8/colors/accent4_1" csCatId="accent4" phldr="1"/>
      <dgm:spPr/>
      <dgm:t>
        <a:bodyPr/>
        <a:lstStyle/>
        <a:p>
          <a:endParaRPr lang="en-AU"/>
        </a:p>
      </dgm:t>
    </dgm:pt>
    <dgm:pt modelId="{2F7F8210-0E57-40E6-948D-CFC549E74A1E}">
      <dgm:prSet phldrT="[Text]"/>
      <dgm:spPr>
        <a:solidFill>
          <a:srgbClr val="DCCDE4"/>
        </a:solidFill>
      </dgm:spPr>
      <dgm:t>
        <a:bodyPr/>
        <a:lstStyle/>
        <a:p>
          <a:pPr algn="ctr"/>
          <a:r>
            <a:rPr lang="en-US" b="1">
              <a:solidFill>
                <a:srgbClr val="201547"/>
              </a:solidFill>
              <a:latin typeface="+mj-lt"/>
            </a:rPr>
            <a:t>Child abuse and Neglect </a:t>
          </a:r>
          <a:endParaRPr lang="en-AU" b="1">
            <a:solidFill>
              <a:srgbClr val="201547"/>
            </a:solidFill>
            <a:latin typeface="+mj-lt"/>
          </a:endParaRPr>
        </a:p>
      </dgm:t>
    </dgm:pt>
    <dgm:pt modelId="{3607EB6C-216B-44DD-A67A-9E2F50D10E41}" type="parTrans" cxnId="{A7CDD0DA-162B-4C4E-95FA-1F6A6A9347D4}">
      <dgm:prSet/>
      <dgm:spPr/>
      <dgm:t>
        <a:bodyPr/>
        <a:lstStyle/>
        <a:p>
          <a:pPr algn="ctr"/>
          <a:endParaRPr lang="en-AU"/>
        </a:p>
      </dgm:t>
    </dgm:pt>
    <dgm:pt modelId="{7DD8BF01-4ABF-4DA0-AD22-28D35C7BCEAE}" type="sibTrans" cxnId="{A7CDD0DA-162B-4C4E-95FA-1F6A6A9347D4}">
      <dgm:prSet/>
      <dgm:spPr/>
      <dgm:t>
        <a:bodyPr/>
        <a:lstStyle/>
        <a:p>
          <a:pPr algn="ctr"/>
          <a:endParaRPr lang="en-AU"/>
        </a:p>
      </dgm:t>
    </dgm:pt>
    <dgm:pt modelId="{A7281C66-7393-4BA3-A40C-95C6B75B6CB8}">
      <dgm:prSet phldrT="[Text]" custT="1"/>
      <dgm:spPr>
        <a:ln>
          <a:solidFill>
            <a:srgbClr val="966AAE"/>
          </a:solidFill>
        </a:ln>
      </dgm:spPr>
      <dgm:t>
        <a:bodyPr tIns="0" bIns="252000" anchor="b" anchorCtr="0"/>
        <a:lstStyle/>
        <a:p>
          <a:pPr algn="ctr">
            <a:lnSpc>
              <a:spcPct val="90000"/>
            </a:lnSpc>
            <a:buNone/>
          </a:pPr>
          <a:r>
            <a:rPr lang="en-AU" sz="1400" b="1">
              <a:solidFill>
                <a:srgbClr val="002060"/>
              </a:solidFill>
            </a:rPr>
            <a:t>Sexual abuse</a:t>
          </a:r>
        </a:p>
      </dgm:t>
    </dgm:pt>
    <dgm:pt modelId="{2DDEEAED-38D6-4919-898B-C33C3A5929BD}" type="parTrans" cxnId="{1267ACF1-D514-4283-B8D4-1755CA079A8A}">
      <dgm:prSet/>
      <dgm:spPr/>
      <dgm:t>
        <a:bodyPr/>
        <a:lstStyle/>
        <a:p>
          <a:pPr algn="ctr"/>
          <a:endParaRPr lang="en-AU"/>
        </a:p>
      </dgm:t>
    </dgm:pt>
    <dgm:pt modelId="{E80F8F84-E006-4A0D-B671-CFA4B0A57656}" type="sibTrans" cxnId="{1267ACF1-D514-4283-B8D4-1755CA079A8A}">
      <dgm:prSet/>
      <dgm:spPr/>
      <dgm:t>
        <a:bodyPr/>
        <a:lstStyle/>
        <a:p>
          <a:pPr algn="ctr"/>
          <a:endParaRPr lang="en-AU"/>
        </a:p>
      </dgm:t>
    </dgm:pt>
    <dgm:pt modelId="{4A4582CC-4B5C-4382-9CA6-F6B8F5680975}">
      <dgm:prSet phldrT="[Text]" custT="1"/>
      <dgm:spPr>
        <a:ln>
          <a:solidFill>
            <a:srgbClr val="966AAE"/>
          </a:solidFill>
        </a:ln>
      </dgm:spPr>
      <dgm:t>
        <a:bodyPr tIns="108000" anchor="b"/>
        <a:lstStyle/>
        <a:p>
          <a:pPr algn="ctr">
            <a:lnSpc>
              <a:spcPct val="90000"/>
            </a:lnSpc>
            <a:buNone/>
          </a:pPr>
          <a:r>
            <a:rPr lang="en-GB" sz="1400" b="1">
              <a:solidFill>
                <a:srgbClr val="002060"/>
              </a:solidFill>
              <a:cs typeface="Arial"/>
            </a:rPr>
            <a:t>Neglect</a:t>
          </a:r>
          <a:endParaRPr lang="en-AU" sz="1400">
            <a:solidFill>
              <a:srgbClr val="002060"/>
            </a:solidFill>
          </a:endParaRPr>
        </a:p>
      </dgm:t>
    </dgm:pt>
    <dgm:pt modelId="{7E5AFAEA-493B-4D21-9361-0258AF9ED990}" type="parTrans" cxnId="{EBF2490A-F94A-4F54-AC5A-CAE8880F3546}">
      <dgm:prSet/>
      <dgm:spPr/>
      <dgm:t>
        <a:bodyPr/>
        <a:lstStyle/>
        <a:p>
          <a:pPr algn="ctr"/>
          <a:endParaRPr lang="en-AU"/>
        </a:p>
      </dgm:t>
    </dgm:pt>
    <dgm:pt modelId="{249C8530-B937-4EA6-8AA2-123B9B80328D}" type="sibTrans" cxnId="{EBF2490A-F94A-4F54-AC5A-CAE8880F3546}">
      <dgm:prSet/>
      <dgm:spPr/>
      <dgm:t>
        <a:bodyPr/>
        <a:lstStyle/>
        <a:p>
          <a:pPr algn="ctr"/>
          <a:endParaRPr lang="en-AU"/>
        </a:p>
      </dgm:t>
    </dgm:pt>
    <dgm:pt modelId="{BBCAF712-25C4-4A01-B1B5-9C82BEB84AD5}">
      <dgm:prSet phldrT="[Text]" custT="1"/>
      <dgm:spPr>
        <a:ln>
          <a:solidFill>
            <a:srgbClr val="966AAE"/>
          </a:solidFill>
        </a:ln>
      </dgm:spPr>
      <dgm:t>
        <a:bodyPr tIns="100800" bIns="576000" anchor="t" anchorCtr="1"/>
        <a:lstStyle/>
        <a:p>
          <a:pPr algn="ctr">
            <a:lnSpc>
              <a:spcPct val="90000"/>
            </a:lnSpc>
            <a:buNone/>
          </a:pPr>
          <a:r>
            <a:rPr lang="en-GB" sz="1400" b="1">
              <a:solidFill>
                <a:srgbClr val="002060"/>
              </a:solidFill>
              <a:cs typeface="Arial"/>
            </a:rPr>
            <a:t>Emotional abuse</a:t>
          </a:r>
          <a:endParaRPr lang="en-AU" sz="1400">
            <a:solidFill>
              <a:srgbClr val="002060"/>
            </a:solidFill>
          </a:endParaRPr>
        </a:p>
      </dgm:t>
    </dgm:pt>
    <dgm:pt modelId="{2766B7EE-C1E4-42FE-AE6A-9F3333996AE3}" type="parTrans" cxnId="{65D247B7-BADD-46C8-BEDE-0E6BEC4DE0CC}">
      <dgm:prSet/>
      <dgm:spPr/>
      <dgm:t>
        <a:bodyPr/>
        <a:lstStyle/>
        <a:p>
          <a:pPr algn="ctr"/>
          <a:endParaRPr lang="en-AU"/>
        </a:p>
      </dgm:t>
    </dgm:pt>
    <dgm:pt modelId="{3B514DAF-23C1-457E-AB8C-9C7B72C53552}" type="sibTrans" cxnId="{65D247B7-BADD-46C8-BEDE-0E6BEC4DE0CC}">
      <dgm:prSet/>
      <dgm:spPr/>
      <dgm:t>
        <a:bodyPr/>
        <a:lstStyle/>
        <a:p>
          <a:pPr algn="ctr"/>
          <a:endParaRPr lang="en-AU"/>
        </a:p>
      </dgm:t>
    </dgm:pt>
    <dgm:pt modelId="{BC4AB0F8-1E06-44D2-A5D1-FD1DE3BF0384}">
      <dgm:prSet custT="1"/>
      <dgm:spPr>
        <a:ln>
          <a:solidFill>
            <a:srgbClr val="966AAE"/>
          </a:solidFill>
        </a:ln>
      </dgm:spPr>
      <dgm:t>
        <a:bodyPr anchor="t"/>
        <a:lstStyle/>
        <a:p>
          <a:pPr algn="ctr">
            <a:lnSpc>
              <a:spcPct val="114000"/>
            </a:lnSpc>
            <a:buNone/>
          </a:pPr>
          <a:r>
            <a:rPr lang="en-GB" sz="1050">
              <a:solidFill>
                <a:srgbClr val="002060"/>
              </a:solidFill>
              <a:cs typeface="Arial"/>
            </a:rPr>
            <a:t> bruises, burns, sprains, welts, dislocations, bite marks</a:t>
          </a:r>
        </a:p>
      </dgm:t>
    </dgm:pt>
    <dgm:pt modelId="{BEF9C35A-C794-4690-A1FA-A4DCA19D4F78}" type="parTrans" cxnId="{34929288-DB48-403E-B0DC-89471C4C1507}">
      <dgm:prSet/>
      <dgm:spPr/>
      <dgm:t>
        <a:bodyPr/>
        <a:lstStyle/>
        <a:p>
          <a:pPr algn="ctr"/>
          <a:endParaRPr lang="en-AU"/>
        </a:p>
      </dgm:t>
    </dgm:pt>
    <dgm:pt modelId="{A9E32955-9BF9-4E68-A55D-769F7744A0B0}" type="sibTrans" cxnId="{34929288-DB48-403E-B0DC-89471C4C1507}">
      <dgm:prSet/>
      <dgm:spPr/>
      <dgm:t>
        <a:bodyPr/>
        <a:lstStyle/>
        <a:p>
          <a:pPr algn="ctr"/>
          <a:endParaRPr lang="en-AU"/>
        </a:p>
      </dgm:t>
    </dgm:pt>
    <dgm:pt modelId="{A6779B6F-80A7-4849-9CA0-8DCEBE684BCF}">
      <dgm:prSet custT="1"/>
      <dgm:spPr>
        <a:ln>
          <a:solidFill>
            <a:srgbClr val="966AAE"/>
          </a:solidFill>
        </a:ln>
      </dgm:spPr>
      <dgm:t>
        <a:bodyPr anchor="t"/>
        <a:lstStyle/>
        <a:p>
          <a:pPr algn="ctr">
            <a:lnSpc>
              <a:spcPct val="114000"/>
            </a:lnSpc>
            <a:buNone/>
          </a:pPr>
          <a:r>
            <a:rPr lang="en-GB" sz="1050">
              <a:solidFill>
                <a:srgbClr val="002060"/>
              </a:solidFill>
              <a:cs typeface="Arial"/>
            </a:rPr>
            <a:t> fractured bones</a:t>
          </a:r>
        </a:p>
      </dgm:t>
    </dgm:pt>
    <dgm:pt modelId="{287E04D1-B254-431D-9F2A-090FB38E67CA}" type="parTrans" cxnId="{C9BF13B0-7018-4B12-A6FB-10FAFD780E42}">
      <dgm:prSet/>
      <dgm:spPr/>
      <dgm:t>
        <a:bodyPr/>
        <a:lstStyle/>
        <a:p>
          <a:pPr algn="ctr"/>
          <a:endParaRPr lang="en-AU"/>
        </a:p>
      </dgm:t>
    </dgm:pt>
    <dgm:pt modelId="{E9CB2F7B-F849-4B0B-A3B8-6CF6ECB5318E}" type="sibTrans" cxnId="{C9BF13B0-7018-4B12-A6FB-10FAFD780E42}">
      <dgm:prSet/>
      <dgm:spPr/>
      <dgm:t>
        <a:bodyPr/>
        <a:lstStyle/>
        <a:p>
          <a:pPr algn="ctr"/>
          <a:endParaRPr lang="en-AU"/>
        </a:p>
      </dgm:t>
    </dgm:pt>
    <dgm:pt modelId="{B50906FC-821D-4CB0-8070-A920573F4221}">
      <dgm:prSet custT="1"/>
      <dgm:spPr>
        <a:ln>
          <a:solidFill>
            <a:srgbClr val="966AAE"/>
          </a:solidFill>
        </a:ln>
      </dgm:spPr>
      <dgm:t>
        <a:bodyPr anchor="t"/>
        <a:lstStyle/>
        <a:p>
          <a:pPr algn="ctr">
            <a:lnSpc>
              <a:spcPct val="114000"/>
            </a:lnSpc>
            <a:buNone/>
          </a:pPr>
          <a:r>
            <a:rPr lang="en-GB" sz="1050">
              <a:solidFill>
                <a:srgbClr val="002060"/>
              </a:solidFill>
              <a:cs typeface="Arial"/>
            </a:rPr>
            <a:t> poisoning</a:t>
          </a:r>
        </a:p>
      </dgm:t>
    </dgm:pt>
    <dgm:pt modelId="{0AE1EDE6-196E-48A9-9C88-B51F14BA4FC0}" type="parTrans" cxnId="{742703B0-CDF0-40A2-BA56-B497AEC9446F}">
      <dgm:prSet/>
      <dgm:spPr/>
      <dgm:t>
        <a:bodyPr/>
        <a:lstStyle/>
        <a:p>
          <a:pPr algn="ctr"/>
          <a:endParaRPr lang="en-AU"/>
        </a:p>
      </dgm:t>
    </dgm:pt>
    <dgm:pt modelId="{9072D169-5413-4FE5-95E4-551F269E8F37}" type="sibTrans" cxnId="{742703B0-CDF0-40A2-BA56-B497AEC9446F}">
      <dgm:prSet/>
      <dgm:spPr/>
      <dgm:t>
        <a:bodyPr/>
        <a:lstStyle/>
        <a:p>
          <a:pPr algn="ctr"/>
          <a:endParaRPr lang="en-AU"/>
        </a:p>
      </dgm:t>
    </dgm:pt>
    <dgm:pt modelId="{FDBEB452-7230-415D-A149-E06C765DB988}">
      <dgm:prSet custT="1"/>
      <dgm:spPr>
        <a:ln>
          <a:solidFill>
            <a:srgbClr val="966AAE"/>
          </a:solidFill>
        </a:ln>
      </dgm:spPr>
      <dgm:t>
        <a:bodyPr anchor="t"/>
        <a:lstStyle/>
        <a:p>
          <a:pPr algn="ctr">
            <a:lnSpc>
              <a:spcPct val="114000"/>
            </a:lnSpc>
            <a:buNone/>
          </a:pPr>
          <a:r>
            <a:rPr lang="en-GB" sz="1050">
              <a:solidFill>
                <a:srgbClr val="002060"/>
              </a:solidFill>
              <a:cs typeface="Arial"/>
            </a:rPr>
            <a:t> internal injuries</a:t>
          </a:r>
        </a:p>
      </dgm:t>
    </dgm:pt>
    <dgm:pt modelId="{6B575607-940F-482A-B74A-300C23D68F4E}" type="parTrans" cxnId="{B033AEFB-F5F3-4631-97FB-05BF4E7EE30C}">
      <dgm:prSet/>
      <dgm:spPr/>
      <dgm:t>
        <a:bodyPr/>
        <a:lstStyle/>
        <a:p>
          <a:pPr algn="ctr"/>
          <a:endParaRPr lang="en-AU"/>
        </a:p>
      </dgm:t>
    </dgm:pt>
    <dgm:pt modelId="{C025920C-7BF7-475E-AA1A-A29A3995D09C}" type="sibTrans" cxnId="{B033AEFB-F5F3-4631-97FB-05BF4E7EE30C}">
      <dgm:prSet/>
      <dgm:spPr/>
      <dgm:t>
        <a:bodyPr/>
        <a:lstStyle/>
        <a:p>
          <a:pPr algn="ctr"/>
          <a:endParaRPr lang="en-AU"/>
        </a:p>
      </dgm:t>
    </dgm:pt>
    <dgm:pt modelId="{77806C17-92EE-431B-A671-9DE72D3D5042}">
      <dgm:prSet custT="1"/>
      <dgm:spPr>
        <a:ln>
          <a:solidFill>
            <a:srgbClr val="966AAE"/>
          </a:solidFill>
        </a:ln>
      </dgm:spPr>
      <dgm:t>
        <a:bodyPr anchor="t"/>
        <a:lstStyle/>
        <a:p>
          <a:pPr algn="ctr">
            <a:lnSpc>
              <a:spcPct val="90000"/>
            </a:lnSpc>
            <a:buNone/>
          </a:pPr>
          <a:r>
            <a:rPr lang="en-GB" sz="1300" b="0" u="sng">
              <a:solidFill>
                <a:srgbClr val="002060"/>
              </a:solidFill>
              <a:cs typeface="Arial"/>
            </a:rPr>
            <a:t>Possible behavioural indicators</a:t>
          </a:r>
        </a:p>
      </dgm:t>
    </dgm:pt>
    <dgm:pt modelId="{3F34D958-8AE1-4116-A073-028BD2D7364F}" type="parTrans" cxnId="{85BC9F95-42E9-4521-89AF-27F2B775D1A4}">
      <dgm:prSet/>
      <dgm:spPr/>
      <dgm:t>
        <a:bodyPr/>
        <a:lstStyle/>
        <a:p>
          <a:pPr algn="ctr"/>
          <a:endParaRPr lang="en-AU"/>
        </a:p>
      </dgm:t>
    </dgm:pt>
    <dgm:pt modelId="{013EF7B2-0F2F-464B-A673-A80F7430F9EB}" type="sibTrans" cxnId="{85BC9F95-42E9-4521-89AF-27F2B775D1A4}">
      <dgm:prSet/>
      <dgm:spPr/>
      <dgm:t>
        <a:bodyPr/>
        <a:lstStyle/>
        <a:p>
          <a:pPr algn="ctr"/>
          <a:endParaRPr lang="en-AU"/>
        </a:p>
      </dgm:t>
    </dgm:pt>
    <dgm:pt modelId="{6CA72A43-0E72-4F7B-A768-E9DCEF816FB8}">
      <dgm:prSet custT="1"/>
      <dgm:spPr>
        <a:ln>
          <a:solidFill>
            <a:srgbClr val="966AAE"/>
          </a:solidFill>
        </a:ln>
      </dgm:spPr>
      <dgm:t>
        <a:bodyPr anchor="t"/>
        <a:lstStyle/>
        <a:p>
          <a:pPr algn="ctr">
            <a:lnSpc>
              <a:spcPct val="114000"/>
            </a:lnSpc>
            <a:buNone/>
          </a:pPr>
          <a:r>
            <a:rPr lang="en-GB" sz="1050">
              <a:solidFill>
                <a:srgbClr val="002060"/>
              </a:solidFill>
              <a:cs typeface="Arial"/>
            </a:rPr>
            <a:t> showing wariness or distrust of adults</a:t>
          </a:r>
          <a:endParaRPr lang="en-GB" sz="1050" b="1">
            <a:solidFill>
              <a:srgbClr val="002060"/>
            </a:solidFill>
            <a:cs typeface="Arial"/>
          </a:endParaRPr>
        </a:p>
      </dgm:t>
    </dgm:pt>
    <dgm:pt modelId="{A0856870-F2BC-4C73-B667-5896CC48F7B0}" type="parTrans" cxnId="{E75C3C83-48E8-4B2C-B57C-6EBEFD056E20}">
      <dgm:prSet/>
      <dgm:spPr/>
      <dgm:t>
        <a:bodyPr/>
        <a:lstStyle/>
        <a:p>
          <a:pPr algn="ctr"/>
          <a:endParaRPr lang="en-AU"/>
        </a:p>
      </dgm:t>
    </dgm:pt>
    <dgm:pt modelId="{4FBA0927-03B9-481D-9199-EE0ADCA6C772}" type="sibTrans" cxnId="{E75C3C83-48E8-4B2C-B57C-6EBEFD056E20}">
      <dgm:prSet/>
      <dgm:spPr/>
      <dgm:t>
        <a:bodyPr/>
        <a:lstStyle/>
        <a:p>
          <a:pPr algn="ctr"/>
          <a:endParaRPr lang="en-AU"/>
        </a:p>
      </dgm:t>
    </dgm:pt>
    <dgm:pt modelId="{0FA448B2-8F1B-495C-A028-6E494E6E30B4}">
      <dgm:prSet custT="1"/>
      <dgm:spPr>
        <a:ln>
          <a:solidFill>
            <a:srgbClr val="966AAE"/>
          </a:solidFill>
        </a:ln>
      </dgm:spPr>
      <dgm:t>
        <a:bodyPr anchor="t"/>
        <a:lstStyle/>
        <a:p>
          <a:pPr algn="ctr">
            <a:lnSpc>
              <a:spcPct val="114000"/>
            </a:lnSpc>
            <a:buNone/>
          </a:pPr>
          <a:r>
            <a:rPr lang="en-GB" sz="1050">
              <a:solidFill>
                <a:srgbClr val="002060"/>
              </a:solidFill>
              <a:cs typeface="Arial"/>
            </a:rPr>
            <a:t> wearing long sleeved clothing on hot days (to hide bruising or other injury</a:t>
          </a:r>
        </a:p>
      </dgm:t>
    </dgm:pt>
    <dgm:pt modelId="{E7DFDF4D-24B8-4605-BE45-D5E4A657114D}" type="parTrans" cxnId="{6201D06F-D295-4AD0-99E9-D979B75954B4}">
      <dgm:prSet/>
      <dgm:spPr/>
      <dgm:t>
        <a:bodyPr/>
        <a:lstStyle/>
        <a:p>
          <a:pPr algn="ctr"/>
          <a:endParaRPr lang="en-AU"/>
        </a:p>
      </dgm:t>
    </dgm:pt>
    <dgm:pt modelId="{E810E005-6EA1-48EE-BFED-499B13345733}" type="sibTrans" cxnId="{6201D06F-D295-4AD0-99E9-D979B75954B4}">
      <dgm:prSet/>
      <dgm:spPr/>
      <dgm:t>
        <a:bodyPr/>
        <a:lstStyle/>
        <a:p>
          <a:pPr algn="ctr"/>
          <a:endParaRPr lang="en-AU"/>
        </a:p>
      </dgm:t>
    </dgm:pt>
    <dgm:pt modelId="{41104AA3-BBB6-40C2-AAA9-603AE94FD3D8}">
      <dgm:prSet custT="1"/>
      <dgm:spPr>
        <a:ln>
          <a:solidFill>
            <a:srgbClr val="966AAE"/>
          </a:solidFill>
        </a:ln>
      </dgm:spPr>
      <dgm:t>
        <a:bodyPr anchor="t"/>
        <a:lstStyle/>
        <a:p>
          <a:pPr algn="ctr">
            <a:lnSpc>
              <a:spcPct val="114000"/>
            </a:lnSpc>
            <a:buNone/>
          </a:pPr>
          <a:r>
            <a:rPr lang="en-GB" sz="1050">
              <a:solidFill>
                <a:srgbClr val="002060"/>
              </a:solidFill>
              <a:cs typeface="Arial"/>
            </a:rPr>
            <a:t> demonstrating fear of parents and of going home</a:t>
          </a:r>
        </a:p>
      </dgm:t>
    </dgm:pt>
    <dgm:pt modelId="{80E0441D-1DFE-45F0-B584-A4DC6ACC1D2F}" type="parTrans" cxnId="{B5BA48A2-DD64-4161-B511-A62A25D9D345}">
      <dgm:prSet/>
      <dgm:spPr/>
      <dgm:t>
        <a:bodyPr/>
        <a:lstStyle/>
        <a:p>
          <a:pPr algn="ctr"/>
          <a:endParaRPr lang="en-AU"/>
        </a:p>
      </dgm:t>
    </dgm:pt>
    <dgm:pt modelId="{A6B46B92-0982-47FB-8327-3489771AD27D}" type="sibTrans" cxnId="{B5BA48A2-DD64-4161-B511-A62A25D9D345}">
      <dgm:prSet/>
      <dgm:spPr/>
      <dgm:t>
        <a:bodyPr/>
        <a:lstStyle/>
        <a:p>
          <a:pPr algn="ctr"/>
          <a:endParaRPr lang="en-AU"/>
        </a:p>
      </dgm:t>
    </dgm:pt>
    <dgm:pt modelId="{111C48A7-A8D0-4662-BD97-D70E8838E374}">
      <dgm:prSet custT="1"/>
      <dgm:spPr>
        <a:ln>
          <a:solidFill>
            <a:srgbClr val="966AAE"/>
          </a:solidFill>
        </a:ln>
      </dgm:spPr>
      <dgm:t>
        <a:bodyPr anchor="t"/>
        <a:lstStyle/>
        <a:p>
          <a:pPr algn="ctr">
            <a:lnSpc>
              <a:spcPct val="114000"/>
            </a:lnSpc>
            <a:buNone/>
          </a:pPr>
          <a:r>
            <a:rPr lang="en-GB" sz="1050">
              <a:solidFill>
                <a:srgbClr val="002060"/>
              </a:solidFill>
              <a:cs typeface="Arial"/>
            </a:rPr>
            <a:t> being very passive and compliant</a:t>
          </a:r>
          <a:endParaRPr lang="en-AU" sz="1050">
            <a:solidFill>
              <a:srgbClr val="002060"/>
            </a:solidFill>
          </a:endParaRPr>
        </a:p>
      </dgm:t>
    </dgm:pt>
    <dgm:pt modelId="{17FA8208-16C4-4998-8DAA-C26794D7D2F9}" type="parTrans" cxnId="{75D18004-C504-4F73-97F7-590795B4CFED}">
      <dgm:prSet/>
      <dgm:spPr/>
      <dgm:t>
        <a:bodyPr/>
        <a:lstStyle/>
        <a:p>
          <a:pPr algn="ctr"/>
          <a:endParaRPr lang="en-AU"/>
        </a:p>
      </dgm:t>
    </dgm:pt>
    <dgm:pt modelId="{DB11BC1F-EA28-4FC5-97BA-E069F415753B}" type="sibTrans" cxnId="{75D18004-C504-4F73-97F7-590795B4CFED}">
      <dgm:prSet/>
      <dgm:spPr/>
      <dgm:t>
        <a:bodyPr/>
        <a:lstStyle/>
        <a:p>
          <a:pPr algn="ctr"/>
          <a:endParaRPr lang="en-AU"/>
        </a:p>
      </dgm:t>
    </dgm:pt>
    <dgm:pt modelId="{F5084DC8-DC82-4712-825A-455D07565D35}">
      <dgm:prSet custT="1"/>
      <dgm:spPr>
        <a:ln>
          <a:solidFill>
            <a:srgbClr val="966AAE"/>
          </a:solidFill>
        </a:ln>
      </dgm:spPr>
      <dgm:t>
        <a:bodyPr tIns="0" bIns="252000" anchor="b" anchorCtr="0"/>
        <a:lstStyle/>
        <a:p>
          <a:pPr algn="ctr">
            <a:lnSpc>
              <a:spcPct val="90000"/>
            </a:lnSpc>
            <a:buFont typeface="Arial" panose="020B0604020202020204" pitchFamily="34" charset="0"/>
            <a:buNone/>
          </a:pPr>
          <a:r>
            <a:rPr lang="en-AU" sz="1300" u="sng">
              <a:solidFill>
                <a:srgbClr val="002060"/>
              </a:solidFill>
            </a:rPr>
            <a:t>Possible physical indicators</a:t>
          </a:r>
        </a:p>
      </dgm:t>
    </dgm:pt>
    <dgm:pt modelId="{2348F6FF-555E-4D68-B763-BB25F21B60B0}" type="parTrans" cxnId="{837AA934-1FC5-4845-B4F5-204D9385889F}">
      <dgm:prSet/>
      <dgm:spPr/>
      <dgm:t>
        <a:bodyPr/>
        <a:lstStyle/>
        <a:p>
          <a:pPr algn="ctr"/>
          <a:endParaRPr lang="en-AU"/>
        </a:p>
      </dgm:t>
    </dgm:pt>
    <dgm:pt modelId="{02AEA986-7FF6-4A1C-B6AB-3D062FCB7E6F}" type="sibTrans" cxnId="{837AA934-1FC5-4845-B4F5-204D9385889F}">
      <dgm:prSet/>
      <dgm:spPr/>
      <dgm:t>
        <a:bodyPr/>
        <a:lstStyle/>
        <a:p>
          <a:pPr algn="ctr"/>
          <a:endParaRPr lang="en-AU"/>
        </a:p>
      </dgm:t>
    </dgm:pt>
    <dgm:pt modelId="{1B076F85-8B97-4DD4-A7B1-D845EF16BE36}">
      <dgm:prSet custT="1"/>
      <dgm:spPr>
        <a:ln>
          <a:solidFill>
            <a:srgbClr val="966AAE"/>
          </a:solidFill>
        </a:ln>
      </dgm:spPr>
      <dgm:t>
        <a:bodyPr tIns="0" bIns="252000" anchor="b" anchorCtr="0"/>
        <a:lstStyle/>
        <a:p>
          <a:pPr algn="ctr">
            <a:lnSpc>
              <a:spcPct val="114000"/>
            </a:lnSpc>
            <a:buNone/>
          </a:pPr>
          <a:r>
            <a:rPr lang="en-AU" sz="1050">
              <a:solidFill>
                <a:srgbClr val="002060"/>
              </a:solidFill>
            </a:rPr>
            <a:t> headaches, stomach aches</a:t>
          </a:r>
        </a:p>
      </dgm:t>
    </dgm:pt>
    <dgm:pt modelId="{9674670A-0C39-4982-956A-B2C859DFBC1B}" type="parTrans" cxnId="{9EBD5A47-1AE2-4343-A77E-2B036D028412}">
      <dgm:prSet/>
      <dgm:spPr/>
      <dgm:t>
        <a:bodyPr/>
        <a:lstStyle/>
        <a:p>
          <a:pPr algn="ctr"/>
          <a:endParaRPr lang="en-AU"/>
        </a:p>
      </dgm:t>
    </dgm:pt>
    <dgm:pt modelId="{773734D4-95DC-4D35-B465-1F9A5998ABFD}" type="sibTrans" cxnId="{9EBD5A47-1AE2-4343-A77E-2B036D028412}">
      <dgm:prSet/>
      <dgm:spPr/>
      <dgm:t>
        <a:bodyPr/>
        <a:lstStyle/>
        <a:p>
          <a:pPr algn="ctr"/>
          <a:endParaRPr lang="en-AU"/>
        </a:p>
      </dgm:t>
    </dgm:pt>
    <dgm:pt modelId="{B79683A5-5FDC-4FCB-A906-75DE471A6F15}">
      <dgm:prSet custT="1"/>
      <dgm:spPr>
        <a:ln>
          <a:solidFill>
            <a:srgbClr val="966AAE"/>
          </a:solidFill>
        </a:ln>
      </dgm:spPr>
      <dgm:t>
        <a:bodyPr tIns="0" bIns="252000" anchor="b" anchorCtr="0"/>
        <a:lstStyle/>
        <a:p>
          <a:pPr algn="ctr">
            <a:lnSpc>
              <a:spcPct val="114000"/>
            </a:lnSpc>
            <a:buNone/>
          </a:pPr>
          <a:r>
            <a:rPr lang="en-US" sz="1050">
              <a:solidFill>
                <a:srgbClr val="002060"/>
              </a:solidFill>
            </a:rPr>
            <a:t> loss of appetite or weight loss</a:t>
          </a:r>
          <a:endParaRPr lang="en-AU" sz="1050">
            <a:solidFill>
              <a:srgbClr val="002060"/>
            </a:solidFill>
          </a:endParaRPr>
        </a:p>
      </dgm:t>
    </dgm:pt>
    <dgm:pt modelId="{5A76E6CA-139D-436C-B7DF-D20E9CE791C8}" type="parTrans" cxnId="{255F9EEB-7058-487A-A427-6559DB1429F3}">
      <dgm:prSet/>
      <dgm:spPr/>
      <dgm:t>
        <a:bodyPr/>
        <a:lstStyle/>
        <a:p>
          <a:pPr algn="ctr"/>
          <a:endParaRPr lang="en-AU"/>
        </a:p>
      </dgm:t>
    </dgm:pt>
    <dgm:pt modelId="{8B9824C1-7406-46C9-AFA9-9BD4F1CBD2B7}" type="sibTrans" cxnId="{255F9EEB-7058-487A-A427-6559DB1429F3}">
      <dgm:prSet/>
      <dgm:spPr/>
      <dgm:t>
        <a:bodyPr/>
        <a:lstStyle/>
        <a:p>
          <a:pPr algn="ctr"/>
          <a:endParaRPr lang="en-AU"/>
        </a:p>
      </dgm:t>
    </dgm:pt>
    <dgm:pt modelId="{0C248622-4926-4374-855F-65046D842991}">
      <dgm:prSet custT="1"/>
      <dgm:spPr>
        <a:ln>
          <a:solidFill>
            <a:srgbClr val="966AAE"/>
          </a:solidFill>
        </a:ln>
      </dgm:spPr>
      <dgm:t>
        <a:bodyPr tIns="0" bIns="252000" anchor="b" anchorCtr="0"/>
        <a:lstStyle/>
        <a:p>
          <a:pPr algn="ctr">
            <a:lnSpc>
              <a:spcPct val="114000"/>
            </a:lnSpc>
            <a:buNone/>
          </a:pPr>
          <a:r>
            <a:rPr lang="en-US" sz="1050">
              <a:solidFill>
                <a:srgbClr val="002060"/>
              </a:solidFill>
            </a:rPr>
            <a:t> bed wetting, nightmares or sleep disturbances</a:t>
          </a:r>
          <a:endParaRPr lang="en-AU" sz="1050">
            <a:solidFill>
              <a:srgbClr val="002060"/>
            </a:solidFill>
          </a:endParaRPr>
        </a:p>
      </dgm:t>
    </dgm:pt>
    <dgm:pt modelId="{C606BEDF-CCCA-4260-9618-0F66AEC3989A}" type="parTrans" cxnId="{8910E62B-0DC0-4C9E-A69C-A3D1D3B50DA6}">
      <dgm:prSet/>
      <dgm:spPr/>
      <dgm:t>
        <a:bodyPr/>
        <a:lstStyle/>
        <a:p>
          <a:pPr algn="ctr"/>
          <a:endParaRPr lang="en-AU"/>
        </a:p>
      </dgm:t>
    </dgm:pt>
    <dgm:pt modelId="{CAE6C009-0580-4DD8-84AD-3561D6DD3143}" type="sibTrans" cxnId="{8910E62B-0DC0-4C9E-A69C-A3D1D3B50DA6}">
      <dgm:prSet/>
      <dgm:spPr/>
      <dgm:t>
        <a:bodyPr/>
        <a:lstStyle/>
        <a:p>
          <a:pPr algn="ctr"/>
          <a:endParaRPr lang="en-AU"/>
        </a:p>
      </dgm:t>
    </dgm:pt>
    <dgm:pt modelId="{2FDD0C7C-8189-480C-901C-C39AF28EE2DD}">
      <dgm:prSet custT="1"/>
      <dgm:spPr>
        <a:ln>
          <a:solidFill>
            <a:srgbClr val="966AAE"/>
          </a:solidFill>
        </a:ln>
      </dgm:spPr>
      <dgm:t>
        <a:bodyPr tIns="0" bIns="252000" anchor="b" anchorCtr="0"/>
        <a:lstStyle/>
        <a:p>
          <a:pPr algn="ctr">
            <a:lnSpc>
              <a:spcPct val="114000"/>
            </a:lnSpc>
            <a:buNone/>
          </a:pPr>
          <a:r>
            <a:rPr lang="en-US" sz="1050">
              <a:solidFill>
                <a:srgbClr val="002060"/>
              </a:solidFill>
            </a:rPr>
            <a:t> bruising on soft parts of the body such as buttocks or thighs</a:t>
          </a:r>
          <a:endParaRPr lang="en-AU" sz="1050">
            <a:solidFill>
              <a:srgbClr val="002060"/>
            </a:solidFill>
          </a:endParaRPr>
        </a:p>
      </dgm:t>
    </dgm:pt>
    <dgm:pt modelId="{CE376C91-B833-412D-B510-B76A2C65448D}" type="parTrans" cxnId="{7573664C-9906-4F55-BD89-AFF7D5218A36}">
      <dgm:prSet/>
      <dgm:spPr/>
      <dgm:t>
        <a:bodyPr/>
        <a:lstStyle/>
        <a:p>
          <a:pPr algn="ctr"/>
          <a:endParaRPr lang="en-AU"/>
        </a:p>
      </dgm:t>
    </dgm:pt>
    <dgm:pt modelId="{B105908A-40AB-4396-8AD3-4B91F80BA6BB}" type="sibTrans" cxnId="{7573664C-9906-4F55-BD89-AFF7D5218A36}">
      <dgm:prSet/>
      <dgm:spPr/>
      <dgm:t>
        <a:bodyPr/>
        <a:lstStyle/>
        <a:p>
          <a:pPr algn="ctr"/>
          <a:endParaRPr lang="en-AU"/>
        </a:p>
      </dgm:t>
    </dgm:pt>
    <dgm:pt modelId="{2E8A98AE-F90F-4373-BEAD-6D5DF0645B03}">
      <dgm:prSet custT="1"/>
      <dgm:spPr>
        <a:ln>
          <a:solidFill>
            <a:srgbClr val="966AAE"/>
          </a:solidFill>
        </a:ln>
      </dgm:spPr>
      <dgm:t>
        <a:bodyPr tIns="0" bIns="252000" anchor="b" anchorCtr="0"/>
        <a:lstStyle/>
        <a:p>
          <a:pPr algn="ctr">
            <a:lnSpc>
              <a:spcPct val="90000"/>
            </a:lnSpc>
            <a:buNone/>
          </a:pPr>
          <a:r>
            <a:rPr lang="en-AU" sz="1300" u="sng">
              <a:solidFill>
                <a:srgbClr val="002060"/>
              </a:solidFill>
            </a:rPr>
            <a:t>Possible behavioural indicators</a:t>
          </a:r>
        </a:p>
      </dgm:t>
    </dgm:pt>
    <dgm:pt modelId="{2E64D915-645B-418E-AA57-D0B3E981FBAD}" type="parTrans" cxnId="{2D8A6E02-2EF5-4A39-820A-ED8FB590B24E}">
      <dgm:prSet/>
      <dgm:spPr/>
      <dgm:t>
        <a:bodyPr/>
        <a:lstStyle/>
        <a:p>
          <a:pPr algn="ctr"/>
          <a:endParaRPr lang="en-AU"/>
        </a:p>
      </dgm:t>
    </dgm:pt>
    <dgm:pt modelId="{2E1C6124-9277-4952-BF79-4CC21C422259}" type="sibTrans" cxnId="{2D8A6E02-2EF5-4A39-820A-ED8FB590B24E}">
      <dgm:prSet/>
      <dgm:spPr/>
      <dgm:t>
        <a:bodyPr/>
        <a:lstStyle/>
        <a:p>
          <a:pPr algn="ctr"/>
          <a:endParaRPr lang="en-AU"/>
        </a:p>
      </dgm:t>
    </dgm:pt>
    <dgm:pt modelId="{EA9DA828-9D96-4C91-8AB7-D5500193B288}">
      <dgm:prSet custT="1"/>
      <dgm:spPr>
        <a:ln>
          <a:solidFill>
            <a:srgbClr val="966AAE"/>
          </a:solidFill>
        </a:ln>
      </dgm:spPr>
      <dgm:t>
        <a:bodyPr tIns="0" bIns="252000" anchor="b" anchorCtr="0"/>
        <a:lstStyle/>
        <a:p>
          <a:pPr algn="ctr">
            <a:lnSpc>
              <a:spcPct val="114000"/>
            </a:lnSpc>
            <a:buNone/>
          </a:pPr>
          <a:r>
            <a:rPr lang="en-US" sz="1050">
              <a:solidFill>
                <a:srgbClr val="002060"/>
              </a:solidFill>
            </a:rPr>
            <a:t> child telling someone that sexual abuse has occurred</a:t>
          </a:r>
          <a:endParaRPr lang="en-AU" sz="1050">
            <a:solidFill>
              <a:srgbClr val="002060"/>
            </a:solidFill>
          </a:endParaRPr>
        </a:p>
      </dgm:t>
    </dgm:pt>
    <dgm:pt modelId="{586497AD-3E08-4C85-ACEF-C483AD7C1B68}" type="parTrans" cxnId="{C4793038-3311-4EA7-A0B6-E92121033779}">
      <dgm:prSet/>
      <dgm:spPr/>
      <dgm:t>
        <a:bodyPr/>
        <a:lstStyle/>
        <a:p>
          <a:pPr algn="ctr"/>
          <a:endParaRPr lang="en-AU"/>
        </a:p>
      </dgm:t>
    </dgm:pt>
    <dgm:pt modelId="{2485E4C4-3267-415F-ACF9-443F22A8F496}" type="sibTrans" cxnId="{C4793038-3311-4EA7-A0B6-E92121033779}">
      <dgm:prSet/>
      <dgm:spPr/>
      <dgm:t>
        <a:bodyPr/>
        <a:lstStyle/>
        <a:p>
          <a:pPr algn="ctr"/>
          <a:endParaRPr lang="en-AU"/>
        </a:p>
      </dgm:t>
    </dgm:pt>
    <dgm:pt modelId="{2EF29714-08B5-40F6-95E2-6D8FBBF245FB}">
      <dgm:prSet custT="1"/>
      <dgm:spPr>
        <a:ln>
          <a:solidFill>
            <a:srgbClr val="966AAE"/>
          </a:solidFill>
        </a:ln>
      </dgm:spPr>
      <dgm:t>
        <a:bodyPr tIns="0" bIns="252000" anchor="b" anchorCtr="0"/>
        <a:lstStyle/>
        <a:p>
          <a:pPr algn="ctr">
            <a:lnSpc>
              <a:spcPct val="114000"/>
            </a:lnSpc>
            <a:buNone/>
          </a:pPr>
          <a:r>
            <a:rPr lang="en-US" sz="1050">
              <a:solidFill>
                <a:srgbClr val="002060"/>
              </a:solidFill>
            </a:rPr>
            <a:t> displaying sexual behaviour or knowledge beyond child's age</a:t>
          </a:r>
          <a:endParaRPr lang="en-AU" sz="1050">
            <a:solidFill>
              <a:srgbClr val="002060"/>
            </a:solidFill>
          </a:endParaRPr>
        </a:p>
      </dgm:t>
    </dgm:pt>
    <dgm:pt modelId="{A777253E-76C1-4B7D-8746-5B1625E7862D}" type="parTrans" cxnId="{FCC2D37C-ED4B-4B7E-9F11-45264B6EE3A9}">
      <dgm:prSet/>
      <dgm:spPr/>
      <dgm:t>
        <a:bodyPr/>
        <a:lstStyle/>
        <a:p>
          <a:pPr algn="ctr"/>
          <a:endParaRPr lang="en-AU"/>
        </a:p>
      </dgm:t>
    </dgm:pt>
    <dgm:pt modelId="{A0EA039D-840B-48F7-80C0-F86385871131}" type="sibTrans" cxnId="{FCC2D37C-ED4B-4B7E-9F11-45264B6EE3A9}">
      <dgm:prSet/>
      <dgm:spPr/>
      <dgm:t>
        <a:bodyPr/>
        <a:lstStyle/>
        <a:p>
          <a:pPr algn="ctr"/>
          <a:endParaRPr lang="en-AU"/>
        </a:p>
      </dgm:t>
    </dgm:pt>
    <dgm:pt modelId="{C58DE190-4189-423E-9B75-2A0F6244F37A}">
      <dgm:prSet custT="1"/>
      <dgm:spPr>
        <a:ln>
          <a:solidFill>
            <a:srgbClr val="966AAE"/>
          </a:solidFill>
        </a:ln>
      </dgm:spPr>
      <dgm:t>
        <a:bodyPr tIns="0" bIns="252000" anchor="b" anchorCtr="0"/>
        <a:lstStyle/>
        <a:p>
          <a:pPr algn="ctr">
            <a:lnSpc>
              <a:spcPct val="114000"/>
            </a:lnSpc>
            <a:buNone/>
          </a:pPr>
          <a:r>
            <a:rPr lang="en-US" sz="1050">
              <a:solidFill>
                <a:srgbClr val="002060"/>
              </a:solidFill>
            </a:rPr>
            <a:t> poor self-care or personal hygiene</a:t>
          </a:r>
          <a:endParaRPr lang="en-AU" sz="1050">
            <a:solidFill>
              <a:srgbClr val="002060"/>
            </a:solidFill>
          </a:endParaRPr>
        </a:p>
      </dgm:t>
    </dgm:pt>
    <dgm:pt modelId="{96C73300-07E3-4BEA-9A00-22A4999E624F}" type="parTrans" cxnId="{9633CC57-0FFA-482A-90E4-EFC979C40152}">
      <dgm:prSet/>
      <dgm:spPr/>
      <dgm:t>
        <a:bodyPr/>
        <a:lstStyle/>
        <a:p>
          <a:pPr algn="ctr"/>
          <a:endParaRPr lang="en-AU"/>
        </a:p>
      </dgm:t>
    </dgm:pt>
    <dgm:pt modelId="{83AB05EE-8CF7-44A2-8ECE-4D3DFD8ECCB5}" type="sibTrans" cxnId="{9633CC57-0FFA-482A-90E4-EFC979C40152}">
      <dgm:prSet/>
      <dgm:spPr/>
      <dgm:t>
        <a:bodyPr/>
        <a:lstStyle/>
        <a:p>
          <a:pPr algn="ctr"/>
          <a:endParaRPr lang="en-AU"/>
        </a:p>
      </dgm:t>
    </dgm:pt>
    <dgm:pt modelId="{60D9AE5C-1BB8-4D72-AE32-5A8128B9E396}">
      <dgm:prSet custT="1"/>
      <dgm:spPr>
        <a:ln>
          <a:solidFill>
            <a:srgbClr val="966AAE"/>
          </a:solidFill>
        </a:ln>
      </dgm:spPr>
      <dgm:t>
        <a:bodyPr tIns="0" bIns="252000" anchor="b" anchorCtr="0"/>
        <a:lstStyle/>
        <a:p>
          <a:pPr algn="ctr">
            <a:lnSpc>
              <a:spcPct val="114000"/>
            </a:lnSpc>
            <a:buNone/>
          </a:pPr>
          <a:r>
            <a:rPr lang="en-AU" sz="1050">
              <a:solidFill>
                <a:srgbClr val="002060"/>
              </a:solidFill>
            </a:rPr>
            <a:t> running away</a:t>
          </a:r>
        </a:p>
      </dgm:t>
    </dgm:pt>
    <dgm:pt modelId="{576D5B33-81D8-45BF-9B5C-EB2421587A7D}" type="parTrans" cxnId="{8DE30C39-7CB4-4899-9005-87E1904F69E3}">
      <dgm:prSet/>
      <dgm:spPr/>
      <dgm:t>
        <a:bodyPr/>
        <a:lstStyle/>
        <a:p>
          <a:pPr algn="ctr"/>
          <a:endParaRPr lang="en-AU"/>
        </a:p>
      </dgm:t>
    </dgm:pt>
    <dgm:pt modelId="{7AB5ECA2-FAA0-4D20-94E3-E4B892CCF625}" type="sibTrans" cxnId="{8DE30C39-7CB4-4899-9005-87E1904F69E3}">
      <dgm:prSet/>
      <dgm:spPr/>
      <dgm:t>
        <a:bodyPr/>
        <a:lstStyle/>
        <a:p>
          <a:pPr algn="ctr"/>
          <a:endParaRPr lang="en-AU"/>
        </a:p>
      </dgm:t>
    </dgm:pt>
    <dgm:pt modelId="{F988B081-0D6C-4E2A-8CD4-3EE5155F13EA}">
      <dgm:prSet custT="1"/>
      <dgm:spPr>
        <a:ln>
          <a:solidFill>
            <a:srgbClr val="966AAE"/>
          </a:solidFill>
        </a:ln>
      </dgm:spPr>
      <dgm:t>
        <a:bodyPr tIns="0" bIns="252000" anchor="b" anchorCtr="0"/>
        <a:lstStyle/>
        <a:p>
          <a:pPr algn="ctr">
            <a:lnSpc>
              <a:spcPct val="114000"/>
            </a:lnSpc>
            <a:buNone/>
          </a:pPr>
          <a:r>
            <a:rPr lang="en-US" sz="1050">
              <a:solidFill>
                <a:srgbClr val="002060"/>
              </a:solidFill>
            </a:rPr>
            <a:t> anxiety-related illnesses – such as anorexia or bulimia</a:t>
          </a:r>
          <a:endParaRPr lang="en-AU" sz="1050">
            <a:solidFill>
              <a:srgbClr val="002060"/>
            </a:solidFill>
          </a:endParaRPr>
        </a:p>
      </dgm:t>
    </dgm:pt>
    <dgm:pt modelId="{1C67D78C-4D01-4A6F-8216-C0CEE565F8E6}" type="parTrans" cxnId="{7E8BABC0-D6D9-4DE1-BA5B-26E4E7ACADE5}">
      <dgm:prSet/>
      <dgm:spPr/>
      <dgm:t>
        <a:bodyPr/>
        <a:lstStyle/>
        <a:p>
          <a:pPr algn="ctr"/>
          <a:endParaRPr lang="en-AU"/>
        </a:p>
      </dgm:t>
    </dgm:pt>
    <dgm:pt modelId="{69346E97-6EE9-413B-A2C1-27FEBC05BDA6}" type="sibTrans" cxnId="{7E8BABC0-D6D9-4DE1-BA5B-26E4E7ACADE5}">
      <dgm:prSet/>
      <dgm:spPr/>
      <dgm:t>
        <a:bodyPr/>
        <a:lstStyle/>
        <a:p>
          <a:pPr algn="ctr"/>
          <a:endParaRPr lang="en-AU"/>
        </a:p>
      </dgm:t>
    </dgm:pt>
    <dgm:pt modelId="{F63ECDCA-36A7-4146-A1F1-4C7C82BE05F9}">
      <dgm:prSet phldrT="[Text]" custT="1"/>
      <dgm:spPr>
        <a:ln>
          <a:solidFill>
            <a:srgbClr val="966AAE"/>
          </a:solidFill>
        </a:ln>
      </dgm:spPr>
      <dgm:t>
        <a:bodyPr anchor="t"/>
        <a:lstStyle/>
        <a:p>
          <a:pPr algn="ctr">
            <a:lnSpc>
              <a:spcPct val="90000"/>
            </a:lnSpc>
            <a:buNone/>
          </a:pPr>
          <a:r>
            <a:rPr lang="en-GB" sz="1400" b="1">
              <a:solidFill>
                <a:srgbClr val="002060"/>
              </a:solidFill>
              <a:cs typeface="Arial"/>
            </a:rPr>
            <a:t>Physical Abuse</a:t>
          </a:r>
          <a:endParaRPr lang="en-AU" sz="1400">
            <a:solidFill>
              <a:srgbClr val="002060"/>
            </a:solidFill>
          </a:endParaRPr>
        </a:p>
      </dgm:t>
    </dgm:pt>
    <dgm:pt modelId="{4AA30A80-794B-4282-B4C7-2F302D299344}" type="parTrans" cxnId="{AB4812E6-8E60-4238-AD3E-BABECBA13AB0}">
      <dgm:prSet/>
      <dgm:spPr/>
      <dgm:t>
        <a:bodyPr/>
        <a:lstStyle/>
        <a:p>
          <a:pPr algn="ctr"/>
          <a:endParaRPr lang="en-AU"/>
        </a:p>
      </dgm:t>
    </dgm:pt>
    <dgm:pt modelId="{9CC8EACF-B115-4648-83DB-A7A2F03FA705}" type="sibTrans" cxnId="{AB4812E6-8E60-4238-AD3E-BABECBA13AB0}">
      <dgm:prSet/>
      <dgm:spPr/>
      <dgm:t>
        <a:bodyPr/>
        <a:lstStyle/>
        <a:p>
          <a:pPr algn="ctr"/>
          <a:endParaRPr lang="en-AU"/>
        </a:p>
      </dgm:t>
    </dgm:pt>
    <dgm:pt modelId="{8179C8DF-E5A6-4ABE-859C-8433072F3601}">
      <dgm:prSet custT="1"/>
      <dgm:spPr>
        <a:ln>
          <a:solidFill>
            <a:srgbClr val="966AAE"/>
          </a:solidFill>
        </a:ln>
      </dgm:spPr>
      <dgm:t>
        <a:bodyPr tIns="108000" anchor="b"/>
        <a:lstStyle/>
        <a:p>
          <a:pPr algn="ctr">
            <a:lnSpc>
              <a:spcPct val="90000"/>
            </a:lnSpc>
            <a:buNone/>
          </a:pPr>
          <a:r>
            <a:rPr lang="en-GB" sz="1300" b="0" u="sng">
              <a:solidFill>
                <a:srgbClr val="002060"/>
              </a:solidFill>
              <a:cs typeface="Arial"/>
            </a:rPr>
            <a:t>Possible physical indicators</a:t>
          </a:r>
        </a:p>
      </dgm:t>
    </dgm:pt>
    <dgm:pt modelId="{59D08A05-9D19-4D0D-9FFE-2771519CBE84}" type="parTrans" cxnId="{A3626648-8CAC-4372-AAA8-0FEA85634026}">
      <dgm:prSet/>
      <dgm:spPr/>
      <dgm:t>
        <a:bodyPr/>
        <a:lstStyle/>
        <a:p>
          <a:pPr algn="ctr"/>
          <a:endParaRPr lang="en-AU"/>
        </a:p>
      </dgm:t>
    </dgm:pt>
    <dgm:pt modelId="{33FFE0CB-8033-4FE1-8EFB-BFE81D084C04}" type="sibTrans" cxnId="{A3626648-8CAC-4372-AAA8-0FEA85634026}">
      <dgm:prSet/>
      <dgm:spPr/>
      <dgm:t>
        <a:bodyPr/>
        <a:lstStyle/>
        <a:p>
          <a:pPr algn="ctr"/>
          <a:endParaRPr lang="en-AU"/>
        </a:p>
      </dgm:t>
    </dgm:pt>
    <dgm:pt modelId="{4C40756F-D1B7-49AF-9123-E84E3FAC06F2}">
      <dgm:prSet custT="1"/>
      <dgm:spPr>
        <a:ln>
          <a:solidFill>
            <a:srgbClr val="966AAE"/>
          </a:solidFill>
        </a:ln>
      </dgm:spPr>
      <dgm:t>
        <a:bodyPr tIns="108000" anchor="b"/>
        <a:lstStyle/>
        <a:p>
          <a:pPr algn="ctr">
            <a:lnSpc>
              <a:spcPct val="114000"/>
            </a:lnSpc>
            <a:buNone/>
          </a:pPr>
          <a:r>
            <a:rPr lang="en-GB" sz="1050">
              <a:solidFill>
                <a:srgbClr val="002060"/>
              </a:solidFill>
              <a:cs typeface="Arial"/>
            </a:rPr>
            <a:t> frequent hunger</a:t>
          </a:r>
        </a:p>
      </dgm:t>
    </dgm:pt>
    <dgm:pt modelId="{721C4F28-7A33-40CC-8722-316200330F56}" type="parTrans" cxnId="{DF782AB3-2176-458A-83DE-78A919F430B9}">
      <dgm:prSet/>
      <dgm:spPr/>
      <dgm:t>
        <a:bodyPr/>
        <a:lstStyle/>
        <a:p>
          <a:pPr algn="ctr"/>
          <a:endParaRPr lang="en-AU"/>
        </a:p>
      </dgm:t>
    </dgm:pt>
    <dgm:pt modelId="{78F2B567-DE6C-45A4-8EB2-C5821FC41887}" type="sibTrans" cxnId="{DF782AB3-2176-458A-83DE-78A919F430B9}">
      <dgm:prSet/>
      <dgm:spPr/>
      <dgm:t>
        <a:bodyPr/>
        <a:lstStyle/>
        <a:p>
          <a:pPr algn="ctr"/>
          <a:endParaRPr lang="en-AU"/>
        </a:p>
      </dgm:t>
    </dgm:pt>
    <dgm:pt modelId="{E87012B0-266E-43C6-8158-250701D1F647}">
      <dgm:prSet custT="1"/>
      <dgm:spPr>
        <a:ln>
          <a:solidFill>
            <a:srgbClr val="966AAE"/>
          </a:solidFill>
        </a:ln>
      </dgm:spPr>
      <dgm:t>
        <a:bodyPr tIns="108000" anchor="b"/>
        <a:lstStyle/>
        <a:p>
          <a:pPr algn="ctr">
            <a:lnSpc>
              <a:spcPct val="114000"/>
            </a:lnSpc>
            <a:buNone/>
          </a:pPr>
          <a:r>
            <a:rPr lang="en-GB" sz="1050">
              <a:solidFill>
                <a:srgbClr val="002060"/>
              </a:solidFill>
              <a:cs typeface="Arial"/>
            </a:rPr>
            <a:t> poor hygiene</a:t>
          </a:r>
        </a:p>
      </dgm:t>
    </dgm:pt>
    <dgm:pt modelId="{404D578F-AB9F-48AB-A58C-1F7C8F24F601}" type="parTrans" cxnId="{8277043F-DD76-479C-86D9-F4F8076AA609}">
      <dgm:prSet/>
      <dgm:spPr/>
      <dgm:t>
        <a:bodyPr/>
        <a:lstStyle/>
        <a:p>
          <a:pPr algn="ctr"/>
          <a:endParaRPr lang="en-AU"/>
        </a:p>
      </dgm:t>
    </dgm:pt>
    <dgm:pt modelId="{BE7FFA0F-2E10-407E-9B72-3CDEA563E1BF}" type="sibTrans" cxnId="{8277043F-DD76-479C-86D9-F4F8076AA609}">
      <dgm:prSet/>
      <dgm:spPr/>
      <dgm:t>
        <a:bodyPr/>
        <a:lstStyle/>
        <a:p>
          <a:pPr algn="ctr"/>
          <a:endParaRPr lang="en-AU"/>
        </a:p>
      </dgm:t>
    </dgm:pt>
    <dgm:pt modelId="{B5AF9444-E64C-4268-AFEC-5F49D3F8B776}">
      <dgm:prSet custT="1"/>
      <dgm:spPr>
        <a:ln>
          <a:solidFill>
            <a:srgbClr val="966AAE"/>
          </a:solidFill>
        </a:ln>
      </dgm:spPr>
      <dgm:t>
        <a:bodyPr tIns="108000" anchor="b"/>
        <a:lstStyle/>
        <a:p>
          <a:pPr algn="ctr">
            <a:lnSpc>
              <a:spcPct val="114000"/>
            </a:lnSpc>
            <a:buNone/>
          </a:pPr>
          <a:r>
            <a:rPr lang="en-GB" sz="1050">
              <a:solidFill>
                <a:srgbClr val="002060"/>
              </a:solidFill>
              <a:cs typeface="Arial"/>
            </a:rPr>
            <a:t> inappropriate clothing – e.g. wearing summer clothing in winter</a:t>
          </a:r>
        </a:p>
      </dgm:t>
    </dgm:pt>
    <dgm:pt modelId="{E37F6E61-64C1-424E-B37B-70EB83659379}" type="parTrans" cxnId="{F39B0873-75E5-4E92-B860-A24A0EADF897}">
      <dgm:prSet/>
      <dgm:spPr/>
      <dgm:t>
        <a:bodyPr/>
        <a:lstStyle/>
        <a:p>
          <a:pPr algn="ctr"/>
          <a:endParaRPr lang="en-AU"/>
        </a:p>
      </dgm:t>
    </dgm:pt>
    <dgm:pt modelId="{63ED9120-7103-4EA8-AC3B-EB8BBE6249D9}" type="sibTrans" cxnId="{F39B0873-75E5-4E92-B860-A24A0EADF897}">
      <dgm:prSet/>
      <dgm:spPr/>
      <dgm:t>
        <a:bodyPr/>
        <a:lstStyle/>
        <a:p>
          <a:pPr algn="ctr"/>
          <a:endParaRPr lang="en-AU"/>
        </a:p>
      </dgm:t>
    </dgm:pt>
    <dgm:pt modelId="{6B809C5A-D8BA-42DD-AA4C-780C7A4B2C5B}">
      <dgm:prSet custT="1"/>
      <dgm:spPr>
        <a:ln>
          <a:solidFill>
            <a:srgbClr val="966AAE"/>
          </a:solidFill>
        </a:ln>
      </dgm:spPr>
      <dgm:t>
        <a:bodyPr tIns="108000" anchor="b"/>
        <a:lstStyle/>
        <a:p>
          <a:pPr algn="ctr">
            <a:lnSpc>
              <a:spcPct val="114000"/>
            </a:lnSpc>
            <a:buNone/>
          </a:pPr>
          <a:r>
            <a:rPr lang="en-GB" sz="1050">
              <a:solidFill>
                <a:srgbClr val="002060"/>
              </a:solidFill>
              <a:cs typeface="Arial"/>
            </a:rPr>
            <a:t> left unsupervised for long periods of time</a:t>
          </a:r>
        </a:p>
      </dgm:t>
    </dgm:pt>
    <dgm:pt modelId="{B08D9895-AD12-4563-911A-996A42B7B805}" type="parTrans" cxnId="{F637FED0-A5AF-42A3-9723-A48BB82767B0}">
      <dgm:prSet/>
      <dgm:spPr/>
      <dgm:t>
        <a:bodyPr/>
        <a:lstStyle/>
        <a:p>
          <a:pPr algn="ctr"/>
          <a:endParaRPr lang="en-AU"/>
        </a:p>
      </dgm:t>
    </dgm:pt>
    <dgm:pt modelId="{68BDDB63-1A0F-434E-A737-9FE1C22173B9}" type="sibTrans" cxnId="{F637FED0-A5AF-42A3-9723-A48BB82767B0}">
      <dgm:prSet/>
      <dgm:spPr/>
      <dgm:t>
        <a:bodyPr/>
        <a:lstStyle/>
        <a:p>
          <a:pPr algn="ctr"/>
          <a:endParaRPr lang="en-AU"/>
        </a:p>
      </dgm:t>
    </dgm:pt>
    <dgm:pt modelId="{4428B199-D529-4017-9EA7-D9F547B7706D}">
      <dgm:prSet custT="1"/>
      <dgm:spPr>
        <a:ln>
          <a:solidFill>
            <a:srgbClr val="966AAE"/>
          </a:solidFill>
        </a:ln>
      </dgm:spPr>
      <dgm:t>
        <a:bodyPr tIns="108000" anchor="b"/>
        <a:lstStyle/>
        <a:p>
          <a:pPr algn="ctr">
            <a:lnSpc>
              <a:spcPct val="114000"/>
            </a:lnSpc>
            <a:buNone/>
          </a:pPr>
          <a:r>
            <a:rPr lang="en-GB" sz="1050">
              <a:solidFill>
                <a:srgbClr val="002060"/>
              </a:solidFill>
              <a:cs typeface="Arial"/>
            </a:rPr>
            <a:t> medical needs not attended to</a:t>
          </a:r>
        </a:p>
      </dgm:t>
    </dgm:pt>
    <dgm:pt modelId="{5D637B68-D04F-4DBD-A1CE-1CCA832B66FD}" type="parTrans" cxnId="{E794855D-187D-4AC5-89C0-8AD2C72CCC54}">
      <dgm:prSet/>
      <dgm:spPr/>
      <dgm:t>
        <a:bodyPr/>
        <a:lstStyle/>
        <a:p>
          <a:pPr algn="ctr"/>
          <a:endParaRPr lang="en-AU"/>
        </a:p>
      </dgm:t>
    </dgm:pt>
    <dgm:pt modelId="{A607C529-D77B-4540-A769-05B320D725DE}" type="sibTrans" cxnId="{E794855D-187D-4AC5-89C0-8AD2C72CCC54}">
      <dgm:prSet/>
      <dgm:spPr/>
      <dgm:t>
        <a:bodyPr/>
        <a:lstStyle/>
        <a:p>
          <a:pPr algn="ctr"/>
          <a:endParaRPr lang="en-AU"/>
        </a:p>
      </dgm:t>
    </dgm:pt>
    <dgm:pt modelId="{803756CC-E0C6-4220-A03B-70B10A7D3788}">
      <dgm:prSet custT="1"/>
      <dgm:spPr>
        <a:ln>
          <a:solidFill>
            <a:srgbClr val="966AAE"/>
          </a:solidFill>
        </a:ln>
      </dgm:spPr>
      <dgm:t>
        <a:bodyPr tIns="108000" anchor="b"/>
        <a:lstStyle/>
        <a:p>
          <a:pPr algn="ctr">
            <a:lnSpc>
              <a:spcPct val="90000"/>
            </a:lnSpc>
            <a:buNone/>
          </a:pPr>
          <a:r>
            <a:rPr lang="en-GB" sz="1300" b="0" u="sng">
              <a:solidFill>
                <a:srgbClr val="002060"/>
              </a:solidFill>
              <a:cs typeface="Arial"/>
            </a:rPr>
            <a:t>Possible behavioural indicators</a:t>
          </a:r>
        </a:p>
      </dgm:t>
    </dgm:pt>
    <dgm:pt modelId="{DA57CEE3-A79A-4B29-B521-BCA6A626E656}" type="parTrans" cxnId="{52069182-BC68-4E4C-8001-A13EC1074774}">
      <dgm:prSet/>
      <dgm:spPr/>
      <dgm:t>
        <a:bodyPr/>
        <a:lstStyle/>
        <a:p>
          <a:pPr algn="ctr"/>
          <a:endParaRPr lang="en-AU"/>
        </a:p>
      </dgm:t>
    </dgm:pt>
    <dgm:pt modelId="{340CC948-88FB-4ECF-B2D6-9FB0AE4A7043}" type="sibTrans" cxnId="{52069182-BC68-4E4C-8001-A13EC1074774}">
      <dgm:prSet/>
      <dgm:spPr/>
      <dgm:t>
        <a:bodyPr/>
        <a:lstStyle/>
        <a:p>
          <a:pPr algn="ctr"/>
          <a:endParaRPr lang="en-AU"/>
        </a:p>
      </dgm:t>
    </dgm:pt>
    <dgm:pt modelId="{37CC2379-1BD8-48DE-89A9-E79355EBBA86}">
      <dgm:prSet custT="1"/>
      <dgm:spPr>
        <a:ln>
          <a:solidFill>
            <a:srgbClr val="966AAE"/>
          </a:solidFill>
        </a:ln>
      </dgm:spPr>
      <dgm:t>
        <a:bodyPr tIns="108000" anchor="b"/>
        <a:lstStyle/>
        <a:p>
          <a:pPr algn="ctr">
            <a:lnSpc>
              <a:spcPct val="114000"/>
            </a:lnSpc>
            <a:buNone/>
          </a:pPr>
          <a:r>
            <a:rPr lang="en-GB" sz="1050">
              <a:solidFill>
                <a:srgbClr val="002060"/>
              </a:solidFill>
              <a:cs typeface="Arial"/>
            </a:rPr>
            <a:t> stealing food</a:t>
          </a:r>
        </a:p>
      </dgm:t>
    </dgm:pt>
    <dgm:pt modelId="{418C6315-13C3-426B-9CBD-5D4727C24456}" type="parTrans" cxnId="{B168B085-5763-4CE1-82CB-1F4E405B859C}">
      <dgm:prSet/>
      <dgm:spPr/>
      <dgm:t>
        <a:bodyPr/>
        <a:lstStyle/>
        <a:p>
          <a:pPr algn="ctr"/>
          <a:endParaRPr lang="en-AU"/>
        </a:p>
      </dgm:t>
    </dgm:pt>
    <dgm:pt modelId="{7AA8B8F6-F191-4EC7-8644-22172CACEE77}" type="sibTrans" cxnId="{B168B085-5763-4CE1-82CB-1F4E405B859C}">
      <dgm:prSet/>
      <dgm:spPr/>
      <dgm:t>
        <a:bodyPr/>
        <a:lstStyle/>
        <a:p>
          <a:pPr algn="ctr"/>
          <a:endParaRPr lang="en-AU"/>
        </a:p>
      </dgm:t>
    </dgm:pt>
    <dgm:pt modelId="{3E80B2F6-F25F-4477-B8BA-98480B22F9B4}">
      <dgm:prSet custT="1"/>
      <dgm:spPr>
        <a:ln>
          <a:solidFill>
            <a:srgbClr val="966AAE"/>
          </a:solidFill>
        </a:ln>
      </dgm:spPr>
      <dgm:t>
        <a:bodyPr tIns="108000" anchor="b"/>
        <a:lstStyle/>
        <a:p>
          <a:pPr algn="ctr">
            <a:lnSpc>
              <a:spcPct val="114000"/>
            </a:lnSpc>
            <a:buNone/>
          </a:pPr>
          <a:r>
            <a:rPr lang="en-GB" sz="1050">
              <a:solidFill>
                <a:srgbClr val="002060"/>
              </a:solidFill>
              <a:cs typeface="Arial"/>
            </a:rPr>
            <a:t> often tired, falling asleep</a:t>
          </a:r>
        </a:p>
      </dgm:t>
    </dgm:pt>
    <dgm:pt modelId="{7AE20AE7-BAAB-4E8C-8399-3B6D2BE99489}" type="parTrans" cxnId="{8EC57A88-9730-472F-9E33-CAF3DC09C331}">
      <dgm:prSet/>
      <dgm:spPr/>
      <dgm:t>
        <a:bodyPr/>
        <a:lstStyle/>
        <a:p>
          <a:pPr algn="ctr"/>
          <a:endParaRPr lang="en-AU"/>
        </a:p>
      </dgm:t>
    </dgm:pt>
    <dgm:pt modelId="{4E730657-A02D-45B2-A313-91FFF2B3F062}" type="sibTrans" cxnId="{8EC57A88-9730-472F-9E33-CAF3DC09C331}">
      <dgm:prSet/>
      <dgm:spPr/>
      <dgm:t>
        <a:bodyPr/>
        <a:lstStyle/>
        <a:p>
          <a:pPr algn="ctr"/>
          <a:endParaRPr lang="en-AU"/>
        </a:p>
      </dgm:t>
    </dgm:pt>
    <dgm:pt modelId="{53284AAB-FECC-4A96-B413-016F318D9C1F}">
      <dgm:prSet custT="1"/>
      <dgm:spPr>
        <a:ln>
          <a:solidFill>
            <a:srgbClr val="966AAE"/>
          </a:solidFill>
        </a:ln>
      </dgm:spPr>
      <dgm:t>
        <a:bodyPr tIns="108000" anchor="b"/>
        <a:lstStyle/>
        <a:p>
          <a:pPr algn="ctr">
            <a:lnSpc>
              <a:spcPct val="114000"/>
            </a:lnSpc>
            <a:buNone/>
          </a:pPr>
          <a:r>
            <a:rPr lang="en-GB" sz="1050">
              <a:solidFill>
                <a:srgbClr val="002060"/>
              </a:solidFill>
              <a:cs typeface="Arial"/>
            </a:rPr>
            <a:t> developmental delays due to lack of stimulation</a:t>
          </a:r>
        </a:p>
      </dgm:t>
    </dgm:pt>
    <dgm:pt modelId="{F853ABEB-10D1-4E25-9BA9-361C1412EB26}" type="parTrans" cxnId="{5A6291EA-C05E-44BD-ADD0-B4E3C04A4F62}">
      <dgm:prSet/>
      <dgm:spPr/>
      <dgm:t>
        <a:bodyPr/>
        <a:lstStyle/>
        <a:p>
          <a:pPr algn="ctr"/>
          <a:endParaRPr lang="en-AU"/>
        </a:p>
      </dgm:t>
    </dgm:pt>
    <dgm:pt modelId="{5B006B1D-073B-4D21-8A3F-A2E3D9A311E8}" type="sibTrans" cxnId="{5A6291EA-C05E-44BD-ADD0-B4E3C04A4F62}">
      <dgm:prSet/>
      <dgm:spPr/>
      <dgm:t>
        <a:bodyPr/>
        <a:lstStyle/>
        <a:p>
          <a:pPr algn="ctr"/>
          <a:endParaRPr lang="en-AU"/>
        </a:p>
      </dgm:t>
    </dgm:pt>
    <dgm:pt modelId="{A3ADD7CB-BDA9-499E-8955-609B217CDC04}">
      <dgm:prSet custT="1"/>
      <dgm:spPr>
        <a:ln>
          <a:solidFill>
            <a:srgbClr val="966AAE"/>
          </a:solidFill>
        </a:ln>
      </dgm:spPr>
      <dgm:t>
        <a:bodyPr tIns="108000" anchor="b"/>
        <a:lstStyle/>
        <a:p>
          <a:pPr algn="ctr">
            <a:lnSpc>
              <a:spcPct val="114000"/>
            </a:lnSpc>
            <a:buNone/>
          </a:pPr>
          <a:r>
            <a:rPr lang="en-GB" sz="1050">
              <a:solidFill>
                <a:srgbClr val="002060"/>
              </a:solidFill>
              <a:cs typeface="Arial"/>
            </a:rPr>
            <a:t> listless or immobile, emancipated and pale</a:t>
          </a:r>
        </a:p>
      </dgm:t>
    </dgm:pt>
    <dgm:pt modelId="{582FEB2E-40CA-437B-9622-4E00B645CD38}" type="parTrans" cxnId="{39932E14-73D0-488D-BB1F-CC3F424EB5A7}">
      <dgm:prSet/>
      <dgm:spPr/>
      <dgm:t>
        <a:bodyPr/>
        <a:lstStyle/>
        <a:p>
          <a:pPr algn="ctr"/>
          <a:endParaRPr lang="en-AU"/>
        </a:p>
      </dgm:t>
    </dgm:pt>
    <dgm:pt modelId="{47BF9740-30E9-4E39-811F-E37F13606F57}" type="sibTrans" cxnId="{39932E14-73D0-488D-BB1F-CC3F424EB5A7}">
      <dgm:prSet/>
      <dgm:spPr/>
      <dgm:t>
        <a:bodyPr/>
        <a:lstStyle/>
        <a:p>
          <a:pPr algn="ctr"/>
          <a:endParaRPr lang="en-AU"/>
        </a:p>
      </dgm:t>
    </dgm:pt>
    <dgm:pt modelId="{484E34D9-3B5C-493B-AF00-123C2FFBC1C2}">
      <dgm:prSet custT="1"/>
      <dgm:spPr>
        <a:ln>
          <a:solidFill>
            <a:srgbClr val="966AAE"/>
          </a:solidFill>
        </a:ln>
      </dgm:spPr>
      <dgm:t>
        <a:bodyPr tIns="108000" anchor="b"/>
        <a:lstStyle/>
        <a:p>
          <a:pPr algn="ctr">
            <a:lnSpc>
              <a:spcPct val="114000"/>
            </a:lnSpc>
            <a:buNone/>
          </a:pPr>
          <a:r>
            <a:rPr lang="en-GB" sz="1050">
              <a:solidFill>
                <a:srgbClr val="002060"/>
              </a:solidFill>
              <a:cs typeface="Arial"/>
            </a:rPr>
            <a:t> poor or irregular attendance at a service – e.g. child care or school</a:t>
          </a:r>
        </a:p>
      </dgm:t>
    </dgm:pt>
    <dgm:pt modelId="{784B2C8C-BDDE-422A-8B14-3E32DA9C3BBC}" type="parTrans" cxnId="{B95D8F2C-A33E-4CF6-8CC4-7277F7F9428D}">
      <dgm:prSet/>
      <dgm:spPr/>
      <dgm:t>
        <a:bodyPr/>
        <a:lstStyle/>
        <a:p>
          <a:pPr algn="ctr"/>
          <a:endParaRPr lang="en-AU"/>
        </a:p>
      </dgm:t>
    </dgm:pt>
    <dgm:pt modelId="{926E15BC-7B05-42D8-9842-E17BF781C50F}" type="sibTrans" cxnId="{B95D8F2C-A33E-4CF6-8CC4-7277F7F9428D}">
      <dgm:prSet/>
      <dgm:spPr/>
      <dgm:t>
        <a:bodyPr/>
        <a:lstStyle/>
        <a:p>
          <a:pPr algn="ctr"/>
          <a:endParaRPr lang="en-AU"/>
        </a:p>
      </dgm:t>
    </dgm:pt>
    <dgm:pt modelId="{189CBB26-6E2A-4ADF-BE5F-9F8A5A703F1C}">
      <dgm:prSet/>
      <dgm:spPr>
        <a:ln>
          <a:solidFill>
            <a:srgbClr val="966AAE"/>
          </a:solidFill>
        </a:ln>
      </dgm:spPr>
      <dgm:t>
        <a:bodyPr tIns="100800" bIns="576000" anchor="t" anchorCtr="1"/>
        <a:lstStyle/>
        <a:p>
          <a:pPr algn="ctr">
            <a:lnSpc>
              <a:spcPct val="114000"/>
            </a:lnSpc>
            <a:buNone/>
          </a:pPr>
          <a:r>
            <a:rPr lang="en-GB" sz="1300" b="0" u="sng">
              <a:solidFill>
                <a:srgbClr val="002060"/>
              </a:solidFill>
              <a:cs typeface="Arial"/>
            </a:rPr>
            <a:t>Possible physical indicators</a:t>
          </a:r>
        </a:p>
      </dgm:t>
    </dgm:pt>
    <dgm:pt modelId="{7847A91D-EBC0-4A73-B1B2-066F4E46B24E}" type="parTrans" cxnId="{502B6CD5-1205-431A-AB09-FFC636C64F5F}">
      <dgm:prSet/>
      <dgm:spPr/>
      <dgm:t>
        <a:bodyPr/>
        <a:lstStyle/>
        <a:p>
          <a:pPr algn="ctr"/>
          <a:endParaRPr lang="en-AU"/>
        </a:p>
      </dgm:t>
    </dgm:pt>
    <dgm:pt modelId="{C94C6FDE-B04B-493D-A64B-AAF72B51380E}" type="sibTrans" cxnId="{502B6CD5-1205-431A-AB09-FFC636C64F5F}">
      <dgm:prSet/>
      <dgm:spPr/>
      <dgm:t>
        <a:bodyPr/>
        <a:lstStyle/>
        <a:p>
          <a:pPr algn="ctr"/>
          <a:endParaRPr lang="en-AU"/>
        </a:p>
      </dgm:t>
    </dgm:pt>
    <dgm:pt modelId="{62CDCC5A-A18E-4499-9EE5-7909C0CF4C75}">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There are few physical indicators, although emotional abuse may cause delays in emotional, psychological, or even physical health development</a:t>
          </a:r>
        </a:p>
      </dgm:t>
    </dgm:pt>
    <dgm:pt modelId="{64C45B24-034E-4B7C-9AE9-6611B2AA6A7A}" type="parTrans" cxnId="{0C210E87-3B49-4AA8-9170-70062A53E63C}">
      <dgm:prSet/>
      <dgm:spPr/>
      <dgm:t>
        <a:bodyPr/>
        <a:lstStyle/>
        <a:p>
          <a:pPr algn="ctr"/>
          <a:endParaRPr lang="en-AU"/>
        </a:p>
      </dgm:t>
    </dgm:pt>
    <dgm:pt modelId="{A440A42C-1036-461B-A455-AF1D66451747}" type="sibTrans" cxnId="{0C210E87-3B49-4AA8-9170-70062A53E63C}">
      <dgm:prSet/>
      <dgm:spPr/>
      <dgm:t>
        <a:bodyPr/>
        <a:lstStyle/>
        <a:p>
          <a:pPr algn="ctr"/>
          <a:endParaRPr lang="en-AU"/>
        </a:p>
      </dgm:t>
    </dgm:pt>
    <dgm:pt modelId="{94EF3953-B7D0-4D97-A69D-66440E776380}">
      <dgm:prSet/>
      <dgm:spPr>
        <a:ln>
          <a:solidFill>
            <a:srgbClr val="966AAE"/>
          </a:solidFill>
        </a:ln>
      </dgm:spPr>
      <dgm:t>
        <a:bodyPr tIns="100800" bIns="576000" anchor="t" anchorCtr="1"/>
        <a:lstStyle/>
        <a:p>
          <a:pPr algn="ctr">
            <a:lnSpc>
              <a:spcPct val="90000"/>
            </a:lnSpc>
            <a:buFont typeface="Arial" panose="020B0604020202020204" pitchFamily="34" charset="0"/>
            <a:buNone/>
          </a:pPr>
          <a:r>
            <a:rPr lang="en-GB" sz="1300" b="0" u="sng">
              <a:solidFill>
                <a:srgbClr val="002060"/>
              </a:solidFill>
              <a:cs typeface="Arial"/>
            </a:rPr>
            <a:t>Possible behaviour indicators</a:t>
          </a:r>
        </a:p>
      </dgm:t>
    </dgm:pt>
    <dgm:pt modelId="{B146A382-1B92-4102-9D51-FE8B71488B56}" type="parTrans" cxnId="{52B17C20-FB0D-4837-9D8D-6911CE56A187}">
      <dgm:prSet/>
      <dgm:spPr/>
      <dgm:t>
        <a:bodyPr/>
        <a:lstStyle/>
        <a:p>
          <a:pPr algn="ctr"/>
          <a:endParaRPr lang="en-AU"/>
        </a:p>
      </dgm:t>
    </dgm:pt>
    <dgm:pt modelId="{FCFD5449-6349-454C-936A-97A43BCC3ABA}" type="sibTrans" cxnId="{52B17C20-FB0D-4837-9D8D-6911CE56A187}">
      <dgm:prSet/>
      <dgm:spPr/>
      <dgm:t>
        <a:bodyPr/>
        <a:lstStyle/>
        <a:p>
          <a:pPr algn="ctr"/>
          <a:endParaRPr lang="en-AU"/>
        </a:p>
      </dgm:t>
    </dgm:pt>
    <dgm:pt modelId="{FD084AE5-CBE3-423B-85C9-926AA05C5B4B}">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displaying low self-esteem</a:t>
          </a:r>
        </a:p>
      </dgm:t>
    </dgm:pt>
    <dgm:pt modelId="{C69B2F99-F1BB-4DFB-8927-C8772259FD55}" type="parTrans" cxnId="{036E1A79-3DC3-4690-837E-55A1B1533236}">
      <dgm:prSet/>
      <dgm:spPr/>
      <dgm:t>
        <a:bodyPr/>
        <a:lstStyle/>
        <a:p>
          <a:pPr algn="ctr"/>
          <a:endParaRPr lang="en-AU"/>
        </a:p>
      </dgm:t>
    </dgm:pt>
    <dgm:pt modelId="{10D92FF0-E716-4422-BC97-FB0CB61E51FE}" type="sibTrans" cxnId="{036E1A79-3DC3-4690-837E-55A1B1533236}">
      <dgm:prSet/>
      <dgm:spPr/>
      <dgm:t>
        <a:bodyPr/>
        <a:lstStyle/>
        <a:p>
          <a:pPr algn="ctr"/>
          <a:endParaRPr lang="en-AU"/>
        </a:p>
      </dgm:t>
    </dgm:pt>
    <dgm:pt modelId="{22067941-143D-441B-B330-F7D04E4AA439}">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tending to be withdrawn, passive, tearful</a:t>
          </a:r>
        </a:p>
      </dgm:t>
    </dgm:pt>
    <dgm:pt modelId="{F213B2DB-F269-4239-AD8F-46F98426E47B}" type="parTrans" cxnId="{A429B80C-B075-4A3B-9892-EF8EC2D4D538}">
      <dgm:prSet/>
      <dgm:spPr/>
      <dgm:t>
        <a:bodyPr/>
        <a:lstStyle/>
        <a:p>
          <a:pPr algn="ctr"/>
          <a:endParaRPr lang="en-AU"/>
        </a:p>
      </dgm:t>
    </dgm:pt>
    <dgm:pt modelId="{B6581DA6-D713-4812-B363-0CCAA82BF270}" type="sibTrans" cxnId="{A429B80C-B075-4A3B-9892-EF8EC2D4D538}">
      <dgm:prSet/>
      <dgm:spPr/>
      <dgm:t>
        <a:bodyPr/>
        <a:lstStyle/>
        <a:p>
          <a:pPr algn="ctr"/>
          <a:endParaRPr lang="en-AU"/>
        </a:p>
      </dgm:t>
    </dgm:pt>
    <dgm:pt modelId="{8A2D55D6-4279-43FC-BBF1-7ED7401CFF9D}">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displaying aggressive or demanding behaviour</a:t>
          </a:r>
        </a:p>
      </dgm:t>
    </dgm:pt>
    <dgm:pt modelId="{A4DF8EAA-68C1-423C-9614-5F3C65D273A1}" type="parTrans" cxnId="{DEAF9E62-9CD3-43A8-B4C7-B2B0FBEFD162}">
      <dgm:prSet/>
      <dgm:spPr/>
      <dgm:t>
        <a:bodyPr/>
        <a:lstStyle/>
        <a:p>
          <a:pPr algn="ctr"/>
          <a:endParaRPr lang="en-AU"/>
        </a:p>
      </dgm:t>
    </dgm:pt>
    <dgm:pt modelId="{BCDC6D22-184C-485B-A264-77BB32B9F294}" type="sibTrans" cxnId="{DEAF9E62-9CD3-43A8-B4C7-B2B0FBEFD162}">
      <dgm:prSet/>
      <dgm:spPr/>
      <dgm:t>
        <a:bodyPr/>
        <a:lstStyle/>
        <a:p>
          <a:pPr algn="ctr"/>
          <a:endParaRPr lang="en-AU"/>
        </a:p>
      </dgm:t>
    </dgm:pt>
    <dgm:pt modelId="{195BF722-D505-4094-BE0A-F3BDFDAA45A7}">
      <dgm:prSet custT="1"/>
      <dgm:spPr>
        <a:ln>
          <a:solidFill>
            <a:srgbClr val="966AAE"/>
          </a:solidFill>
        </a:ln>
      </dgm:spPr>
      <dgm:t>
        <a:bodyPr tIns="100800" bIns="576000" anchor="t" anchorCtr="1"/>
        <a:lstStyle/>
        <a:p>
          <a:pPr algn="ctr">
            <a:lnSpc>
              <a:spcPct val="114000"/>
            </a:lnSpc>
            <a:buNone/>
          </a:pPr>
          <a:r>
            <a:rPr lang="en-GB" sz="1050">
              <a:solidFill>
                <a:srgbClr val="002060"/>
              </a:solidFill>
              <a:cs typeface="Arial"/>
            </a:rPr>
            <a:t> being highly anxious</a:t>
          </a:r>
        </a:p>
      </dgm:t>
    </dgm:pt>
    <dgm:pt modelId="{4D8EED21-ABD2-453E-BEBF-C8D78418CF72}" type="parTrans" cxnId="{D62F33AB-84C2-49C6-80C1-67490867A2EB}">
      <dgm:prSet/>
      <dgm:spPr/>
      <dgm:t>
        <a:bodyPr/>
        <a:lstStyle/>
        <a:p>
          <a:pPr algn="ctr"/>
          <a:endParaRPr lang="en-AU"/>
        </a:p>
      </dgm:t>
    </dgm:pt>
    <dgm:pt modelId="{1D6632DB-4F62-4CC5-B78C-5FF92E41849D}" type="sibTrans" cxnId="{D62F33AB-84C2-49C6-80C1-67490867A2EB}">
      <dgm:prSet/>
      <dgm:spPr/>
      <dgm:t>
        <a:bodyPr/>
        <a:lstStyle/>
        <a:p>
          <a:pPr algn="ctr"/>
          <a:endParaRPr lang="en-AU"/>
        </a:p>
      </dgm:t>
    </dgm:pt>
    <dgm:pt modelId="{747DE006-52F3-47B4-A3E8-28EC92ED1FEF}">
      <dgm:prSet phldrT="[Text]" custT="1"/>
      <dgm:spPr>
        <a:ln>
          <a:solidFill>
            <a:srgbClr val="966AAE"/>
          </a:solidFill>
        </a:ln>
      </dgm:spPr>
      <dgm:t>
        <a:bodyPr anchor="t"/>
        <a:lstStyle/>
        <a:p>
          <a:pPr algn="ctr">
            <a:lnSpc>
              <a:spcPct val="90000"/>
            </a:lnSpc>
            <a:buNone/>
          </a:pPr>
          <a:r>
            <a:rPr lang="en-GB" sz="1300" b="0" u="sng">
              <a:solidFill>
                <a:srgbClr val="002060"/>
              </a:solidFill>
              <a:cs typeface="Arial"/>
            </a:rPr>
            <a:t>Possible physical indicators </a:t>
          </a:r>
          <a:endParaRPr lang="en-AU" sz="1300" b="0" u="sng">
            <a:solidFill>
              <a:srgbClr val="002060"/>
            </a:solidFill>
          </a:endParaRPr>
        </a:p>
      </dgm:t>
    </dgm:pt>
    <dgm:pt modelId="{02B1D515-E1F4-4905-9C33-F5ED797C732C}" type="parTrans" cxnId="{29A6220A-8BEC-4D15-A3AA-7837185DE5A3}">
      <dgm:prSet/>
      <dgm:spPr/>
      <dgm:t>
        <a:bodyPr/>
        <a:lstStyle/>
        <a:p>
          <a:pPr algn="ctr"/>
          <a:endParaRPr lang="en-AU"/>
        </a:p>
      </dgm:t>
    </dgm:pt>
    <dgm:pt modelId="{7E89F806-A82A-4132-A09F-05F68968FFB7}" type="sibTrans" cxnId="{29A6220A-8BEC-4D15-A3AA-7837185DE5A3}">
      <dgm:prSet/>
      <dgm:spPr/>
      <dgm:t>
        <a:bodyPr/>
        <a:lstStyle/>
        <a:p>
          <a:pPr algn="ctr"/>
          <a:endParaRPr lang="en-AU"/>
        </a:p>
      </dgm:t>
    </dgm:pt>
    <dgm:pt modelId="{C07572ED-D3E5-44FD-A759-303AB6E76476}">
      <dgm:prSet custT="1"/>
      <dgm:spPr>
        <a:ln>
          <a:solidFill>
            <a:srgbClr val="966AAE"/>
          </a:solidFill>
        </a:ln>
      </dgm:spPr>
      <dgm:t>
        <a:bodyPr tIns="100800" bIns="576000" anchor="t" anchorCtr="1"/>
        <a:lstStyle/>
        <a:p>
          <a:pPr algn="ctr">
            <a:lnSpc>
              <a:spcPct val="114000"/>
            </a:lnSpc>
          </a:pPr>
          <a:endParaRPr lang="en-GB" sz="400">
            <a:solidFill>
              <a:srgbClr val="002060"/>
            </a:solidFill>
            <a:cs typeface="Arial"/>
          </a:endParaRPr>
        </a:p>
      </dgm:t>
    </dgm:pt>
    <dgm:pt modelId="{7FD1ED3A-0A76-4DD0-9A71-E7CF96103161}" type="parTrans" cxnId="{61DB6BBB-5BD1-4303-9CB6-14B1C6839EAD}">
      <dgm:prSet/>
      <dgm:spPr/>
      <dgm:t>
        <a:bodyPr/>
        <a:lstStyle/>
        <a:p>
          <a:endParaRPr lang="en-AU"/>
        </a:p>
      </dgm:t>
    </dgm:pt>
    <dgm:pt modelId="{41A69D02-D554-4783-8315-7BAAA33D6A53}" type="sibTrans" cxnId="{61DB6BBB-5BD1-4303-9CB6-14B1C6839EAD}">
      <dgm:prSet/>
      <dgm:spPr/>
      <dgm:t>
        <a:bodyPr/>
        <a:lstStyle/>
        <a:p>
          <a:endParaRPr lang="en-AU"/>
        </a:p>
      </dgm:t>
    </dgm:pt>
    <dgm:pt modelId="{78839D49-2D4B-442C-9DE1-0E577DEFB591}">
      <dgm:prSet custT="1"/>
      <dgm:spPr>
        <a:ln>
          <a:solidFill>
            <a:srgbClr val="966AAE"/>
          </a:solidFill>
        </a:ln>
      </dgm:spPr>
      <dgm:t>
        <a:bodyPr anchor="t"/>
        <a:lstStyle/>
        <a:p>
          <a:pPr algn="ctr">
            <a:lnSpc>
              <a:spcPct val="114000"/>
            </a:lnSpc>
          </a:pPr>
          <a:endParaRPr lang="en-GB" sz="400">
            <a:solidFill>
              <a:srgbClr val="002060"/>
            </a:solidFill>
            <a:cs typeface="Arial"/>
          </a:endParaRPr>
        </a:p>
      </dgm:t>
    </dgm:pt>
    <dgm:pt modelId="{9986731D-48C6-4507-A26D-9487752FA670}" type="parTrans" cxnId="{B9A9ACEF-50A6-43ED-BA40-C933C9EA9F7B}">
      <dgm:prSet/>
      <dgm:spPr/>
      <dgm:t>
        <a:bodyPr/>
        <a:lstStyle/>
        <a:p>
          <a:endParaRPr lang="en-AU"/>
        </a:p>
      </dgm:t>
    </dgm:pt>
    <dgm:pt modelId="{F8B2C663-E155-4F80-A1C3-B67076021D2C}" type="sibTrans" cxnId="{B9A9ACEF-50A6-43ED-BA40-C933C9EA9F7B}">
      <dgm:prSet/>
      <dgm:spPr/>
      <dgm:t>
        <a:bodyPr/>
        <a:lstStyle/>
        <a:p>
          <a:endParaRPr lang="en-AU"/>
        </a:p>
      </dgm:t>
    </dgm:pt>
    <dgm:pt modelId="{732D5FAB-C256-414D-B790-BA23AC20F268}">
      <dgm:prSet custT="1"/>
      <dgm:spPr>
        <a:ln>
          <a:solidFill>
            <a:srgbClr val="966AAE"/>
          </a:solidFill>
        </a:ln>
      </dgm:spPr>
      <dgm:t>
        <a:bodyPr tIns="108000" anchor="b"/>
        <a:lstStyle/>
        <a:p>
          <a:pPr algn="ctr">
            <a:lnSpc>
              <a:spcPct val="114000"/>
            </a:lnSpc>
          </a:pPr>
          <a:endParaRPr lang="en-GB" sz="400">
            <a:solidFill>
              <a:srgbClr val="002060"/>
            </a:solidFill>
            <a:cs typeface="Arial"/>
          </a:endParaRPr>
        </a:p>
      </dgm:t>
    </dgm:pt>
    <dgm:pt modelId="{21DFD201-E550-4B34-90A9-704A28707092}" type="parTrans" cxnId="{86C31191-FEFE-4CCC-BA0C-E69334E549AB}">
      <dgm:prSet/>
      <dgm:spPr/>
      <dgm:t>
        <a:bodyPr/>
        <a:lstStyle/>
        <a:p>
          <a:endParaRPr lang="en-AU"/>
        </a:p>
      </dgm:t>
    </dgm:pt>
    <dgm:pt modelId="{FA7D2CAB-F65D-4343-A5DB-E18DDC032928}" type="sibTrans" cxnId="{86C31191-FEFE-4CCC-BA0C-E69334E549AB}">
      <dgm:prSet/>
      <dgm:spPr/>
      <dgm:t>
        <a:bodyPr/>
        <a:lstStyle/>
        <a:p>
          <a:endParaRPr lang="en-AU"/>
        </a:p>
      </dgm:t>
    </dgm:pt>
    <dgm:pt modelId="{0758EECB-486B-475D-9EF2-BE9AB90DEC45}">
      <dgm:prSet custT="1"/>
      <dgm:spPr>
        <a:ln>
          <a:solidFill>
            <a:srgbClr val="966AAE"/>
          </a:solidFill>
        </a:ln>
      </dgm:spPr>
      <dgm:t>
        <a:bodyPr tIns="0" bIns="252000" anchor="b" anchorCtr="0"/>
        <a:lstStyle/>
        <a:p>
          <a:pPr algn="ctr">
            <a:lnSpc>
              <a:spcPct val="114000"/>
            </a:lnSpc>
          </a:pPr>
          <a:endParaRPr lang="en-AU" sz="400">
            <a:solidFill>
              <a:srgbClr val="002060"/>
            </a:solidFill>
          </a:endParaRPr>
        </a:p>
      </dgm:t>
    </dgm:pt>
    <dgm:pt modelId="{A254C79F-B42D-491B-96D2-EE8D00BA8E7E}" type="parTrans" cxnId="{5490AC33-4667-4D2F-8A56-AE81E0F392D3}">
      <dgm:prSet/>
      <dgm:spPr/>
      <dgm:t>
        <a:bodyPr/>
        <a:lstStyle/>
        <a:p>
          <a:endParaRPr lang="en-AU"/>
        </a:p>
      </dgm:t>
    </dgm:pt>
    <dgm:pt modelId="{7DABEFDD-2CB2-4733-BCAF-DFB38077B8E4}" type="sibTrans" cxnId="{5490AC33-4667-4D2F-8A56-AE81E0F392D3}">
      <dgm:prSet/>
      <dgm:spPr/>
      <dgm:t>
        <a:bodyPr/>
        <a:lstStyle/>
        <a:p>
          <a:endParaRPr lang="en-AU"/>
        </a:p>
      </dgm:t>
    </dgm:pt>
    <dgm:pt modelId="{51041BCD-B150-4C07-BF57-5E59FA5C83A1}" type="pres">
      <dgm:prSet presAssocID="{07D5DEE1-28D5-4382-90D7-69CCE8946F4F}" presName="diagram" presStyleCnt="0">
        <dgm:presLayoutVars>
          <dgm:chMax val="1"/>
          <dgm:dir/>
          <dgm:animLvl val="ctr"/>
          <dgm:resizeHandles val="exact"/>
        </dgm:presLayoutVars>
      </dgm:prSet>
      <dgm:spPr/>
    </dgm:pt>
    <dgm:pt modelId="{5223F923-0CC1-4100-A154-EFD18A12F824}" type="pres">
      <dgm:prSet presAssocID="{07D5DEE1-28D5-4382-90D7-69CCE8946F4F}" presName="matrix" presStyleCnt="0"/>
      <dgm:spPr/>
    </dgm:pt>
    <dgm:pt modelId="{5E7A7DD0-182D-42F6-8FF5-2C4C59BE9862}" type="pres">
      <dgm:prSet presAssocID="{07D5DEE1-28D5-4382-90D7-69CCE8946F4F}" presName="tile1" presStyleLbl="node1" presStyleIdx="0" presStyleCnt="4" custLinFactNeighborY="-398"/>
      <dgm:spPr/>
    </dgm:pt>
    <dgm:pt modelId="{82D0A5ED-6659-40E5-B509-B5C59A3E3E45}" type="pres">
      <dgm:prSet presAssocID="{07D5DEE1-28D5-4382-90D7-69CCE8946F4F}" presName="tile1text" presStyleLbl="node1" presStyleIdx="0" presStyleCnt="4">
        <dgm:presLayoutVars>
          <dgm:chMax val="0"/>
          <dgm:chPref val="0"/>
          <dgm:bulletEnabled val="1"/>
        </dgm:presLayoutVars>
      </dgm:prSet>
      <dgm:spPr/>
    </dgm:pt>
    <dgm:pt modelId="{99E4B486-4555-4DF5-84E5-E4C646710A70}" type="pres">
      <dgm:prSet presAssocID="{07D5DEE1-28D5-4382-90D7-69CCE8946F4F}" presName="tile2" presStyleLbl="node1" presStyleIdx="1" presStyleCnt="4" custLinFactNeighborY="-398"/>
      <dgm:spPr/>
    </dgm:pt>
    <dgm:pt modelId="{D7BB6E6E-9E1E-4ADF-9A46-40330D3AF200}" type="pres">
      <dgm:prSet presAssocID="{07D5DEE1-28D5-4382-90D7-69CCE8946F4F}" presName="tile2text" presStyleLbl="node1" presStyleIdx="1" presStyleCnt="4">
        <dgm:presLayoutVars>
          <dgm:chMax val="0"/>
          <dgm:chPref val="0"/>
          <dgm:bulletEnabled val="1"/>
        </dgm:presLayoutVars>
      </dgm:prSet>
      <dgm:spPr/>
    </dgm:pt>
    <dgm:pt modelId="{9C7341F9-92E5-468F-A8EB-695BF5F93282}" type="pres">
      <dgm:prSet presAssocID="{07D5DEE1-28D5-4382-90D7-69CCE8946F4F}" presName="tile3" presStyleLbl="node1" presStyleIdx="2" presStyleCnt="4"/>
      <dgm:spPr/>
    </dgm:pt>
    <dgm:pt modelId="{097582AB-9BB0-4DCB-A71D-179A239B9ACD}" type="pres">
      <dgm:prSet presAssocID="{07D5DEE1-28D5-4382-90D7-69CCE8946F4F}" presName="tile3text" presStyleLbl="node1" presStyleIdx="2" presStyleCnt="4">
        <dgm:presLayoutVars>
          <dgm:chMax val="0"/>
          <dgm:chPref val="0"/>
          <dgm:bulletEnabled val="1"/>
        </dgm:presLayoutVars>
      </dgm:prSet>
      <dgm:spPr/>
    </dgm:pt>
    <dgm:pt modelId="{A381CF58-1DCF-412D-B773-2A65CD5B6F02}" type="pres">
      <dgm:prSet presAssocID="{07D5DEE1-28D5-4382-90D7-69CCE8946F4F}" presName="tile4" presStyleLbl="node1" presStyleIdx="3" presStyleCnt="4"/>
      <dgm:spPr/>
    </dgm:pt>
    <dgm:pt modelId="{F2A8E9BE-C8AF-457A-A84A-8ECE34969EBD}" type="pres">
      <dgm:prSet presAssocID="{07D5DEE1-28D5-4382-90D7-69CCE8946F4F}" presName="tile4text" presStyleLbl="node1" presStyleIdx="3" presStyleCnt="4">
        <dgm:presLayoutVars>
          <dgm:chMax val="0"/>
          <dgm:chPref val="0"/>
          <dgm:bulletEnabled val="1"/>
        </dgm:presLayoutVars>
      </dgm:prSet>
      <dgm:spPr/>
    </dgm:pt>
    <dgm:pt modelId="{38194C0E-A9A8-4239-AC57-0B64A4F7E7C7}" type="pres">
      <dgm:prSet presAssocID="{07D5DEE1-28D5-4382-90D7-69CCE8946F4F}" presName="centerTile" presStyleLbl="fgShp" presStyleIdx="0" presStyleCnt="1" custScaleX="61386" custScaleY="46584">
        <dgm:presLayoutVars>
          <dgm:chMax val="0"/>
          <dgm:chPref val="0"/>
        </dgm:presLayoutVars>
      </dgm:prSet>
      <dgm:spPr/>
    </dgm:pt>
  </dgm:ptLst>
  <dgm:cxnLst>
    <dgm:cxn modelId="{2D8A6E02-2EF5-4A39-820A-ED8FB590B24E}" srcId="{A7281C66-7393-4BA3-A40C-95C6B75B6CB8}" destId="{2E8A98AE-F90F-4373-BEAD-6D5DF0645B03}" srcOrd="6" destOrd="0" parTransId="{2E64D915-645B-418E-AA57-D0B3E981FBAD}" sibTransId="{2E1C6124-9277-4952-BF79-4CC21C422259}"/>
    <dgm:cxn modelId="{F9C79002-8E70-4EBF-A976-90F3C1B007D3}" type="presOf" srcId="{BBCAF712-25C4-4A01-B1B5-9C82BEB84AD5}" destId="{99E4B486-4555-4DF5-84E5-E4C646710A70}" srcOrd="0" destOrd="0" presId="urn:microsoft.com/office/officeart/2005/8/layout/matrix1"/>
    <dgm:cxn modelId="{75D18004-C504-4F73-97F7-590795B4CFED}" srcId="{F63ECDCA-36A7-4146-A1F1-4C7C82BE05F9}" destId="{111C48A7-A8D0-4662-BD97-D70E8838E374}" srcOrd="10" destOrd="0" parTransId="{17FA8208-16C4-4998-8DAA-C26794D7D2F9}" sibTransId="{DB11BC1F-EA28-4FC5-97BA-E069F415753B}"/>
    <dgm:cxn modelId="{29A6220A-8BEC-4D15-A3AA-7837185DE5A3}" srcId="{F63ECDCA-36A7-4146-A1F1-4C7C82BE05F9}" destId="{747DE006-52F3-47B4-A3E8-28EC92ED1FEF}" srcOrd="0" destOrd="0" parTransId="{02B1D515-E1F4-4905-9C33-F5ED797C732C}" sibTransId="{7E89F806-A82A-4132-A09F-05F68968FFB7}"/>
    <dgm:cxn modelId="{EBF2490A-F94A-4F54-AC5A-CAE8880F3546}" srcId="{2F7F8210-0E57-40E6-948D-CFC549E74A1E}" destId="{4A4582CC-4B5C-4382-9CA6-F6B8F5680975}" srcOrd="3" destOrd="0" parTransId="{7E5AFAEA-493B-4D21-9361-0258AF9ED990}" sibTransId="{249C8530-B937-4EA6-8AA2-123B9B80328D}"/>
    <dgm:cxn modelId="{A429B80C-B075-4A3B-9892-EF8EC2D4D538}" srcId="{BBCAF712-25C4-4A01-B1B5-9C82BEB84AD5}" destId="{22067941-143D-441B-B330-F7D04E4AA439}" srcOrd="5" destOrd="0" parTransId="{F213B2DB-F269-4239-AD8F-46F98426E47B}" sibTransId="{B6581DA6-D713-4812-B363-0CCAA82BF270}"/>
    <dgm:cxn modelId="{F08B280D-1C96-4379-9763-59836E632EB8}" type="presOf" srcId="{37CC2379-1BD8-48DE-89A9-E79355EBBA86}" destId="{F2A8E9BE-C8AF-457A-A84A-8ECE34969EBD}" srcOrd="1" destOrd="9" presId="urn:microsoft.com/office/officeart/2005/8/layout/matrix1"/>
    <dgm:cxn modelId="{64C67D0D-477D-4EBD-9652-A2E94DECBD2B}" type="presOf" srcId="{0FA448B2-8F1B-495C-A028-6E494E6E30B4}" destId="{82D0A5ED-6659-40E5-B509-B5C59A3E3E45}" srcOrd="1" destOrd="9" presId="urn:microsoft.com/office/officeart/2005/8/layout/matrix1"/>
    <dgm:cxn modelId="{C3C1220E-E980-4A2A-9493-66C60E572800}" type="presOf" srcId="{189CBB26-6E2A-4ADF-BE5F-9F8A5A703F1C}" destId="{D7BB6E6E-9E1E-4ADF-9A46-40330D3AF200}" srcOrd="1" destOrd="1" presId="urn:microsoft.com/office/officeart/2005/8/layout/matrix1"/>
    <dgm:cxn modelId="{08C7810E-9029-4080-9D46-67E1F1F25CDD}" type="presOf" srcId="{484E34D9-3B5C-493B-AF00-123C2FFBC1C2}" destId="{F2A8E9BE-C8AF-457A-A84A-8ECE34969EBD}" srcOrd="1" destOrd="13" presId="urn:microsoft.com/office/officeart/2005/8/layout/matrix1"/>
    <dgm:cxn modelId="{39932E14-73D0-488D-BB1F-CC3F424EB5A7}" srcId="{4A4582CC-4B5C-4382-9CA6-F6B8F5680975}" destId="{A3ADD7CB-BDA9-499E-8955-609B217CDC04}" srcOrd="11" destOrd="0" parTransId="{582FEB2E-40CA-437B-9622-4E00B645CD38}" sibTransId="{47BF9740-30E9-4E39-811F-E37F13606F57}"/>
    <dgm:cxn modelId="{9D576B16-DF75-4EA2-ACBD-D766AB79A73E}" type="presOf" srcId="{FD084AE5-CBE3-423B-85C9-926AA05C5B4B}" destId="{99E4B486-4555-4DF5-84E5-E4C646710A70}" srcOrd="0" destOrd="5" presId="urn:microsoft.com/office/officeart/2005/8/layout/matrix1"/>
    <dgm:cxn modelId="{C7DAA11B-BF31-43F1-9D52-C17CFDDD6D78}" type="presOf" srcId="{4428B199-D529-4017-9EA7-D9F547B7706D}" destId="{F2A8E9BE-C8AF-457A-A84A-8ECE34969EBD}" srcOrd="1" destOrd="6" presId="urn:microsoft.com/office/officeart/2005/8/layout/matrix1"/>
    <dgm:cxn modelId="{DE87051C-5006-4755-BCF1-0C45568F885F}" type="presOf" srcId="{A7281C66-7393-4BA3-A40C-95C6B75B6CB8}" destId="{097582AB-9BB0-4DCB-A71D-179A239B9ACD}" srcOrd="1" destOrd="0" presId="urn:microsoft.com/office/officeart/2005/8/layout/matrix1"/>
    <dgm:cxn modelId="{52B17C20-FB0D-4837-9D8D-6911CE56A187}" srcId="{BBCAF712-25C4-4A01-B1B5-9C82BEB84AD5}" destId="{94EF3953-B7D0-4D97-A69D-66440E776380}" srcOrd="3" destOrd="0" parTransId="{B146A382-1B92-4102-9D51-FE8B71488B56}" sibTransId="{FCFD5449-6349-454C-936A-97A43BCC3ABA}"/>
    <dgm:cxn modelId="{13598C21-7784-4EBD-B297-C8645A6A4EAC}" type="presOf" srcId="{6CA72A43-0E72-4F7B-A768-E9DCEF816FB8}" destId="{5E7A7DD0-182D-42F6-8FF5-2C4C59BE9862}" srcOrd="0" destOrd="8" presId="urn:microsoft.com/office/officeart/2005/8/layout/matrix1"/>
    <dgm:cxn modelId="{0DA1EC25-FE17-4CC7-A51A-A078897D5E73}" type="presOf" srcId="{2EF29714-08B5-40F6-95E2-6D8FBBF245FB}" destId="{097582AB-9BB0-4DCB-A71D-179A239B9ACD}" srcOrd="1" destOrd="9" presId="urn:microsoft.com/office/officeart/2005/8/layout/matrix1"/>
    <dgm:cxn modelId="{174FA526-1058-4115-80B3-3C98838DA69E}" type="presOf" srcId="{0758EECB-486B-475D-9EF2-BE9AB90DEC45}" destId="{097582AB-9BB0-4DCB-A71D-179A239B9ACD}" srcOrd="1" destOrd="6" presId="urn:microsoft.com/office/officeart/2005/8/layout/matrix1"/>
    <dgm:cxn modelId="{67260B27-93CE-411B-BFE7-962A16CD04B4}" type="presOf" srcId="{6B809C5A-D8BA-42DD-AA4C-780C7A4B2C5B}" destId="{A381CF58-1DCF-412D-B773-2A65CD5B6F02}" srcOrd="0" destOrd="5" presId="urn:microsoft.com/office/officeart/2005/8/layout/matrix1"/>
    <dgm:cxn modelId="{5B3E4427-A25D-42D7-A68E-20EF150FC401}" type="presOf" srcId="{8179C8DF-E5A6-4ABE-859C-8433072F3601}" destId="{A381CF58-1DCF-412D-B773-2A65CD5B6F02}" srcOrd="0" destOrd="1" presId="urn:microsoft.com/office/officeart/2005/8/layout/matrix1"/>
    <dgm:cxn modelId="{AB622F29-7CC5-472E-AAD7-BAFE756298FF}" type="presOf" srcId="{8A2D55D6-4279-43FC-BBF1-7ED7401CFF9D}" destId="{99E4B486-4555-4DF5-84E5-E4C646710A70}" srcOrd="0" destOrd="7" presId="urn:microsoft.com/office/officeart/2005/8/layout/matrix1"/>
    <dgm:cxn modelId="{289B3929-359D-4377-9153-97C37899B38D}" type="presOf" srcId="{78839D49-2D4B-442C-9DE1-0E577DEFB591}" destId="{5E7A7DD0-182D-42F6-8FF5-2C4C59BE9862}" srcOrd="0" destOrd="6" presId="urn:microsoft.com/office/officeart/2005/8/layout/matrix1"/>
    <dgm:cxn modelId="{83366629-EDF7-43FE-BFC0-046A2770DF27}" type="presOf" srcId="{B5AF9444-E64C-4268-AFEC-5F49D3F8B776}" destId="{A381CF58-1DCF-412D-B773-2A65CD5B6F02}" srcOrd="0" destOrd="4" presId="urn:microsoft.com/office/officeart/2005/8/layout/matrix1"/>
    <dgm:cxn modelId="{074A3B2B-C3D3-46F8-AA72-3DD9E3697304}" type="presOf" srcId="{0C248622-4926-4374-855F-65046D842991}" destId="{9C7341F9-92E5-468F-A8EB-695BF5F93282}" srcOrd="0" destOrd="4" presId="urn:microsoft.com/office/officeart/2005/8/layout/matrix1"/>
    <dgm:cxn modelId="{2E12C92B-DC69-4362-945F-4972EEADD3D7}" type="presOf" srcId="{2FDD0C7C-8189-480C-901C-C39AF28EE2DD}" destId="{097582AB-9BB0-4DCB-A71D-179A239B9ACD}" srcOrd="1" destOrd="5" presId="urn:microsoft.com/office/officeart/2005/8/layout/matrix1"/>
    <dgm:cxn modelId="{8910E62B-0DC0-4C9E-A69C-A3D1D3B50DA6}" srcId="{A7281C66-7393-4BA3-A40C-95C6B75B6CB8}" destId="{0C248622-4926-4374-855F-65046D842991}" srcOrd="3" destOrd="0" parTransId="{C606BEDF-CCCA-4260-9618-0F66AEC3989A}" sibTransId="{CAE6C009-0580-4DD8-84AD-3561D6DD3143}"/>
    <dgm:cxn modelId="{E8A3362C-B7FA-4BBF-AFF9-FFCA8237333E}" type="presOf" srcId="{C07572ED-D3E5-44FD-A759-303AB6E76476}" destId="{99E4B486-4555-4DF5-84E5-E4C646710A70}" srcOrd="0" destOrd="3" presId="urn:microsoft.com/office/officeart/2005/8/layout/matrix1"/>
    <dgm:cxn modelId="{B95D8F2C-A33E-4CF6-8CC4-7277F7F9428D}" srcId="{4A4582CC-4B5C-4382-9CA6-F6B8F5680975}" destId="{484E34D9-3B5C-493B-AF00-123C2FFBC1C2}" srcOrd="12" destOrd="0" parTransId="{784B2C8C-BDDE-422A-8B14-3E32DA9C3BBC}" sibTransId="{926E15BC-7B05-42D8-9842-E17BF781C50F}"/>
    <dgm:cxn modelId="{73B7D52D-233F-4AD1-9DB1-125FEF3A2999}" type="presOf" srcId="{BBCAF712-25C4-4A01-B1B5-9C82BEB84AD5}" destId="{D7BB6E6E-9E1E-4ADF-9A46-40330D3AF200}" srcOrd="1" destOrd="0" presId="urn:microsoft.com/office/officeart/2005/8/layout/matrix1"/>
    <dgm:cxn modelId="{4D2A3030-103B-413E-87B1-D5A6EBABD3F1}" type="presOf" srcId="{94EF3953-B7D0-4D97-A69D-66440E776380}" destId="{D7BB6E6E-9E1E-4ADF-9A46-40330D3AF200}" srcOrd="1" destOrd="4" presId="urn:microsoft.com/office/officeart/2005/8/layout/matrix1"/>
    <dgm:cxn modelId="{B0F69033-4D50-4F0B-B651-837AACE29991}" type="presOf" srcId="{803756CC-E0C6-4220-A03B-70B10A7D3788}" destId="{F2A8E9BE-C8AF-457A-A84A-8ECE34969EBD}" srcOrd="1" destOrd="8" presId="urn:microsoft.com/office/officeart/2005/8/layout/matrix1"/>
    <dgm:cxn modelId="{5490AC33-4667-4D2F-8A56-AE81E0F392D3}" srcId="{A7281C66-7393-4BA3-A40C-95C6B75B6CB8}" destId="{0758EECB-486B-475D-9EF2-BE9AB90DEC45}" srcOrd="5" destOrd="0" parTransId="{A254C79F-B42D-491B-96D2-EE8D00BA8E7E}" sibTransId="{7DABEFDD-2CB2-4733-BCAF-DFB38077B8E4}"/>
    <dgm:cxn modelId="{D5228534-DD75-4BB2-BC6D-3D188777EED3}" type="presOf" srcId="{4C40756F-D1B7-49AF-9123-E84E3FAC06F2}" destId="{A381CF58-1DCF-412D-B773-2A65CD5B6F02}" srcOrd="0" destOrd="2" presId="urn:microsoft.com/office/officeart/2005/8/layout/matrix1"/>
    <dgm:cxn modelId="{837AA934-1FC5-4845-B4F5-204D9385889F}" srcId="{A7281C66-7393-4BA3-A40C-95C6B75B6CB8}" destId="{F5084DC8-DC82-4712-825A-455D07565D35}" srcOrd="0" destOrd="0" parTransId="{2348F6FF-555E-4D68-B763-BB25F21B60B0}" sibTransId="{02AEA986-7FF6-4A1C-B6AB-3D062FCB7E6F}"/>
    <dgm:cxn modelId="{092F8836-98D7-4FEA-A13F-D90ECB239A96}" type="presOf" srcId="{8A2D55D6-4279-43FC-BBF1-7ED7401CFF9D}" destId="{D7BB6E6E-9E1E-4ADF-9A46-40330D3AF200}" srcOrd="1" destOrd="7" presId="urn:microsoft.com/office/officeart/2005/8/layout/matrix1"/>
    <dgm:cxn modelId="{08F0E236-4B6F-4CC9-825D-86DCE2D9CB76}" type="presOf" srcId="{3E80B2F6-F25F-4477-B8BA-98480B22F9B4}" destId="{A381CF58-1DCF-412D-B773-2A65CD5B6F02}" srcOrd="0" destOrd="10" presId="urn:microsoft.com/office/officeart/2005/8/layout/matrix1"/>
    <dgm:cxn modelId="{5E955B37-5656-4086-B6A4-59782F93F22F}" type="presOf" srcId="{B50906FC-821D-4CB0-8070-A920573F4221}" destId="{5E7A7DD0-182D-42F6-8FF5-2C4C59BE9862}" srcOrd="0" destOrd="4" presId="urn:microsoft.com/office/officeart/2005/8/layout/matrix1"/>
    <dgm:cxn modelId="{C4793038-3311-4EA7-A0B6-E92121033779}" srcId="{A7281C66-7393-4BA3-A40C-95C6B75B6CB8}" destId="{EA9DA828-9D96-4C91-8AB7-D5500193B288}" srcOrd="7" destOrd="0" parTransId="{586497AD-3E08-4C85-ACEF-C483AD7C1B68}" sibTransId="{2485E4C4-3267-415F-ACF9-443F22A8F496}"/>
    <dgm:cxn modelId="{8DE30C39-7CB4-4899-9005-87E1904F69E3}" srcId="{A7281C66-7393-4BA3-A40C-95C6B75B6CB8}" destId="{60D9AE5C-1BB8-4D72-AE32-5A8128B9E396}" srcOrd="10" destOrd="0" parTransId="{576D5B33-81D8-45BF-9B5C-EB2421587A7D}" sibTransId="{7AB5ECA2-FAA0-4D20-94E3-E4B892CCF625}"/>
    <dgm:cxn modelId="{2D234239-4CFA-4D5B-8672-7DF46E7BEF5E}" type="presOf" srcId="{62CDCC5A-A18E-4499-9EE5-7909C0CF4C75}" destId="{D7BB6E6E-9E1E-4ADF-9A46-40330D3AF200}" srcOrd="1" destOrd="2" presId="urn:microsoft.com/office/officeart/2005/8/layout/matrix1"/>
    <dgm:cxn modelId="{ECA6A739-DE0C-4089-BDEB-4C17F78439AB}" type="presOf" srcId="{BC4AB0F8-1E06-44D2-A5D1-FD1DE3BF0384}" destId="{82D0A5ED-6659-40E5-B509-B5C59A3E3E45}" srcOrd="1" destOrd="2" presId="urn:microsoft.com/office/officeart/2005/8/layout/matrix1"/>
    <dgm:cxn modelId="{C695733C-9272-45D6-BEFD-AA47F6743E73}" type="presOf" srcId="{FDBEB452-7230-415D-A149-E06C765DB988}" destId="{5E7A7DD0-182D-42F6-8FF5-2C4C59BE9862}" srcOrd="0" destOrd="5" presId="urn:microsoft.com/office/officeart/2005/8/layout/matrix1"/>
    <dgm:cxn modelId="{9EFBC93C-9AF1-4CAD-91CE-D71CBEC03BA9}" type="presOf" srcId="{3E80B2F6-F25F-4477-B8BA-98480B22F9B4}" destId="{F2A8E9BE-C8AF-457A-A84A-8ECE34969EBD}" srcOrd="1" destOrd="10" presId="urn:microsoft.com/office/officeart/2005/8/layout/matrix1"/>
    <dgm:cxn modelId="{BDFD3D3E-7970-4E94-8532-0101C1E83F2F}" type="presOf" srcId="{732D5FAB-C256-414D-B790-BA23AC20F268}" destId="{F2A8E9BE-C8AF-457A-A84A-8ECE34969EBD}" srcOrd="1" destOrd="7" presId="urn:microsoft.com/office/officeart/2005/8/layout/matrix1"/>
    <dgm:cxn modelId="{8277043F-DD76-479C-86D9-F4F8076AA609}" srcId="{4A4582CC-4B5C-4382-9CA6-F6B8F5680975}" destId="{E87012B0-266E-43C6-8158-250701D1F647}" srcOrd="2" destOrd="0" parTransId="{404D578F-AB9F-48AB-A58C-1F7C8F24F601}" sibTransId="{BE7FFA0F-2E10-407E-9B72-3CDEA563E1BF}"/>
    <dgm:cxn modelId="{5DF1A95B-A529-4F25-87E9-480311C38680}" type="presOf" srcId="{1B076F85-8B97-4DD4-A7B1-D845EF16BE36}" destId="{097582AB-9BB0-4DCB-A71D-179A239B9ACD}" srcOrd="1" destOrd="2" presId="urn:microsoft.com/office/officeart/2005/8/layout/matrix1"/>
    <dgm:cxn modelId="{3993BD5C-85CE-4472-B158-367E109F2A04}" type="presOf" srcId="{FDBEB452-7230-415D-A149-E06C765DB988}" destId="{82D0A5ED-6659-40E5-B509-B5C59A3E3E45}" srcOrd="1" destOrd="5" presId="urn:microsoft.com/office/officeart/2005/8/layout/matrix1"/>
    <dgm:cxn modelId="{E794855D-187D-4AC5-89C0-8AD2C72CCC54}" srcId="{4A4582CC-4B5C-4382-9CA6-F6B8F5680975}" destId="{4428B199-D529-4017-9EA7-D9F547B7706D}" srcOrd="5" destOrd="0" parTransId="{5D637B68-D04F-4DBD-A1CE-1CCA832B66FD}" sibTransId="{A607C529-D77B-4540-A769-05B320D725DE}"/>
    <dgm:cxn modelId="{9BFE8B60-F158-45BD-8293-34C23DBA7AF0}" type="presOf" srcId="{111C48A7-A8D0-4662-BD97-D70E8838E374}" destId="{82D0A5ED-6659-40E5-B509-B5C59A3E3E45}" srcOrd="1" destOrd="11" presId="urn:microsoft.com/office/officeart/2005/8/layout/matrix1"/>
    <dgm:cxn modelId="{A2D1F460-90EE-4BB2-936B-04BAD017D8F0}" type="presOf" srcId="{2FDD0C7C-8189-480C-901C-C39AF28EE2DD}" destId="{9C7341F9-92E5-468F-A8EB-695BF5F93282}" srcOrd="0" destOrd="5" presId="urn:microsoft.com/office/officeart/2005/8/layout/matrix1"/>
    <dgm:cxn modelId="{00FE2B61-0484-4124-A553-6491110F0C72}" type="presOf" srcId="{484E34D9-3B5C-493B-AF00-123C2FFBC1C2}" destId="{A381CF58-1DCF-412D-B773-2A65CD5B6F02}" srcOrd="0" destOrd="13" presId="urn:microsoft.com/office/officeart/2005/8/layout/matrix1"/>
    <dgm:cxn modelId="{DEAF9E62-9CD3-43A8-B4C7-B2B0FBEFD162}" srcId="{BBCAF712-25C4-4A01-B1B5-9C82BEB84AD5}" destId="{8A2D55D6-4279-43FC-BBF1-7ED7401CFF9D}" srcOrd="6" destOrd="0" parTransId="{A4DF8EAA-68C1-423C-9614-5F3C65D273A1}" sibTransId="{BCDC6D22-184C-485B-A264-77BB32B9F294}"/>
    <dgm:cxn modelId="{220D0863-C7FC-454F-82A5-57FFE3DD3612}" type="presOf" srcId="{732D5FAB-C256-414D-B790-BA23AC20F268}" destId="{A381CF58-1DCF-412D-B773-2A65CD5B6F02}" srcOrd="0" destOrd="7" presId="urn:microsoft.com/office/officeart/2005/8/layout/matrix1"/>
    <dgm:cxn modelId="{9DEBB165-A1C8-48C5-A055-1DA60D9083BB}" type="presOf" srcId="{62CDCC5A-A18E-4499-9EE5-7909C0CF4C75}" destId="{99E4B486-4555-4DF5-84E5-E4C646710A70}" srcOrd="0" destOrd="2" presId="urn:microsoft.com/office/officeart/2005/8/layout/matrix1"/>
    <dgm:cxn modelId="{9ED3A846-8CE1-4397-A470-B25B5DC81962}" type="presOf" srcId="{A7281C66-7393-4BA3-A40C-95C6B75B6CB8}" destId="{9C7341F9-92E5-468F-A8EB-695BF5F93282}" srcOrd="0" destOrd="0" presId="urn:microsoft.com/office/officeart/2005/8/layout/matrix1"/>
    <dgm:cxn modelId="{9EBD5A47-1AE2-4343-A77E-2B036D028412}" srcId="{A7281C66-7393-4BA3-A40C-95C6B75B6CB8}" destId="{1B076F85-8B97-4DD4-A7B1-D845EF16BE36}" srcOrd="1" destOrd="0" parTransId="{9674670A-0C39-4982-956A-B2C859DFBC1B}" sibTransId="{773734D4-95DC-4D35-B465-1F9A5998ABFD}"/>
    <dgm:cxn modelId="{39293868-C223-461B-8EA4-58174E43294C}" type="presOf" srcId="{41104AA3-BBB6-40C2-AAA9-603AE94FD3D8}" destId="{5E7A7DD0-182D-42F6-8FF5-2C4C59BE9862}" srcOrd="0" destOrd="10" presId="urn:microsoft.com/office/officeart/2005/8/layout/matrix1"/>
    <dgm:cxn modelId="{6FAB4168-1475-4B81-AC40-194AD7DC2BBA}" type="presOf" srcId="{F5084DC8-DC82-4712-825A-455D07565D35}" destId="{9C7341F9-92E5-468F-A8EB-695BF5F93282}" srcOrd="0" destOrd="1" presId="urn:microsoft.com/office/officeart/2005/8/layout/matrix1"/>
    <dgm:cxn modelId="{A3626648-8CAC-4372-AAA8-0FEA85634026}" srcId="{4A4582CC-4B5C-4382-9CA6-F6B8F5680975}" destId="{8179C8DF-E5A6-4ABE-859C-8433072F3601}" srcOrd="0" destOrd="0" parTransId="{59D08A05-9D19-4D0D-9FFE-2771519CBE84}" sibTransId="{33FFE0CB-8033-4FE1-8EFB-BFE81D084C04}"/>
    <dgm:cxn modelId="{E89D6F48-0208-4D15-A3BA-26B44D1F47DB}" type="presOf" srcId="{60D9AE5C-1BB8-4D72-AE32-5A8128B9E396}" destId="{097582AB-9BB0-4DCB-A71D-179A239B9ACD}" srcOrd="1" destOrd="11" presId="urn:microsoft.com/office/officeart/2005/8/layout/matrix1"/>
    <dgm:cxn modelId="{17FC104B-1966-4D30-910E-1005C1948D0B}" type="presOf" srcId="{2E8A98AE-F90F-4373-BEAD-6D5DF0645B03}" destId="{097582AB-9BB0-4DCB-A71D-179A239B9ACD}" srcOrd="1" destOrd="7" presId="urn:microsoft.com/office/officeart/2005/8/layout/matrix1"/>
    <dgm:cxn modelId="{30C1284B-C3F8-4B0A-8709-CF7574FD20FC}" type="presOf" srcId="{0FA448B2-8F1B-495C-A028-6E494E6E30B4}" destId="{5E7A7DD0-182D-42F6-8FF5-2C4C59BE9862}" srcOrd="0" destOrd="9" presId="urn:microsoft.com/office/officeart/2005/8/layout/matrix1"/>
    <dgm:cxn modelId="{7573664C-9906-4F55-BD89-AFF7D5218A36}" srcId="{A7281C66-7393-4BA3-A40C-95C6B75B6CB8}" destId="{2FDD0C7C-8189-480C-901C-C39AF28EE2DD}" srcOrd="4" destOrd="0" parTransId="{CE376C91-B833-412D-B510-B76A2C65448D}" sibTransId="{B105908A-40AB-4396-8AD3-4B91F80BA6BB}"/>
    <dgm:cxn modelId="{5C1CB34C-4F43-481C-9F09-05044BBAB511}" type="presOf" srcId="{F988B081-0D6C-4E2A-8CD4-3EE5155F13EA}" destId="{097582AB-9BB0-4DCB-A71D-179A239B9ACD}" srcOrd="1" destOrd="12" presId="urn:microsoft.com/office/officeart/2005/8/layout/matrix1"/>
    <dgm:cxn modelId="{DAA5D06C-75BC-488D-B47C-D44A6CBD92D1}" type="presOf" srcId="{EA9DA828-9D96-4C91-8AB7-D5500193B288}" destId="{097582AB-9BB0-4DCB-A71D-179A239B9ACD}" srcOrd="1" destOrd="8" presId="urn:microsoft.com/office/officeart/2005/8/layout/matrix1"/>
    <dgm:cxn modelId="{4044316E-6E34-4160-B281-9CAFBBBDF643}" type="presOf" srcId="{F63ECDCA-36A7-4146-A1F1-4C7C82BE05F9}" destId="{5E7A7DD0-182D-42F6-8FF5-2C4C59BE9862}" srcOrd="0" destOrd="0" presId="urn:microsoft.com/office/officeart/2005/8/layout/matrix1"/>
    <dgm:cxn modelId="{F25E4D6E-73F5-49AD-8343-B23085CD7139}" type="presOf" srcId="{803756CC-E0C6-4220-A03B-70B10A7D3788}" destId="{A381CF58-1DCF-412D-B773-2A65CD5B6F02}" srcOrd="0" destOrd="8" presId="urn:microsoft.com/office/officeart/2005/8/layout/matrix1"/>
    <dgm:cxn modelId="{6201D06F-D295-4AD0-99E9-D979B75954B4}" srcId="{F63ECDCA-36A7-4146-A1F1-4C7C82BE05F9}" destId="{0FA448B2-8F1B-495C-A028-6E494E6E30B4}" srcOrd="8" destOrd="0" parTransId="{E7DFDF4D-24B8-4605-BE45-D5E4A657114D}" sibTransId="{E810E005-6EA1-48EE-BFED-499B13345733}"/>
    <dgm:cxn modelId="{EEA04770-3E33-45C4-8718-DB4B452276A0}" type="presOf" srcId="{94EF3953-B7D0-4D97-A69D-66440E776380}" destId="{99E4B486-4555-4DF5-84E5-E4C646710A70}" srcOrd="0" destOrd="4" presId="urn:microsoft.com/office/officeart/2005/8/layout/matrix1"/>
    <dgm:cxn modelId="{91FD9872-EEE1-4BB0-928A-CB7322F8A99B}" type="presOf" srcId="{22067941-143D-441B-B330-F7D04E4AA439}" destId="{99E4B486-4555-4DF5-84E5-E4C646710A70}" srcOrd="0" destOrd="6" presId="urn:microsoft.com/office/officeart/2005/8/layout/matrix1"/>
    <dgm:cxn modelId="{F39B0873-75E5-4E92-B860-A24A0EADF897}" srcId="{4A4582CC-4B5C-4382-9CA6-F6B8F5680975}" destId="{B5AF9444-E64C-4268-AFEC-5F49D3F8B776}" srcOrd="3" destOrd="0" parTransId="{E37F6E61-64C1-424E-B37B-70EB83659379}" sibTransId="{63ED9120-7103-4EA8-AC3B-EB8BBE6249D9}"/>
    <dgm:cxn modelId="{4E990F75-71C4-43F3-A8C7-CF38605F5752}" type="presOf" srcId="{07D5DEE1-28D5-4382-90D7-69CCE8946F4F}" destId="{51041BCD-B150-4C07-BF57-5E59FA5C83A1}" srcOrd="0" destOrd="0" presId="urn:microsoft.com/office/officeart/2005/8/layout/matrix1"/>
    <dgm:cxn modelId="{843B8F75-82B8-4DE4-A9AE-AC3AC88C6D30}" type="presOf" srcId="{C07572ED-D3E5-44FD-A759-303AB6E76476}" destId="{D7BB6E6E-9E1E-4ADF-9A46-40330D3AF200}" srcOrd="1" destOrd="3" presId="urn:microsoft.com/office/officeart/2005/8/layout/matrix1"/>
    <dgm:cxn modelId="{9633CC57-0FFA-482A-90E4-EFC979C40152}" srcId="{A7281C66-7393-4BA3-A40C-95C6B75B6CB8}" destId="{C58DE190-4189-423E-9B75-2A0F6244F37A}" srcOrd="9" destOrd="0" parTransId="{96C73300-07E3-4BEA-9A00-22A4999E624F}" sibTransId="{83AB05EE-8CF7-44A2-8ECE-4D3DFD8ECCB5}"/>
    <dgm:cxn modelId="{CBE81478-2C99-4B7A-9E70-96E5AB477CD9}" type="presOf" srcId="{A6779B6F-80A7-4849-9CA0-8DCEBE684BCF}" destId="{5E7A7DD0-182D-42F6-8FF5-2C4C59BE9862}" srcOrd="0" destOrd="3" presId="urn:microsoft.com/office/officeart/2005/8/layout/matrix1"/>
    <dgm:cxn modelId="{036E1A79-3DC3-4690-837E-55A1B1533236}" srcId="{BBCAF712-25C4-4A01-B1B5-9C82BEB84AD5}" destId="{FD084AE5-CBE3-423B-85C9-926AA05C5B4B}" srcOrd="4" destOrd="0" parTransId="{C69B2F99-F1BB-4DFB-8927-C8772259FD55}" sibTransId="{10D92FF0-E716-4422-BC97-FB0CB61E51FE}"/>
    <dgm:cxn modelId="{318B3659-A5C3-49D6-853E-8C1296F9F819}" type="presOf" srcId="{B79683A5-5FDC-4FCB-A906-75DE471A6F15}" destId="{9C7341F9-92E5-468F-A8EB-695BF5F93282}" srcOrd="0" destOrd="3" presId="urn:microsoft.com/office/officeart/2005/8/layout/matrix1"/>
    <dgm:cxn modelId="{CAA82F7B-A52A-4C5E-AF6B-5518FF718F66}" type="presOf" srcId="{6B809C5A-D8BA-42DD-AA4C-780C7A4B2C5B}" destId="{F2A8E9BE-C8AF-457A-A84A-8ECE34969EBD}" srcOrd="1" destOrd="5" presId="urn:microsoft.com/office/officeart/2005/8/layout/matrix1"/>
    <dgm:cxn modelId="{E4F3547B-728D-48AB-ABF7-2E5E18C0164B}" type="presOf" srcId="{A6779B6F-80A7-4849-9CA0-8DCEBE684BCF}" destId="{82D0A5ED-6659-40E5-B509-B5C59A3E3E45}" srcOrd="1" destOrd="3" presId="urn:microsoft.com/office/officeart/2005/8/layout/matrix1"/>
    <dgm:cxn modelId="{B9E09A7C-DD6F-4243-AFCA-EC49F6115472}" type="presOf" srcId="{747DE006-52F3-47B4-A3E8-28EC92ED1FEF}" destId="{82D0A5ED-6659-40E5-B509-B5C59A3E3E45}" srcOrd="1" destOrd="1" presId="urn:microsoft.com/office/officeart/2005/8/layout/matrix1"/>
    <dgm:cxn modelId="{FCC2D37C-ED4B-4B7E-9F11-45264B6EE3A9}" srcId="{A7281C66-7393-4BA3-A40C-95C6B75B6CB8}" destId="{2EF29714-08B5-40F6-95E2-6D8FBBF245FB}" srcOrd="8" destOrd="0" parTransId="{A777253E-76C1-4B7D-8746-5B1625E7862D}" sibTransId="{A0EA039D-840B-48F7-80C0-F86385871131}"/>
    <dgm:cxn modelId="{AC373780-5FAF-40CB-932C-261848F6B49E}" type="presOf" srcId="{B50906FC-821D-4CB0-8070-A920573F4221}" destId="{82D0A5ED-6659-40E5-B509-B5C59A3E3E45}" srcOrd="1" destOrd="4" presId="urn:microsoft.com/office/officeart/2005/8/layout/matrix1"/>
    <dgm:cxn modelId="{4713C181-AFBD-4FAE-A15C-824E066F7B24}" type="presOf" srcId="{189CBB26-6E2A-4ADF-BE5F-9F8A5A703F1C}" destId="{99E4B486-4555-4DF5-84E5-E4C646710A70}" srcOrd="0" destOrd="1" presId="urn:microsoft.com/office/officeart/2005/8/layout/matrix1"/>
    <dgm:cxn modelId="{52069182-BC68-4E4C-8001-A13EC1074774}" srcId="{4A4582CC-4B5C-4382-9CA6-F6B8F5680975}" destId="{803756CC-E0C6-4220-A03B-70B10A7D3788}" srcOrd="7" destOrd="0" parTransId="{DA57CEE3-A79A-4B29-B521-BCA6A626E656}" sibTransId="{340CC948-88FB-4ECF-B2D6-9FB0AE4A7043}"/>
    <dgm:cxn modelId="{F53E3A83-D2A7-4611-AE0E-3F6251C7498A}" type="presOf" srcId="{6CA72A43-0E72-4F7B-A768-E9DCEF816FB8}" destId="{82D0A5ED-6659-40E5-B509-B5C59A3E3E45}" srcOrd="1" destOrd="8" presId="urn:microsoft.com/office/officeart/2005/8/layout/matrix1"/>
    <dgm:cxn modelId="{E75C3C83-48E8-4B2C-B57C-6EBEFD056E20}" srcId="{F63ECDCA-36A7-4146-A1F1-4C7C82BE05F9}" destId="{6CA72A43-0E72-4F7B-A768-E9DCEF816FB8}" srcOrd="7" destOrd="0" parTransId="{A0856870-F2BC-4C73-B667-5896CC48F7B0}" sibTransId="{4FBA0927-03B9-481D-9199-EE0ADCA6C772}"/>
    <dgm:cxn modelId="{B168B085-5763-4CE1-82CB-1F4E405B859C}" srcId="{4A4582CC-4B5C-4382-9CA6-F6B8F5680975}" destId="{37CC2379-1BD8-48DE-89A9-E79355EBBA86}" srcOrd="8" destOrd="0" parTransId="{418C6315-13C3-426B-9CBD-5D4727C24456}" sibTransId="{7AA8B8F6-F191-4EC7-8644-22172CACEE77}"/>
    <dgm:cxn modelId="{0C210E87-3B49-4AA8-9170-70062A53E63C}" srcId="{BBCAF712-25C4-4A01-B1B5-9C82BEB84AD5}" destId="{62CDCC5A-A18E-4499-9EE5-7909C0CF4C75}" srcOrd="1" destOrd="0" parTransId="{64C45B24-034E-4B7C-9AE9-6611B2AA6A7A}" sibTransId="{A440A42C-1036-461B-A455-AF1D66451747}"/>
    <dgm:cxn modelId="{8EC57A88-9730-472F-9E33-CAF3DC09C331}" srcId="{4A4582CC-4B5C-4382-9CA6-F6B8F5680975}" destId="{3E80B2F6-F25F-4477-B8BA-98480B22F9B4}" srcOrd="9" destOrd="0" parTransId="{7AE20AE7-BAAB-4E8C-8399-3B6D2BE99489}" sibTransId="{4E730657-A02D-45B2-A313-91FFF2B3F062}"/>
    <dgm:cxn modelId="{34929288-DB48-403E-B0DC-89471C4C1507}" srcId="{F63ECDCA-36A7-4146-A1F1-4C7C82BE05F9}" destId="{BC4AB0F8-1E06-44D2-A5D1-FD1DE3BF0384}" srcOrd="1" destOrd="0" parTransId="{BEF9C35A-C794-4690-A1FA-A4DCA19D4F78}" sibTransId="{A9E32955-9BF9-4E68-A55D-769F7744A0B0}"/>
    <dgm:cxn modelId="{DD33A38C-E66E-4E96-822C-AC98A961C097}" type="presOf" srcId="{A3ADD7CB-BDA9-499E-8955-609B217CDC04}" destId="{A381CF58-1DCF-412D-B773-2A65CD5B6F02}" srcOrd="0" destOrd="12" presId="urn:microsoft.com/office/officeart/2005/8/layout/matrix1"/>
    <dgm:cxn modelId="{3835208E-C8C3-4CFA-B928-0A85C7C08689}" type="presOf" srcId="{EA9DA828-9D96-4C91-8AB7-D5500193B288}" destId="{9C7341F9-92E5-468F-A8EB-695BF5F93282}" srcOrd="0" destOrd="8" presId="urn:microsoft.com/office/officeart/2005/8/layout/matrix1"/>
    <dgm:cxn modelId="{F5A4618F-9BFE-4213-8C25-5E799869A2CD}" type="presOf" srcId="{53284AAB-FECC-4A96-B413-016F318D9C1F}" destId="{F2A8E9BE-C8AF-457A-A84A-8ECE34969EBD}" srcOrd="1" destOrd="11" presId="urn:microsoft.com/office/officeart/2005/8/layout/matrix1"/>
    <dgm:cxn modelId="{86C31191-FEFE-4CCC-BA0C-E69334E549AB}" srcId="{4A4582CC-4B5C-4382-9CA6-F6B8F5680975}" destId="{732D5FAB-C256-414D-B790-BA23AC20F268}" srcOrd="6" destOrd="0" parTransId="{21DFD201-E550-4B34-90A9-704A28707092}" sibTransId="{FA7D2CAB-F65D-4343-A5DB-E18DDC032928}"/>
    <dgm:cxn modelId="{85BC9F95-42E9-4521-89AF-27F2B775D1A4}" srcId="{F63ECDCA-36A7-4146-A1F1-4C7C82BE05F9}" destId="{77806C17-92EE-431B-A671-9DE72D3D5042}" srcOrd="6" destOrd="0" parTransId="{3F34D958-8AE1-4116-A073-028BD2D7364F}" sibTransId="{013EF7B2-0F2F-464B-A673-A80F7430F9EB}"/>
    <dgm:cxn modelId="{4ACC609A-FDE1-48D5-BF9C-BBADD424E31E}" type="presOf" srcId="{E87012B0-266E-43C6-8158-250701D1F647}" destId="{A381CF58-1DCF-412D-B773-2A65CD5B6F02}" srcOrd="0" destOrd="3" presId="urn:microsoft.com/office/officeart/2005/8/layout/matrix1"/>
    <dgm:cxn modelId="{E5FA159B-6B05-4E82-8772-C1F88FA215EF}" type="presOf" srcId="{B5AF9444-E64C-4268-AFEC-5F49D3F8B776}" destId="{F2A8E9BE-C8AF-457A-A84A-8ECE34969EBD}" srcOrd="1" destOrd="4" presId="urn:microsoft.com/office/officeart/2005/8/layout/matrix1"/>
    <dgm:cxn modelId="{B5BA48A2-DD64-4161-B511-A62A25D9D345}" srcId="{F63ECDCA-36A7-4146-A1F1-4C7C82BE05F9}" destId="{41104AA3-BBB6-40C2-AAA9-603AE94FD3D8}" srcOrd="9" destOrd="0" parTransId="{80E0441D-1DFE-45F0-B584-A4DC6ACC1D2F}" sibTransId="{A6B46B92-0982-47FB-8327-3489771AD27D}"/>
    <dgm:cxn modelId="{49E280A3-4BC2-4E1A-A2D7-68C0F884F4CD}" type="presOf" srcId="{60D9AE5C-1BB8-4D72-AE32-5A8128B9E396}" destId="{9C7341F9-92E5-468F-A8EB-695BF5F93282}" srcOrd="0" destOrd="11" presId="urn:microsoft.com/office/officeart/2005/8/layout/matrix1"/>
    <dgm:cxn modelId="{EFE490A5-72F9-4C16-BB06-FCFCFCE285C9}" type="presOf" srcId="{FD084AE5-CBE3-423B-85C9-926AA05C5B4B}" destId="{D7BB6E6E-9E1E-4ADF-9A46-40330D3AF200}" srcOrd="1" destOrd="5" presId="urn:microsoft.com/office/officeart/2005/8/layout/matrix1"/>
    <dgm:cxn modelId="{4E7707A7-5102-466A-B948-32893906E7EC}" type="presOf" srcId="{C58DE190-4189-423E-9B75-2A0F6244F37A}" destId="{9C7341F9-92E5-468F-A8EB-695BF5F93282}" srcOrd="0" destOrd="10" presId="urn:microsoft.com/office/officeart/2005/8/layout/matrix1"/>
    <dgm:cxn modelId="{F5E4A2A7-8A2A-4826-8AE7-5F5136C1A418}" type="presOf" srcId="{A3ADD7CB-BDA9-499E-8955-609B217CDC04}" destId="{F2A8E9BE-C8AF-457A-A84A-8ECE34969EBD}" srcOrd="1" destOrd="12" presId="urn:microsoft.com/office/officeart/2005/8/layout/matrix1"/>
    <dgm:cxn modelId="{79D250A9-5FAE-4A74-A904-D4DAB41C54CE}" type="presOf" srcId="{8179C8DF-E5A6-4ABE-859C-8433072F3601}" destId="{F2A8E9BE-C8AF-457A-A84A-8ECE34969EBD}" srcOrd="1" destOrd="1" presId="urn:microsoft.com/office/officeart/2005/8/layout/matrix1"/>
    <dgm:cxn modelId="{584A8CAA-D3FC-415B-B579-96BD8FB85C4B}" type="presOf" srcId="{41104AA3-BBB6-40C2-AAA9-603AE94FD3D8}" destId="{82D0A5ED-6659-40E5-B509-B5C59A3E3E45}" srcOrd="1" destOrd="10" presId="urn:microsoft.com/office/officeart/2005/8/layout/matrix1"/>
    <dgm:cxn modelId="{D62F33AB-84C2-49C6-80C1-67490867A2EB}" srcId="{BBCAF712-25C4-4A01-B1B5-9C82BEB84AD5}" destId="{195BF722-D505-4094-BE0A-F3BDFDAA45A7}" srcOrd="7" destOrd="0" parTransId="{4D8EED21-ABD2-453E-BEBF-C8D78418CF72}" sibTransId="{1D6632DB-4F62-4CC5-B78C-5FF92E41849D}"/>
    <dgm:cxn modelId="{3801A8AB-5DFE-403F-963C-37BF4D02D061}" type="presOf" srcId="{53284AAB-FECC-4A96-B413-016F318D9C1F}" destId="{A381CF58-1DCF-412D-B773-2A65CD5B6F02}" srcOrd="0" destOrd="11" presId="urn:microsoft.com/office/officeart/2005/8/layout/matrix1"/>
    <dgm:cxn modelId="{5BE99BAD-3C0C-49B0-8CF0-9098B1BB4371}" type="presOf" srcId="{4A4582CC-4B5C-4382-9CA6-F6B8F5680975}" destId="{A381CF58-1DCF-412D-B773-2A65CD5B6F02}" srcOrd="0" destOrd="0" presId="urn:microsoft.com/office/officeart/2005/8/layout/matrix1"/>
    <dgm:cxn modelId="{C2B8C8AE-4ACA-4D0A-B443-5DE3E93F2971}" type="presOf" srcId="{E87012B0-266E-43C6-8158-250701D1F647}" destId="{F2A8E9BE-C8AF-457A-A84A-8ECE34969EBD}" srcOrd="1" destOrd="3" presId="urn:microsoft.com/office/officeart/2005/8/layout/matrix1"/>
    <dgm:cxn modelId="{742703B0-CDF0-40A2-BA56-B497AEC9446F}" srcId="{F63ECDCA-36A7-4146-A1F1-4C7C82BE05F9}" destId="{B50906FC-821D-4CB0-8070-A920573F4221}" srcOrd="3" destOrd="0" parTransId="{0AE1EDE6-196E-48A9-9C88-B51F14BA4FC0}" sibTransId="{9072D169-5413-4FE5-95E4-551F269E8F37}"/>
    <dgm:cxn modelId="{C9BF13B0-7018-4B12-A6FB-10FAFD780E42}" srcId="{F63ECDCA-36A7-4146-A1F1-4C7C82BE05F9}" destId="{A6779B6F-80A7-4849-9CA0-8DCEBE684BCF}" srcOrd="2" destOrd="0" parTransId="{287E04D1-B254-431D-9F2A-090FB38E67CA}" sibTransId="{E9CB2F7B-F849-4B0B-A3B8-6CF6ECB5318E}"/>
    <dgm:cxn modelId="{DF782AB3-2176-458A-83DE-78A919F430B9}" srcId="{4A4582CC-4B5C-4382-9CA6-F6B8F5680975}" destId="{4C40756F-D1B7-49AF-9123-E84E3FAC06F2}" srcOrd="1" destOrd="0" parTransId="{721C4F28-7A33-40CC-8722-316200330F56}" sibTransId="{78F2B567-DE6C-45A4-8EB2-C5821FC41887}"/>
    <dgm:cxn modelId="{65D247B7-BADD-46C8-BEDE-0E6BEC4DE0CC}" srcId="{2F7F8210-0E57-40E6-948D-CFC549E74A1E}" destId="{BBCAF712-25C4-4A01-B1B5-9C82BEB84AD5}" srcOrd="1" destOrd="0" parTransId="{2766B7EE-C1E4-42FE-AE6A-9F3333996AE3}" sibTransId="{3B514DAF-23C1-457E-AB8C-9C7B72C53552}"/>
    <dgm:cxn modelId="{61DB6BBB-5BD1-4303-9CB6-14B1C6839EAD}" srcId="{BBCAF712-25C4-4A01-B1B5-9C82BEB84AD5}" destId="{C07572ED-D3E5-44FD-A759-303AB6E76476}" srcOrd="2" destOrd="0" parTransId="{7FD1ED3A-0A76-4DD0-9A71-E7CF96103161}" sibTransId="{41A69D02-D554-4783-8315-7BAAA33D6A53}"/>
    <dgm:cxn modelId="{C8386EBF-102D-4A2F-9E75-417D0376DB83}" type="presOf" srcId="{B79683A5-5FDC-4FCB-A906-75DE471A6F15}" destId="{097582AB-9BB0-4DCB-A71D-179A239B9ACD}" srcOrd="1" destOrd="3" presId="urn:microsoft.com/office/officeart/2005/8/layout/matrix1"/>
    <dgm:cxn modelId="{F1ED77BF-A73F-4877-BEA0-11CAF40AE5A8}" type="presOf" srcId="{78839D49-2D4B-442C-9DE1-0E577DEFB591}" destId="{82D0A5ED-6659-40E5-B509-B5C59A3E3E45}" srcOrd="1" destOrd="6" presId="urn:microsoft.com/office/officeart/2005/8/layout/matrix1"/>
    <dgm:cxn modelId="{10CE47C0-C971-45E6-B0AC-AB4BD2BBF209}" type="presOf" srcId="{C58DE190-4189-423E-9B75-2A0F6244F37A}" destId="{097582AB-9BB0-4DCB-A71D-179A239B9ACD}" srcOrd="1" destOrd="10" presId="urn:microsoft.com/office/officeart/2005/8/layout/matrix1"/>
    <dgm:cxn modelId="{7E8BABC0-D6D9-4DE1-BA5B-26E4E7ACADE5}" srcId="{A7281C66-7393-4BA3-A40C-95C6B75B6CB8}" destId="{F988B081-0D6C-4E2A-8CD4-3EE5155F13EA}" srcOrd="11" destOrd="0" parTransId="{1C67D78C-4D01-4A6F-8216-C0CEE565F8E6}" sibTransId="{69346E97-6EE9-413B-A2C1-27FEBC05BDA6}"/>
    <dgm:cxn modelId="{643D06C2-A712-4C3A-9C2D-B74369FEC482}" type="presOf" srcId="{747DE006-52F3-47B4-A3E8-28EC92ED1FEF}" destId="{5E7A7DD0-182D-42F6-8FF5-2C4C59BE9862}" srcOrd="0" destOrd="1" presId="urn:microsoft.com/office/officeart/2005/8/layout/matrix1"/>
    <dgm:cxn modelId="{6B3382C5-A70D-4891-A913-C29BE8868D96}" type="presOf" srcId="{2E8A98AE-F90F-4373-BEAD-6D5DF0645B03}" destId="{9C7341F9-92E5-468F-A8EB-695BF5F93282}" srcOrd="0" destOrd="7" presId="urn:microsoft.com/office/officeart/2005/8/layout/matrix1"/>
    <dgm:cxn modelId="{F092E6C6-3AA2-4002-AFF3-D1AC930D6BCC}" type="presOf" srcId="{4428B199-D529-4017-9EA7-D9F547B7706D}" destId="{A381CF58-1DCF-412D-B773-2A65CD5B6F02}" srcOrd="0" destOrd="6" presId="urn:microsoft.com/office/officeart/2005/8/layout/matrix1"/>
    <dgm:cxn modelId="{22C9A6C7-9B51-4DC4-95D3-833BBD5D6494}" type="presOf" srcId="{22067941-143D-441B-B330-F7D04E4AA439}" destId="{D7BB6E6E-9E1E-4ADF-9A46-40330D3AF200}" srcOrd="1" destOrd="6" presId="urn:microsoft.com/office/officeart/2005/8/layout/matrix1"/>
    <dgm:cxn modelId="{E04F5BC8-6697-4134-B2E0-C0F4B5734F81}" type="presOf" srcId="{77806C17-92EE-431B-A671-9DE72D3D5042}" destId="{82D0A5ED-6659-40E5-B509-B5C59A3E3E45}" srcOrd="1" destOrd="7" presId="urn:microsoft.com/office/officeart/2005/8/layout/matrix1"/>
    <dgm:cxn modelId="{DABFACCD-0866-4A77-BC95-CAE8E95D3F68}" type="presOf" srcId="{F5084DC8-DC82-4712-825A-455D07565D35}" destId="{097582AB-9BB0-4DCB-A71D-179A239B9ACD}" srcOrd="1" destOrd="1" presId="urn:microsoft.com/office/officeart/2005/8/layout/matrix1"/>
    <dgm:cxn modelId="{4E12D3CD-AC78-43CF-A59A-5B0F59AC230D}" type="presOf" srcId="{195BF722-D505-4094-BE0A-F3BDFDAA45A7}" destId="{99E4B486-4555-4DF5-84E5-E4C646710A70}" srcOrd="0" destOrd="8" presId="urn:microsoft.com/office/officeart/2005/8/layout/matrix1"/>
    <dgm:cxn modelId="{F637FED0-A5AF-42A3-9723-A48BB82767B0}" srcId="{4A4582CC-4B5C-4382-9CA6-F6B8F5680975}" destId="{6B809C5A-D8BA-42DD-AA4C-780C7A4B2C5B}" srcOrd="4" destOrd="0" parTransId="{B08D9895-AD12-4563-911A-996A42B7B805}" sibTransId="{68BDDB63-1A0F-434E-A737-9FE1C22173B9}"/>
    <dgm:cxn modelId="{C1FF05D1-C4A4-4664-8EFF-494E2465AEB8}" type="presOf" srcId="{2F7F8210-0E57-40E6-948D-CFC549E74A1E}" destId="{38194C0E-A9A8-4239-AC57-0B64A4F7E7C7}" srcOrd="0" destOrd="0" presId="urn:microsoft.com/office/officeart/2005/8/layout/matrix1"/>
    <dgm:cxn modelId="{1ADB9ED4-15AE-4EC7-9058-79355B07A2AF}" type="presOf" srcId="{BC4AB0F8-1E06-44D2-A5D1-FD1DE3BF0384}" destId="{5E7A7DD0-182D-42F6-8FF5-2C4C59BE9862}" srcOrd="0" destOrd="2" presId="urn:microsoft.com/office/officeart/2005/8/layout/matrix1"/>
    <dgm:cxn modelId="{502B6CD5-1205-431A-AB09-FFC636C64F5F}" srcId="{BBCAF712-25C4-4A01-B1B5-9C82BEB84AD5}" destId="{189CBB26-6E2A-4ADF-BE5F-9F8A5A703F1C}" srcOrd="0" destOrd="0" parTransId="{7847A91D-EBC0-4A73-B1B2-066F4E46B24E}" sibTransId="{C94C6FDE-B04B-493D-A64B-AAF72B51380E}"/>
    <dgm:cxn modelId="{8520F7D7-5DD0-42E9-9E11-E1FA73A07819}" type="presOf" srcId="{4A4582CC-4B5C-4382-9CA6-F6B8F5680975}" destId="{F2A8E9BE-C8AF-457A-A84A-8ECE34969EBD}" srcOrd="1" destOrd="0" presId="urn:microsoft.com/office/officeart/2005/8/layout/matrix1"/>
    <dgm:cxn modelId="{D53731DA-541E-4B50-AFEC-DD1C8C11A1F4}" type="presOf" srcId="{111C48A7-A8D0-4662-BD97-D70E8838E374}" destId="{5E7A7DD0-182D-42F6-8FF5-2C4C59BE9862}" srcOrd="0" destOrd="11" presId="urn:microsoft.com/office/officeart/2005/8/layout/matrix1"/>
    <dgm:cxn modelId="{A7CDD0DA-162B-4C4E-95FA-1F6A6A9347D4}" srcId="{07D5DEE1-28D5-4382-90D7-69CCE8946F4F}" destId="{2F7F8210-0E57-40E6-948D-CFC549E74A1E}" srcOrd="0" destOrd="0" parTransId="{3607EB6C-216B-44DD-A67A-9E2F50D10E41}" sibTransId="{7DD8BF01-4ABF-4DA0-AD22-28D35C7BCEAE}"/>
    <dgm:cxn modelId="{9E852ADD-820E-440C-86EA-CDA68C0D5261}" type="presOf" srcId="{195BF722-D505-4094-BE0A-F3BDFDAA45A7}" destId="{D7BB6E6E-9E1E-4ADF-9A46-40330D3AF200}" srcOrd="1" destOrd="8" presId="urn:microsoft.com/office/officeart/2005/8/layout/matrix1"/>
    <dgm:cxn modelId="{70C1F3DD-922C-4031-B2CA-2022F28835BC}" type="presOf" srcId="{0758EECB-486B-475D-9EF2-BE9AB90DEC45}" destId="{9C7341F9-92E5-468F-A8EB-695BF5F93282}" srcOrd="0" destOrd="6" presId="urn:microsoft.com/office/officeart/2005/8/layout/matrix1"/>
    <dgm:cxn modelId="{F6E520DF-F81C-449C-91F8-0831D434A81E}" type="presOf" srcId="{1B076F85-8B97-4DD4-A7B1-D845EF16BE36}" destId="{9C7341F9-92E5-468F-A8EB-695BF5F93282}" srcOrd="0" destOrd="2" presId="urn:microsoft.com/office/officeart/2005/8/layout/matrix1"/>
    <dgm:cxn modelId="{CDD5F8E1-749D-4AA5-839D-9AA9D7EA3182}" type="presOf" srcId="{4C40756F-D1B7-49AF-9123-E84E3FAC06F2}" destId="{F2A8E9BE-C8AF-457A-A84A-8ECE34969EBD}" srcOrd="1" destOrd="2" presId="urn:microsoft.com/office/officeart/2005/8/layout/matrix1"/>
    <dgm:cxn modelId="{EDB380E3-16F4-47E0-A3E3-B90B913E095E}" type="presOf" srcId="{F988B081-0D6C-4E2A-8CD4-3EE5155F13EA}" destId="{9C7341F9-92E5-468F-A8EB-695BF5F93282}" srcOrd="0" destOrd="12" presId="urn:microsoft.com/office/officeart/2005/8/layout/matrix1"/>
    <dgm:cxn modelId="{AB4812E6-8E60-4238-AD3E-BABECBA13AB0}" srcId="{2F7F8210-0E57-40E6-948D-CFC549E74A1E}" destId="{F63ECDCA-36A7-4146-A1F1-4C7C82BE05F9}" srcOrd="0" destOrd="0" parTransId="{4AA30A80-794B-4282-B4C7-2F302D299344}" sibTransId="{9CC8EACF-B115-4648-83DB-A7A2F03FA705}"/>
    <dgm:cxn modelId="{50D119E9-EFDC-40FE-9B6C-02F1C4ED86BC}" type="presOf" srcId="{77806C17-92EE-431B-A671-9DE72D3D5042}" destId="{5E7A7DD0-182D-42F6-8FF5-2C4C59BE9862}" srcOrd="0" destOrd="7" presId="urn:microsoft.com/office/officeart/2005/8/layout/matrix1"/>
    <dgm:cxn modelId="{5A6291EA-C05E-44BD-ADD0-B4E3C04A4F62}" srcId="{4A4582CC-4B5C-4382-9CA6-F6B8F5680975}" destId="{53284AAB-FECC-4A96-B413-016F318D9C1F}" srcOrd="10" destOrd="0" parTransId="{F853ABEB-10D1-4E25-9BA9-361C1412EB26}" sibTransId="{5B006B1D-073B-4D21-8A3F-A2E3D9A311E8}"/>
    <dgm:cxn modelId="{255F9EEB-7058-487A-A427-6559DB1429F3}" srcId="{A7281C66-7393-4BA3-A40C-95C6B75B6CB8}" destId="{B79683A5-5FDC-4FCB-A906-75DE471A6F15}" srcOrd="2" destOrd="0" parTransId="{5A76E6CA-139D-436C-B7DF-D20E9CE791C8}" sibTransId="{8B9824C1-7406-46C9-AFA9-9BD4F1CBD2B7}"/>
    <dgm:cxn modelId="{202CD1EC-98FC-4E35-8456-99153AC9A705}" type="presOf" srcId="{37CC2379-1BD8-48DE-89A9-E79355EBBA86}" destId="{A381CF58-1DCF-412D-B773-2A65CD5B6F02}" srcOrd="0" destOrd="9" presId="urn:microsoft.com/office/officeart/2005/8/layout/matrix1"/>
    <dgm:cxn modelId="{B9A9ACEF-50A6-43ED-BA40-C933C9EA9F7B}" srcId="{F63ECDCA-36A7-4146-A1F1-4C7C82BE05F9}" destId="{78839D49-2D4B-442C-9DE1-0E577DEFB591}" srcOrd="5" destOrd="0" parTransId="{9986731D-48C6-4507-A26D-9487752FA670}" sibTransId="{F8B2C663-E155-4F80-A1C3-B67076021D2C}"/>
    <dgm:cxn modelId="{1267ACF1-D514-4283-B8D4-1755CA079A8A}" srcId="{2F7F8210-0E57-40E6-948D-CFC549E74A1E}" destId="{A7281C66-7393-4BA3-A40C-95C6B75B6CB8}" srcOrd="2" destOrd="0" parTransId="{2DDEEAED-38D6-4919-898B-C33C3A5929BD}" sibTransId="{E80F8F84-E006-4A0D-B671-CFA4B0A57656}"/>
    <dgm:cxn modelId="{3D3163F3-2BCD-47A6-8998-CA9801ACE247}" type="presOf" srcId="{2EF29714-08B5-40F6-95E2-6D8FBBF245FB}" destId="{9C7341F9-92E5-468F-A8EB-695BF5F93282}" srcOrd="0" destOrd="9" presId="urn:microsoft.com/office/officeart/2005/8/layout/matrix1"/>
    <dgm:cxn modelId="{1CA6C1FA-23FE-4C64-9723-BFD59B613BAA}" type="presOf" srcId="{0C248622-4926-4374-855F-65046D842991}" destId="{097582AB-9BB0-4DCB-A71D-179A239B9ACD}" srcOrd="1" destOrd="4" presId="urn:microsoft.com/office/officeart/2005/8/layout/matrix1"/>
    <dgm:cxn modelId="{B033AEFB-F5F3-4631-97FB-05BF4E7EE30C}" srcId="{F63ECDCA-36A7-4146-A1F1-4C7C82BE05F9}" destId="{FDBEB452-7230-415D-A149-E06C765DB988}" srcOrd="4" destOrd="0" parTransId="{6B575607-940F-482A-B74A-300C23D68F4E}" sibTransId="{C025920C-7BF7-475E-AA1A-A29A3995D09C}"/>
    <dgm:cxn modelId="{6F8551FE-AD40-46A0-9C8A-B0B8CF98952C}" type="presOf" srcId="{F63ECDCA-36A7-4146-A1F1-4C7C82BE05F9}" destId="{82D0A5ED-6659-40E5-B509-B5C59A3E3E45}" srcOrd="1" destOrd="0" presId="urn:microsoft.com/office/officeart/2005/8/layout/matrix1"/>
    <dgm:cxn modelId="{E4AA29A0-1305-4350-B3DB-D301A523F8C6}" type="presParOf" srcId="{51041BCD-B150-4C07-BF57-5E59FA5C83A1}" destId="{5223F923-0CC1-4100-A154-EFD18A12F824}" srcOrd="0" destOrd="0" presId="urn:microsoft.com/office/officeart/2005/8/layout/matrix1"/>
    <dgm:cxn modelId="{AD5625EA-822E-4160-BCDF-80AB2AF6B2B8}" type="presParOf" srcId="{5223F923-0CC1-4100-A154-EFD18A12F824}" destId="{5E7A7DD0-182D-42F6-8FF5-2C4C59BE9862}" srcOrd="0" destOrd="0" presId="urn:microsoft.com/office/officeart/2005/8/layout/matrix1"/>
    <dgm:cxn modelId="{52C5B002-CB93-4192-B0A5-F82F7A20626A}" type="presParOf" srcId="{5223F923-0CC1-4100-A154-EFD18A12F824}" destId="{82D0A5ED-6659-40E5-B509-B5C59A3E3E45}" srcOrd="1" destOrd="0" presId="urn:microsoft.com/office/officeart/2005/8/layout/matrix1"/>
    <dgm:cxn modelId="{20EF4FD7-B7EB-416C-8B0C-7AE6824111D6}" type="presParOf" srcId="{5223F923-0CC1-4100-A154-EFD18A12F824}" destId="{99E4B486-4555-4DF5-84E5-E4C646710A70}" srcOrd="2" destOrd="0" presId="urn:microsoft.com/office/officeart/2005/8/layout/matrix1"/>
    <dgm:cxn modelId="{E7C74E8E-1076-49B6-83EE-ED5A3C981CF2}" type="presParOf" srcId="{5223F923-0CC1-4100-A154-EFD18A12F824}" destId="{D7BB6E6E-9E1E-4ADF-9A46-40330D3AF200}" srcOrd="3" destOrd="0" presId="urn:microsoft.com/office/officeart/2005/8/layout/matrix1"/>
    <dgm:cxn modelId="{67332D8C-1C4A-4C1B-BEF6-580DDC5F946E}" type="presParOf" srcId="{5223F923-0CC1-4100-A154-EFD18A12F824}" destId="{9C7341F9-92E5-468F-A8EB-695BF5F93282}" srcOrd="4" destOrd="0" presId="urn:microsoft.com/office/officeart/2005/8/layout/matrix1"/>
    <dgm:cxn modelId="{9A19377F-E239-480D-806A-024C3BB878DB}" type="presParOf" srcId="{5223F923-0CC1-4100-A154-EFD18A12F824}" destId="{097582AB-9BB0-4DCB-A71D-179A239B9ACD}" srcOrd="5" destOrd="0" presId="urn:microsoft.com/office/officeart/2005/8/layout/matrix1"/>
    <dgm:cxn modelId="{57F1A082-D00C-4A6E-B1E9-52B57F88B21B}" type="presParOf" srcId="{5223F923-0CC1-4100-A154-EFD18A12F824}" destId="{A381CF58-1DCF-412D-B773-2A65CD5B6F02}" srcOrd="6" destOrd="0" presId="urn:microsoft.com/office/officeart/2005/8/layout/matrix1"/>
    <dgm:cxn modelId="{1043005F-8783-449E-943D-C0814768E205}" type="presParOf" srcId="{5223F923-0CC1-4100-A154-EFD18A12F824}" destId="{F2A8E9BE-C8AF-457A-A84A-8ECE34969EBD}" srcOrd="7" destOrd="0" presId="urn:microsoft.com/office/officeart/2005/8/layout/matrix1"/>
    <dgm:cxn modelId="{1BFFFD6D-CE6E-470C-BB99-4184FC0BA513}" type="presParOf" srcId="{51041BCD-B150-4C07-BF57-5E59FA5C83A1}" destId="{38194C0E-A9A8-4239-AC57-0B64A4F7E7C7}"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20EBB3-B005-4030-AD6F-0A0C413C53C1}" type="doc">
      <dgm:prSet loTypeId="urn:microsoft.com/office/officeart/2005/8/layout/vList3" loCatId="picture" qsTypeId="urn:microsoft.com/office/officeart/2005/8/quickstyle/simple1" qsCatId="simple" csTypeId="urn:microsoft.com/office/officeart/2005/8/colors/accent0_3" csCatId="mainScheme" phldr="1"/>
      <dgm:spPr/>
    </dgm:pt>
    <dgm:pt modelId="{A523439A-1A76-4A31-95C1-022F1D9D72D0}">
      <dgm:prSet phldrT="[Text]" custT="1"/>
      <dgm:spPr>
        <a:solidFill>
          <a:schemeClr val="accent1">
            <a:lumMod val="75000"/>
          </a:schemeClr>
        </a:solidFill>
      </dgm:spPr>
      <dgm:t>
        <a:bodyPr/>
        <a:lstStyle/>
        <a:p>
          <a:pPr>
            <a:lnSpc>
              <a:spcPct val="150000"/>
            </a:lnSpc>
          </a:pPr>
          <a:r>
            <a:rPr lang="en-GB" sz="1400">
              <a:latin typeface="+mn-lt"/>
              <a:ea typeface="ＭＳ Ｐゴシック"/>
              <a:cs typeface="Segoe UI"/>
            </a:rPr>
            <a:t>Otherwise, a</a:t>
          </a:r>
          <a:r>
            <a:rPr lang="en-GB" sz="1400" b="0">
              <a:latin typeface="+mn-lt"/>
              <a:ea typeface="ＭＳ Ｐゴシック"/>
              <a:cs typeface="Segoe UI"/>
            </a:rPr>
            <a:t>uthorised professionals from an ISE</a:t>
          </a:r>
          <a:r>
            <a:rPr lang="en-GB" sz="1400" b="0">
              <a:latin typeface="+mn-lt"/>
              <a:ea typeface="ＭＳ Ｐゴシック"/>
            </a:rPr>
            <a:t> can request Child Protection information under the FVISS or CISS from the department </a:t>
          </a:r>
          <a:r>
            <a:rPr lang="en-GB" sz="1400" b="1">
              <a:latin typeface="+mn-lt"/>
              <a:ea typeface="ＭＳ Ｐゴシック"/>
            </a:rPr>
            <a:t>using a secure </a:t>
          </a:r>
          <a:r>
            <a:rPr lang="en-GB" sz="1400" b="1">
              <a:latin typeface="+mn-lt"/>
              <a:ea typeface="ＭＳ Ｐゴシック"/>
              <a:cs typeface="Arial"/>
              <a:hlinkClick xmlns:r="http://schemas.openxmlformats.org/officeDocument/2006/relationships" r:id="rId1">
                <a:extLst>
                  <a:ext uri="{A12FA001-AC4F-418D-AE19-62706E023703}">
                    <ahyp:hlinkClr xmlns:ahyp="http://schemas.microsoft.com/office/drawing/2018/hyperlinkcolor" val="tx"/>
                  </a:ext>
                </a:extLst>
              </a:hlinkClick>
            </a:rPr>
            <a:t>webform</a:t>
          </a:r>
          <a:r>
            <a:rPr lang="en-GB" sz="1400" b="1">
              <a:latin typeface="+mn-lt"/>
              <a:ea typeface="ＭＳ Ｐゴシック"/>
              <a:cs typeface="Arial"/>
            </a:rPr>
            <a:t> </a:t>
          </a:r>
          <a:r>
            <a:rPr lang="en-GB" sz="1400">
              <a:latin typeface="+mn-lt"/>
              <a:ea typeface="ＭＳ Ｐゴシック"/>
              <a:cs typeface="Arial"/>
            </a:rPr>
            <a:t>– compliant requests for closed cases will receive a response in writing (usually within 7 business days). Requests for open cases will be referred to the allocated worker for a response.</a:t>
          </a:r>
          <a:r>
            <a:rPr lang="en-GB" sz="1400" b="0">
              <a:latin typeface="+mn-lt"/>
              <a:ea typeface="ＭＳ Ｐゴシック"/>
              <a:cs typeface="Arial"/>
            </a:rPr>
            <a:t> </a:t>
          </a:r>
          <a:r>
            <a:rPr lang="en-GB" sz="1400">
              <a:latin typeface="+mn-lt"/>
              <a:ea typeface="ＭＳ Ｐゴシック"/>
              <a:cs typeface="Arial"/>
            </a:rPr>
            <a:t>[https://informationsharingteam.powerappsportals.com/FVISSCISS]</a:t>
          </a:r>
          <a:endParaRPr lang="en-AU" sz="1400">
            <a:latin typeface="+mn-lt"/>
          </a:endParaRPr>
        </a:p>
      </dgm:t>
    </dgm:pt>
    <dgm:pt modelId="{7E217989-875D-4D25-9662-1A484A824212}" type="parTrans" cxnId="{9A292721-8652-437E-A322-B96A1197F51B}">
      <dgm:prSet/>
      <dgm:spPr/>
      <dgm:t>
        <a:bodyPr/>
        <a:lstStyle/>
        <a:p>
          <a:endParaRPr lang="en-AU" sz="1400"/>
        </a:p>
      </dgm:t>
    </dgm:pt>
    <dgm:pt modelId="{1D48CD28-671C-4FEE-A9C0-7B89D28FCBF0}" type="sibTrans" cxnId="{9A292721-8652-437E-A322-B96A1197F51B}">
      <dgm:prSet/>
      <dgm:spPr/>
      <dgm:t>
        <a:bodyPr/>
        <a:lstStyle/>
        <a:p>
          <a:endParaRPr lang="en-AU" sz="1400"/>
        </a:p>
      </dgm:t>
    </dgm:pt>
    <dgm:pt modelId="{CE0273AD-E542-438B-8B6F-5A2DFD1EAF29}">
      <dgm:prSet phldrT="[Text]" phldr="0" custT="1"/>
      <dgm:spPr>
        <a:solidFill>
          <a:schemeClr val="accent1">
            <a:lumMod val="60000"/>
            <a:lumOff val="40000"/>
          </a:schemeClr>
        </a:solidFill>
      </dgm:spPr>
      <dgm:t>
        <a:bodyPr/>
        <a:lstStyle/>
        <a:p>
          <a:pPr>
            <a:lnSpc>
              <a:spcPct val="150000"/>
            </a:lnSpc>
          </a:pPr>
          <a:r>
            <a:rPr lang="en-GB" sz="1600" b="0">
              <a:ea typeface="ＭＳ Ｐゴシック"/>
              <a:cs typeface="Arial"/>
            </a:rPr>
            <a:t>If you know there is an </a:t>
          </a:r>
          <a:r>
            <a:rPr lang="en-GB" sz="1600" b="1">
              <a:ea typeface="ＭＳ Ｐゴシック"/>
              <a:cs typeface="Arial"/>
            </a:rPr>
            <a:t>open case</a:t>
          </a:r>
          <a:r>
            <a:rPr lang="en-GB" sz="1600" b="0">
              <a:ea typeface="ＭＳ Ｐゴシック"/>
              <a:cs typeface="Arial"/>
            </a:rPr>
            <a:t>, you can contact the allocated child </a:t>
          </a:r>
          <a:r>
            <a:rPr lang="en-GB" sz="1600">
              <a:ea typeface="ＭＳ Ｐゴシック"/>
              <a:cs typeface="Arial"/>
            </a:rPr>
            <a:t>p</a:t>
          </a:r>
          <a:r>
            <a:rPr lang="en-GB" sz="1600" b="0">
              <a:ea typeface="ＭＳ Ｐゴシック"/>
              <a:cs typeface="Arial"/>
            </a:rPr>
            <a:t>rotection </a:t>
          </a:r>
          <a:r>
            <a:rPr lang="en-GB" sz="1600">
              <a:ea typeface="ＭＳ Ｐゴシック"/>
              <a:cs typeface="Arial"/>
            </a:rPr>
            <a:t>p</a:t>
          </a:r>
          <a:r>
            <a:rPr lang="en-GB" sz="1600" b="0">
              <a:ea typeface="ＭＳ Ｐゴシック"/>
              <a:cs typeface="Arial"/>
            </a:rPr>
            <a:t>ractitioner and discuss any request with the them directly.</a:t>
          </a:r>
          <a:endParaRPr lang="en-AU" sz="1600"/>
        </a:p>
      </dgm:t>
    </dgm:pt>
    <dgm:pt modelId="{BE18745C-62C1-4846-BFC8-9BA8A09A2D8F}" type="parTrans" cxnId="{7D430842-A86C-4305-BCA6-96CA0B261F93}">
      <dgm:prSet/>
      <dgm:spPr/>
      <dgm:t>
        <a:bodyPr/>
        <a:lstStyle/>
        <a:p>
          <a:endParaRPr lang="en-AU" sz="1400"/>
        </a:p>
      </dgm:t>
    </dgm:pt>
    <dgm:pt modelId="{B6A87816-4C3C-4CC7-9227-C491A28C127B}" type="sibTrans" cxnId="{7D430842-A86C-4305-BCA6-96CA0B261F93}">
      <dgm:prSet/>
      <dgm:spPr/>
      <dgm:t>
        <a:bodyPr/>
        <a:lstStyle/>
        <a:p>
          <a:endParaRPr lang="en-AU" sz="1400"/>
        </a:p>
      </dgm:t>
    </dgm:pt>
    <dgm:pt modelId="{38B01858-1468-42CC-9E33-3CBFE89041A0}">
      <dgm:prSet custT="1"/>
      <dgm:spPr>
        <a:solidFill>
          <a:schemeClr val="accent1">
            <a:lumMod val="50000"/>
          </a:schemeClr>
        </a:solidFill>
      </dgm:spPr>
      <dgm:t>
        <a:bodyPr/>
        <a:lstStyle/>
        <a:p>
          <a:pPr>
            <a:lnSpc>
              <a:spcPct val="150000"/>
            </a:lnSpc>
          </a:pPr>
          <a:r>
            <a:rPr lang="en-GB" sz="1600" b="0">
              <a:latin typeface="+mn-lt"/>
              <a:ea typeface="ＭＳ Ｐゴシック"/>
              <a:cs typeface="Segoe UI"/>
            </a:rPr>
            <a:t>General enquiries can be emailed to </a:t>
          </a:r>
          <a:r>
            <a:rPr lang="en-GB" sz="1600" b="0">
              <a:latin typeface="+mn-lt"/>
              <a:ea typeface="ＭＳ Ｐゴシック"/>
              <a:cs typeface="Segoe UI"/>
              <a:hlinkClick xmlns:r="http://schemas.openxmlformats.org/officeDocument/2006/relationships" r:id="rId2">
                <a:extLst>
                  <a:ext uri="{A12FA001-AC4F-418D-AE19-62706E023703}">
                    <ahyp:hlinkClr xmlns:ahyp="http://schemas.microsoft.com/office/drawing/2018/hyperlinkcolor" val="tx"/>
                  </a:ext>
                </a:extLst>
              </a:hlinkClick>
            </a:rPr>
            <a:t>info.exchange@dffh.vic.gov.au</a:t>
          </a:r>
          <a:r>
            <a:rPr lang="en-GB" sz="1600">
              <a:latin typeface="+mn-lt"/>
              <a:ea typeface="ＭＳ Ｐゴシック"/>
              <a:cs typeface="Segoe UI"/>
            </a:rPr>
            <a:t> </a:t>
          </a:r>
          <a:endParaRPr lang="en-AU" sz="1600">
            <a:latin typeface="+mn-lt"/>
          </a:endParaRPr>
        </a:p>
      </dgm:t>
    </dgm:pt>
    <dgm:pt modelId="{145CFA7F-1482-4400-8618-EA2C53B3C32A}" type="parTrans" cxnId="{96FC5FF5-E118-487A-87FA-18A28296A9C6}">
      <dgm:prSet/>
      <dgm:spPr/>
      <dgm:t>
        <a:bodyPr/>
        <a:lstStyle/>
        <a:p>
          <a:endParaRPr lang="en-AU" sz="1400"/>
        </a:p>
      </dgm:t>
    </dgm:pt>
    <dgm:pt modelId="{A6373943-5D65-40B4-B2CF-FC5872621EEB}" type="sibTrans" cxnId="{96FC5FF5-E118-487A-87FA-18A28296A9C6}">
      <dgm:prSet/>
      <dgm:spPr/>
      <dgm:t>
        <a:bodyPr/>
        <a:lstStyle/>
        <a:p>
          <a:endParaRPr lang="en-AU" sz="1400"/>
        </a:p>
      </dgm:t>
    </dgm:pt>
    <dgm:pt modelId="{85550795-83D2-4F0A-AECA-FD277867624D}" type="pres">
      <dgm:prSet presAssocID="{8820EBB3-B005-4030-AD6F-0A0C413C53C1}" presName="linearFlow" presStyleCnt="0">
        <dgm:presLayoutVars>
          <dgm:dir/>
          <dgm:resizeHandles val="exact"/>
        </dgm:presLayoutVars>
      </dgm:prSet>
      <dgm:spPr/>
    </dgm:pt>
    <dgm:pt modelId="{547EB41B-16E0-472E-8306-ACD60702BF5D}" type="pres">
      <dgm:prSet presAssocID="{CE0273AD-E542-438B-8B6F-5A2DFD1EAF29}" presName="composite" presStyleCnt="0"/>
      <dgm:spPr/>
    </dgm:pt>
    <dgm:pt modelId="{4195DB99-7FE0-4359-AC50-1D6B71D5EF71}" type="pres">
      <dgm:prSet presAssocID="{CE0273AD-E542-438B-8B6F-5A2DFD1EAF29}" presName="imgShp" presStyleLbl="fgImgPlace1" presStyleIdx="0"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peaker phone with solid fill"/>
        </a:ext>
      </dgm:extLst>
    </dgm:pt>
    <dgm:pt modelId="{31946EB2-07A5-4B67-8E1E-C7A7134D8931}" type="pres">
      <dgm:prSet presAssocID="{CE0273AD-E542-438B-8B6F-5A2DFD1EAF29}" presName="txShp" presStyleLbl="node1" presStyleIdx="0" presStyleCnt="3">
        <dgm:presLayoutVars>
          <dgm:bulletEnabled val="1"/>
        </dgm:presLayoutVars>
      </dgm:prSet>
      <dgm:spPr/>
    </dgm:pt>
    <dgm:pt modelId="{5CC78AD9-3A5E-4921-86B2-18445B047D27}" type="pres">
      <dgm:prSet presAssocID="{B6A87816-4C3C-4CC7-9227-C491A28C127B}" presName="spacing" presStyleCnt="0"/>
      <dgm:spPr/>
    </dgm:pt>
    <dgm:pt modelId="{9381500E-7B7F-41D6-97C7-25E4FC6FF22B}" type="pres">
      <dgm:prSet presAssocID="{A523439A-1A76-4A31-95C1-022F1D9D72D0}" presName="composite" presStyleCnt="0"/>
      <dgm:spPr/>
    </dgm:pt>
    <dgm:pt modelId="{E85ADBB2-0E98-477D-BFFF-573705E6CCD8}" type="pres">
      <dgm:prSet presAssocID="{A523439A-1A76-4A31-95C1-022F1D9D72D0}" presName="imgShp" presStyleLbl="fgImgPlace1" presStyleIdx="1"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ud Computing with solid fill"/>
        </a:ext>
      </dgm:extLst>
    </dgm:pt>
    <dgm:pt modelId="{4D3C494F-22E1-483B-8215-E36917C1021D}" type="pres">
      <dgm:prSet presAssocID="{A523439A-1A76-4A31-95C1-022F1D9D72D0}" presName="txShp" presStyleLbl="node1" presStyleIdx="1" presStyleCnt="3" custLinFactNeighborX="393">
        <dgm:presLayoutVars>
          <dgm:bulletEnabled val="1"/>
        </dgm:presLayoutVars>
      </dgm:prSet>
      <dgm:spPr/>
    </dgm:pt>
    <dgm:pt modelId="{F019078C-E7D8-4E10-BBBD-437DBC075E38}" type="pres">
      <dgm:prSet presAssocID="{1D48CD28-671C-4FEE-A9C0-7B89D28FCBF0}" presName="spacing" presStyleCnt="0"/>
      <dgm:spPr/>
    </dgm:pt>
    <dgm:pt modelId="{88082782-0A70-40DD-A6C7-8BC4B6124664}" type="pres">
      <dgm:prSet presAssocID="{38B01858-1468-42CC-9E33-3CBFE89041A0}" presName="composite" presStyleCnt="0"/>
      <dgm:spPr/>
    </dgm:pt>
    <dgm:pt modelId="{0EFD72AE-2C72-41E4-B7FC-A55EB040A437}" type="pres">
      <dgm:prSet presAssocID="{38B01858-1468-42CC-9E33-3CBFE89041A0}" presName="imgShp" presStyleLbl="fgImgPlace1" presStyleIdx="2" presStyleCnt="3"/>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mail with solid fill"/>
        </a:ext>
      </dgm:extLst>
    </dgm:pt>
    <dgm:pt modelId="{B4F7017C-A15A-48DA-B71D-88C97E8038B1}" type="pres">
      <dgm:prSet presAssocID="{38B01858-1468-42CC-9E33-3CBFE89041A0}" presName="txShp" presStyleLbl="node1" presStyleIdx="2" presStyleCnt="3">
        <dgm:presLayoutVars>
          <dgm:bulletEnabled val="1"/>
        </dgm:presLayoutVars>
      </dgm:prSet>
      <dgm:spPr/>
    </dgm:pt>
  </dgm:ptLst>
  <dgm:cxnLst>
    <dgm:cxn modelId="{9A292721-8652-437E-A322-B96A1197F51B}" srcId="{8820EBB3-B005-4030-AD6F-0A0C413C53C1}" destId="{A523439A-1A76-4A31-95C1-022F1D9D72D0}" srcOrd="1" destOrd="0" parTransId="{7E217989-875D-4D25-9662-1A484A824212}" sibTransId="{1D48CD28-671C-4FEE-A9C0-7B89D28FCBF0}"/>
    <dgm:cxn modelId="{7D430842-A86C-4305-BCA6-96CA0B261F93}" srcId="{8820EBB3-B005-4030-AD6F-0A0C413C53C1}" destId="{CE0273AD-E542-438B-8B6F-5A2DFD1EAF29}" srcOrd="0" destOrd="0" parTransId="{BE18745C-62C1-4846-BFC8-9BA8A09A2D8F}" sibTransId="{B6A87816-4C3C-4CC7-9227-C491A28C127B}"/>
    <dgm:cxn modelId="{3EDE6E66-7327-4EF3-AC6E-0904783A2DAB}" type="presOf" srcId="{CE0273AD-E542-438B-8B6F-5A2DFD1EAF29}" destId="{31946EB2-07A5-4B67-8E1E-C7A7134D8931}" srcOrd="0" destOrd="0" presId="urn:microsoft.com/office/officeart/2005/8/layout/vList3"/>
    <dgm:cxn modelId="{546EB57D-8B23-4C60-BCCB-6C68005D9F44}" type="presOf" srcId="{A523439A-1A76-4A31-95C1-022F1D9D72D0}" destId="{4D3C494F-22E1-483B-8215-E36917C1021D}" srcOrd="0" destOrd="0" presId="urn:microsoft.com/office/officeart/2005/8/layout/vList3"/>
    <dgm:cxn modelId="{D6253F84-BD3F-434F-9E32-C70C54241138}" type="presOf" srcId="{38B01858-1468-42CC-9E33-3CBFE89041A0}" destId="{B4F7017C-A15A-48DA-B71D-88C97E8038B1}" srcOrd="0" destOrd="0" presId="urn:microsoft.com/office/officeart/2005/8/layout/vList3"/>
    <dgm:cxn modelId="{D3DEEDA9-1FC3-4CB1-A7BD-48276FBF4F16}" type="presOf" srcId="{8820EBB3-B005-4030-AD6F-0A0C413C53C1}" destId="{85550795-83D2-4F0A-AECA-FD277867624D}" srcOrd="0" destOrd="0" presId="urn:microsoft.com/office/officeart/2005/8/layout/vList3"/>
    <dgm:cxn modelId="{96FC5FF5-E118-487A-87FA-18A28296A9C6}" srcId="{8820EBB3-B005-4030-AD6F-0A0C413C53C1}" destId="{38B01858-1468-42CC-9E33-3CBFE89041A0}" srcOrd="2" destOrd="0" parTransId="{145CFA7F-1482-4400-8618-EA2C53B3C32A}" sibTransId="{A6373943-5D65-40B4-B2CF-FC5872621EEB}"/>
    <dgm:cxn modelId="{F45CA7DE-6A6E-4B65-8791-5B57734F8689}" type="presParOf" srcId="{85550795-83D2-4F0A-AECA-FD277867624D}" destId="{547EB41B-16E0-472E-8306-ACD60702BF5D}" srcOrd="0" destOrd="0" presId="urn:microsoft.com/office/officeart/2005/8/layout/vList3"/>
    <dgm:cxn modelId="{B78A298E-62B5-495F-B0DD-C643DCBD397E}" type="presParOf" srcId="{547EB41B-16E0-472E-8306-ACD60702BF5D}" destId="{4195DB99-7FE0-4359-AC50-1D6B71D5EF71}" srcOrd="0" destOrd="0" presId="urn:microsoft.com/office/officeart/2005/8/layout/vList3"/>
    <dgm:cxn modelId="{ACB33215-2183-4096-B28E-D739CDBF97AF}" type="presParOf" srcId="{547EB41B-16E0-472E-8306-ACD60702BF5D}" destId="{31946EB2-07A5-4B67-8E1E-C7A7134D8931}" srcOrd="1" destOrd="0" presId="urn:microsoft.com/office/officeart/2005/8/layout/vList3"/>
    <dgm:cxn modelId="{C6495982-FBA1-4C22-A210-51019A97F261}" type="presParOf" srcId="{85550795-83D2-4F0A-AECA-FD277867624D}" destId="{5CC78AD9-3A5E-4921-86B2-18445B047D27}" srcOrd="1" destOrd="0" presId="urn:microsoft.com/office/officeart/2005/8/layout/vList3"/>
    <dgm:cxn modelId="{CF5BA4CA-B5A7-4AAE-8706-1D11EF58858D}" type="presParOf" srcId="{85550795-83D2-4F0A-AECA-FD277867624D}" destId="{9381500E-7B7F-41D6-97C7-25E4FC6FF22B}" srcOrd="2" destOrd="0" presId="urn:microsoft.com/office/officeart/2005/8/layout/vList3"/>
    <dgm:cxn modelId="{05776BD4-E690-4618-B2E2-7D224C6CDC6D}" type="presParOf" srcId="{9381500E-7B7F-41D6-97C7-25E4FC6FF22B}" destId="{E85ADBB2-0E98-477D-BFFF-573705E6CCD8}" srcOrd="0" destOrd="0" presId="urn:microsoft.com/office/officeart/2005/8/layout/vList3"/>
    <dgm:cxn modelId="{6CAA26A9-D6B3-44A9-8162-FEE55F96741F}" type="presParOf" srcId="{9381500E-7B7F-41D6-97C7-25E4FC6FF22B}" destId="{4D3C494F-22E1-483B-8215-E36917C1021D}" srcOrd="1" destOrd="0" presId="urn:microsoft.com/office/officeart/2005/8/layout/vList3"/>
    <dgm:cxn modelId="{212410F1-B784-4FF7-B07C-F3C6AB75E140}" type="presParOf" srcId="{85550795-83D2-4F0A-AECA-FD277867624D}" destId="{F019078C-E7D8-4E10-BBBD-437DBC075E38}" srcOrd="3" destOrd="0" presId="urn:microsoft.com/office/officeart/2005/8/layout/vList3"/>
    <dgm:cxn modelId="{D1373688-86B7-4C6F-B7B3-D79DEE9D5BB3}" type="presParOf" srcId="{85550795-83D2-4F0A-AECA-FD277867624D}" destId="{88082782-0A70-40DD-A6C7-8BC4B6124664}" srcOrd="4" destOrd="0" presId="urn:microsoft.com/office/officeart/2005/8/layout/vList3"/>
    <dgm:cxn modelId="{49FA2D68-2AEB-49BE-A4D4-053D91F5198D}" type="presParOf" srcId="{88082782-0A70-40DD-A6C7-8BC4B6124664}" destId="{0EFD72AE-2C72-41E4-B7FC-A55EB040A437}" srcOrd="0" destOrd="0" presId="urn:microsoft.com/office/officeart/2005/8/layout/vList3"/>
    <dgm:cxn modelId="{72D424B7-A004-43F2-B58C-23A399650318}" type="presParOf" srcId="{88082782-0A70-40DD-A6C7-8BC4B6124664}" destId="{B4F7017C-A15A-48DA-B71D-88C97E8038B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CB036-DF9A-482B-AF1E-541FD1ADA3C7}">
      <dsp:nvSpPr>
        <dsp:cNvPr id="0" name=""/>
        <dsp:cNvSpPr/>
      </dsp:nvSpPr>
      <dsp:spPr>
        <a:xfrm>
          <a:off x="3198285" y="0"/>
          <a:ext cx="3005502" cy="1877434"/>
        </a:xfrm>
        <a:prstGeom prst="trapezoid">
          <a:avLst>
            <a:gd name="adj" fmla="val 79293"/>
          </a:avLst>
        </a:prstGeom>
        <a:solidFill>
          <a:srgbClr val="DCCDE4"/>
        </a:solidFill>
        <a:ln w="25400" cap="flat" cmpd="sng" algn="ctr">
          <a:solidFill>
            <a:srgbClr val="966AAE"/>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AU" sz="1100" kern="1200">
            <a:latin typeface="+mn-lt"/>
          </a:endParaRPr>
        </a:p>
        <a:p>
          <a:pPr marL="0" lvl="0" indent="0" algn="ctr" defTabSz="488950">
            <a:lnSpc>
              <a:spcPct val="90000"/>
            </a:lnSpc>
            <a:spcBef>
              <a:spcPct val="0"/>
            </a:spcBef>
            <a:spcAft>
              <a:spcPct val="35000"/>
            </a:spcAft>
            <a:buNone/>
          </a:pPr>
          <a:endParaRPr lang="en-AU" sz="1100" kern="1200">
            <a:latin typeface="+mn-lt"/>
          </a:endParaRPr>
        </a:p>
        <a:p>
          <a:pPr marL="0" lvl="0" indent="0" algn="ctr" defTabSz="488950">
            <a:lnSpc>
              <a:spcPct val="90000"/>
            </a:lnSpc>
            <a:spcBef>
              <a:spcPct val="0"/>
            </a:spcBef>
            <a:spcAft>
              <a:spcPct val="35000"/>
            </a:spcAft>
            <a:buNone/>
          </a:pPr>
          <a:endParaRPr lang="en-AU" sz="1100" b="0" kern="1200">
            <a:solidFill>
              <a:schemeClr val="tx1"/>
            </a:solidFill>
            <a:latin typeface="+mn-lt"/>
          </a:endParaRPr>
        </a:p>
        <a:p>
          <a:pPr marL="0" lvl="0" indent="0" algn="ctr" defTabSz="488950" rtl="0">
            <a:lnSpc>
              <a:spcPct val="90000"/>
            </a:lnSpc>
            <a:spcBef>
              <a:spcPct val="0"/>
            </a:spcBef>
            <a:spcAft>
              <a:spcPct val="35000"/>
            </a:spcAft>
            <a:buNone/>
          </a:pPr>
          <a:r>
            <a:rPr lang="en-AU" sz="1400" b="0" kern="1200">
              <a:solidFill>
                <a:srgbClr val="002060"/>
              </a:solidFill>
              <a:latin typeface="+mn-lt"/>
            </a:rPr>
            <a:t>Police</a:t>
          </a:r>
        </a:p>
        <a:p>
          <a:pPr marL="0" lvl="0" indent="0" algn="ctr" defTabSz="488950" rtl="0">
            <a:lnSpc>
              <a:spcPct val="90000"/>
            </a:lnSpc>
            <a:spcBef>
              <a:spcPct val="0"/>
            </a:spcBef>
            <a:spcAft>
              <a:spcPct val="35000"/>
            </a:spcAft>
            <a:buNone/>
          </a:pPr>
          <a:r>
            <a:rPr lang="en-AU" sz="1400" b="0" kern="1200">
              <a:solidFill>
                <a:srgbClr val="002060"/>
              </a:solidFill>
              <a:latin typeface="+mn-lt"/>
            </a:rPr>
            <a:t>Child Protection</a:t>
          </a:r>
        </a:p>
        <a:p>
          <a:pPr marL="0" lvl="0" indent="0" algn="ctr" defTabSz="488950" rtl="0">
            <a:lnSpc>
              <a:spcPct val="90000"/>
            </a:lnSpc>
            <a:spcBef>
              <a:spcPct val="0"/>
            </a:spcBef>
            <a:spcAft>
              <a:spcPct val="35000"/>
            </a:spcAft>
            <a:buNone/>
          </a:pPr>
          <a:r>
            <a:rPr lang="en-AU" sz="1400" b="0" kern="1200">
              <a:solidFill>
                <a:srgbClr val="002060"/>
              </a:solidFill>
              <a:latin typeface="+mn-lt"/>
            </a:rPr>
            <a:t>Care Services</a:t>
          </a:r>
          <a:endParaRPr lang="en-AU" sz="1800" b="0" kern="1200">
            <a:solidFill>
              <a:srgbClr val="002060"/>
            </a:solidFill>
            <a:latin typeface="+mn-lt"/>
          </a:endParaRPr>
        </a:p>
        <a:p>
          <a:pPr marL="0" lvl="0" indent="0" algn="ctr" defTabSz="488950">
            <a:lnSpc>
              <a:spcPct val="90000"/>
            </a:lnSpc>
            <a:spcBef>
              <a:spcPct val="0"/>
            </a:spcBef>
            <a:spcAft>
              <a:spcPct val="35000"/>
            </a:spcAft>
            <a:buNone/>
          </a:pPr>
          <a:r>
            <a:rPr lang="en-AU" sz="1400" b="0" kern="1200">
              <a:solidFill>
                <a:srgbClr val="002060"/>
              </a:solidFill>
              <a:latin typeface="+mn-lt"/>
              <a:ea typeface="Calibri"/>
              <a:cs typeface="Calibri"/>
            </a:rPr>
            <a:t>Aboriginal Children</a:t>
          </a:r>
          <a:endParaRPr lang="en-US" sz="1400" b="0" kern="1200">
            <a:solidFill>
              <a:srgbClr val="002060"/>
            </a:solidFill>
            <a:latin typeface="+mn-lt"/>
            <a:ea typeface="Calibri"/>
            <a:cs typeface="Calibri"/>
          </a:endParaRPr>
        </a:p>
        <a:p>
          <a:pPr marL="0" lvl="0" indent="0" algn="ctr" defTabSz="488950">
            <a:lnSpc>
              <a:spcPct val="90000"/>
            </a:lnSpc>
            <a:spcBef>
              <a:spcPct val="0"/>
            </a:spcBef>
            <a:spcAft>
              <a:spcPct val="35000"/>
            </a:spcAft>
            <a:buNone/>
          </a:pPr>
          <a:r>
            <a:rPr lang="en-AU" sz="1400" b="0" kern="1200">
              <a:solidFill>
                <a:srgbClr val="002060"/>
              </a:solidFill>
              <a:latin typeface="+mn-lt"/>
              <a:ea typeface="Calibri"/>
              <a:cs typeface="Calibri"/>
            </a:rPr>
            <a:t> in Aboriginal Care (ACAC)</a:t>
          </a:r>
          <a:endParaRPr lang="en-AU" sz="1400" b="0" kern="1200">
            <a:solidFill>
              <a:srgbClr val="002060"/>
            </a:solidFill>
            <a:latin typeface="+mn-lt"/>
          </a:endParaRPr>
        </a:p>
        <a:p>
          <a:pPr marL="0" lvl="0" indent="0" algn="ctr" defTabSz="488950">
            <a:lnSpc>
              <a:spcPct val="90000"/>
            </a:lnSpc>
            <a:spcBef>
              <a:spcPct val="0"/>
            </a:spcBef>
            <a:spcAft>
              <a:spcPct val="35000"/>
            </a:spcAft>
            <a:buNone/>
          </a:pPr>
          <a:endParaRPr lang="en-AU" sz="1100" kern="1200">
            <a:latin typeface="+mn-lt"/>
          </a:endParaRPr>
        </a:p>
      </dsp:txBody>
      <dsp:txXfrm>
        <a:off x="3198285" y="0"/>
        <a:ext cx="3005502" cy="1877434"/>
      </dsp:txXfrm>
    </dsp:sp>
    <dsp:sp modelId="{847A1374-B567-418F-B34F-5B694FD6A5E3}">
      <dsp:nvSpPr>
        <dsp:cNvPr id="0" name=""/>
        <dsp:cNvSpPr/>
      </dsp:nvSpPr>
      <dsp:spPr>
        <a:xfrm>
          <a:off x="1503683" y="1877434"/>
          <a:ext cx="6442104" cy="2203732"/>
        </a:xfrm>
        <a:prstGeom prst="trapezoid">
          <a:avLst>
            <a:gd name="adj" fmla="val 79293"/>
          </a:avLst>
        </a:prstGeom>
        <a:solidFill>
          <a:srgbClr val="CCE9F8"/>
        </a:solidFill>
        <a:ln w="25400" cap="flat" cmpd="sng" algn="ctr">
          <a:solidFill>
            <a:srgbClr val="66BCE9"/>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AU" sz="1400" kern="1200">
              <a:solidFill>
                <a:srgbClr val="002060"/>
              </a:solidFill>
              <a:latin typeface="+mn-lt"/>
            </a:rPr>
            <a:t>The Orange Door   |    ACCOs</a:t>
          </a:r>
        </a:p>
        <a:p>
          <a:pPr marL="0" lvl="0" indent="0" algn="ctr" defTabSz="622300" rtl="0">
            <a:lnSpc>
              <a:spcPct val="90000"/>
            </a:lnSpc>
            <a:spcBef>
              <a:spcPct val="0"/>
            </a:spcBef>
            <a:spcAft>
              <a:spcPct val="35000"/>
            </a:spcAft>
            <a:buNone/>
          </a:pPr>
          <a:r>
            <a:rPr lang="en-AU" sz="1400" kern="1200">
              <a:solidFill>
                <a:srgbClr val="002060"/>
              </a:solidFill>
              <a:latin typeface="+mn-lt"/>
            </a:rPr>
            <a:t>Parent Services  |   Family Services</a:t>
          </a:r>
        </a:p>
        <a:p>
          <a:pPr marL="0" lvl="0" indent="0" algn="ctr" defTabSz="622300" rtl="0">
            <a:lnSpc>
              <a:spcPct val="90000"/>
            </a:lnSpc>
            <a:spcBef>
              <a:spcPct val="0"/>
            </a:spcBef>
            <a:spcAft>
              <a:spcPct val="35000"/>
            </a:spcAft>
            <a:buNone/>
          </a:pPr>
          <a:r>
            <a:rPr lang="en-AU" sz="1400" kern="1200">
              <a:solidFill>
                <a:srgbClr val="002060"/>
              </a:solidFill>
              <a:latin typeface="+mn-lt"/>
            </a:rPr>
            <a:t>Drug &amp; Alcohol Services </a:t>
          </a:r>
        </a:p>
        <a:p>
          <a:pPr marL="0" lvl="0" indent="0" algn="ctr" defTabSz="622300" rtl="0">
            <a:lnSpc>
              <a:spcPct val="90000"/>
            </a:lnSpc>
            <a:spcBef>
              <a:spcPct val="0"/>
            </a:spcBef>
            <a:spcAft>
              <a:spcPct val="35000"/>
            </a:spcAft>
            <a:buNone/>
          </a:pPr>
          <a:r>
            <a:rPr lang="en-AU" sz="1400" kern="1200">
              <a:solidFill>
                <a:srgbClr val="002060"/>
              </a:solidFill>
              <a:latin typeface="+mn-lt"/>
            </a:rPr>
            <a:t> Mental Health  Services </a:t>
          </a:r>
        </a:p>
        <a:p>
          <a:pPr marL="0" lvl="0" indent="0" algn="ctr" defTabSz="622300">
            <a:lnSpc>
              <a:spcPct val="90000"/>
            </a:lnSpc>
            <a:spcBef>
              <a:spcPct val="0"/>
            </a:spcBef>
            <a:spcAft>
              <a:spcPct val="35000"/>
            </a:spcAft>
            <a:buNone/>
          </a:pPr>
          <a:r>
            <a:rPr lang="en-AU" sz="1400" kern="1200">
              <a:solidFill>
                <a:srgbClr val="002060"/>
              </a:solidFill>
              <a:latin typeface="+mn-lt"/>
            </a:rPr>
            <a:t>Early Intervention Services</a:t>
          </a:r>
        </a:p>
        <a:p>
          <a:pPr marL="0" lvl="0" indent="0" algn="ctr" defTabSz="622300" rtl="0">
            <a:lnSpc>
              <a:spcPct val="90000"/>
            </a:lnSpc>
            <a:spcBef>
              <a:spcPct val="0"/>
            </a:spcBef>
            <a:spcAft>
              <a:spcPct val="35000"/>
            </a:spcAft>
            <a:buNone/>
          </a:pPr>
          <a:r>
            <a:rPr lang="en-AU" sz="1400" kern="1200">
              <a:solidFill>
                <a:srgbClr val="002060"/>
              </a:solidFill>
              <a:latin typeface="+mn-lt"/>
            </a:rPr>
            <a:t>Specialist Children’s Services </a:t>
          </a:r>
        </a:p>
        <a:p>
          <a:pPr marL="0" lvl="0" indent="0" algn="ctr" defTabSz="622300">
            <a:lnSpc>
              <a:spcPct val="90000"/>
            </a:lnSpc>
            <a:spcBef>
              <a:spcPct val="0"/>
            </a:spcBef>
            <a:spcAft>
              <a:spcPct val="35000"/>
            </a:spcAft>
            <a:buNone/>
          </a:pPr>
          <a:r>
            <a:rPr lang="en-AU" sz="1400" kern="1200">
              <a:solidFill>
                <a:srgbClr val="002060"/>
              </a:solidFill>
              <a:latin typeface="+mn-lt"/>
            </a:rPr>
            <a:t>Family Violence &amp; Sexual Assault Services</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School Focussed Youth Services</a:t>
          </a:r>
          <a:endParaRPr lang="en-AU" sz="1400" kern="1200">
            <a:solidFill>
              <a:srgbClr val="002060"/>
            </a:solidFill>
            <a:latin typeface="+mn-lt"/>
          </a:endParaRPr>
        </a:p>
      </dsp:txBody>
      <dsp:txXfrm>
        <a:off x="2631052" y="1877434"/>
        <a:ext cx="4187367" cy="2203732"/>
      </dsp:txXfrm>
    </dsp:sp>
    <dsp:sp modelId="{22478E1A-5E95-49C1-9DDF-415320CCADE7}">
      <dsp:nvSpPr>
        <dsp:cNvPr id="0" name=""/>
        <dsp:cNvSpPr/>
      </dsp:nvSpPr>
      <dsp:spPr>
        <a:xfrm>
          <a:off x="0" y="4081166"/>
          <a:ext cx="9449472" cy="1877434"/>
        </a:xfrm>
        <a:prstGeom prst="trapezoid">
          <a:avLst>
            <a:gd name="adj" fmla="val 79293"/>
          </a:avLst>
        </a:prstGeom>
        <a:solidFill>
          <a:srgbClr val="CCEFD9"/>
        </a:solidFill>
        <a:ln w="25400" cap="flat" cmpd="sng" algn="ctr">
          <a:solidFill>
            <a:srgbClr val="66D08D"/>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Childcare</a:t>
          </a:r>
          <a:endParaRPr lang="en-AU" sz="1400" kern="1200">
            <a:solidFill>
              <a:srgbClr val="002060"/>
            </a:solidFill>
            <a:latin typeface="+mn-lt"/>
            <a:cs typeface="Arial"/>
          </a:endParaRP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Preschools</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Maternal &amp; Child Health</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Neighbourhood Houses</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Telephone counselling</a:t>
          </a:r>
        </a:p>
        <a:p>
          <a:pPr marL="0" lvl="0" indent="0" algn="ctr" defTabSz="622300" rtl="0">
            <a:lnSpc>
              <a:spcPct val="90000"/>
            </a:lnSpc>
            <a:spcBef>
              <a:spcPct val="0"/>
            </a:spcBef>
            <a:spcAft>
              <a:spcPct val="35000"/>
            </a:spcAft>
            <a:buNone/>
          </a:pPr>
          <a:r>
            <a:rPr lang="en-AU" sz="1400" kern="1200">
              <a:solidFill>
                <a:srgbClr val="002060"/>
              </a:solidFill>
              <a:latin typeface="+mn-lt"/>
              <a:ea typeface="ＭＳ Ｐゴシック"/>
              <a:cs typeface="Arial"/>
            </a:rPr>
            <a:t>GPs   |   Schools</a:t>
          </a:r>
        </a:p>
        <a:p>
          <a:pPr marL="0" lvl="0" indent="0" algn="ctr" defTabSz="622300">
            <a:lnSpc>
              <a:spcPct val="90000"/>
            </a:lnSpc>
            <a:spcBef>
              <a:spcPct val="0"/>
            </a:spcBef>
            <a:spcAft>
              <a:spcPct val="35000"/>
            </a:spcAft>
            <a:buNone/>
          </a:pPr>
          <a:r>
            <a:rPr lang="en-AU" sz="1400" kern="1200">
              <a:solidFill>
                <a:srgbClr val="002060"/>
              </a:solidFill>
              <a:latin typeface="+mn-lt"/>
              <a:ea typeface="ＭＳ Ｐゴシック"/>
              <a:cs typeface="Arial"/>
            </a:rPr>
            <a:t>Community Health Centres</a:t>
          </a:r>
          <a:endParaRPr lang="en-AU" sz="1400" kern="1200">
            <a:solidFill>
              <a:srgbClr val="002060"/>
            </a:solidFill>
            <a:latin typeface="+mn-lt"/>
          </a:endParaRPr>
        </a:p>
      </dsp:txBody>
      <dsp:txXfrm>
        <a:off x="1653657" y="4081166"/>
        <a:ext cx="6142156" cy="187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A3B5D-5838-453D-A96F-3F56C8517F39}">
      <dsp:nvSpPr>
        <dsp:cNvPr id="0" name=""/>
        <dsp:cNvSpPr/>
      </dsp:nvSpPr>
      <dsp:spPr>
        <a:xfrm>
          <a:off x="2949" y="1506255"/>
          <a:ext cx="2170636" cy="1790321"/>
        </a:xfrm>
        <a:prstGeom prst="roundRect">
          <a:avLst>
            <a:gd name="adj" fmla="val 10000"/>
          </a:avLst>
        </a:prstGeom>
        <a:solidFill>
          <a:srgbClr val="FFCC00">
            <a:alpha val="37000"/>
          </a:srgbClr>
        </a:solidFill>
        <a:ln w="25400" cap="flat" cmpd="sng" algn="ctr">
          <a:solidFill>
            <a:srgbClr val="FFCC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14300" lvl="1" indent="-114300" algn="ctr" defTabSz="622300">
            <a:lnSpc>
              <a:spcPct val="150000"/>
            </a:lnSpc>
            <a:spcBef>
              <a:spcPct val="0"/>
            </a:spcBef>
            <a:spcAft>
              <a:spcPct val="15000"/>
            </a:spcAft>
            <a:buFont typeface="Arial" panose="020B0604020202020204" pitchFamily="34" charset="0"/>
            <a:buNone/>
          </a:pPr>
          <a:r>
            <a:rPr lang="en-US" sz="1400" b="1" kern="1200">
              <a:solidFill>
                <a:schemeClr val="tx1"/>
              </a:solidFill>
            </a:rPr>
            <a:t>Victorian Aboriginal Child and Community Agency </a:t>
          </a:r>
          <a:endParaRPr lang="en-AU" sz="1400" b="1" kern="1200">
            <a:solidFill>
              <a:schemeClr val="tx1"/>
            </a:solidFill>
          </a:endParaRPr>
        </a:p>
      </dsp:txBody>
      <dsp:txXfrm>
        <a:off x="44149" y="1547455"/>
        <a:ext cx="2088236" cy="1324281"/>
      </dsp:txXfrm>
    </dsp:sp>
    <dsp:sp modelId="{61FF0E85-83DE-4E3F-88F6-BCC4539850FA}">
      <dsp:nvSpPr>
        <dsp:cNvPr id="0" name=""/>
        <dsp:cNvSpPr/>
      </dsp:nvSpPr>
      <dsp:spPr>
        <a:xfrm>
          <a:off x="1206181" y="1873000"/>
          <a:ext cx="2481934" cy="2481934"/>
        </a:xfrm>
        <a:prstGeom prst="leftCircularArrow">
          <a:avLst>
            <a:gd name="adj1" fmla="val 3507"/>
            <a:gd name="adj2" fmla="val 435201"/>
            <a:gd name="adj3" fmla="val 2210712"/>
            <a:gd name="adj4" fmla="val 9024489"/>
            <a:gd name="adj5" fmla="val 4091"/>
          </a:avLst>
        </a:prstGeom>
        <a:noFill/>
        <a:ln>
          <a:noFill/>
        </a:ln>
        <a:effectLst/>
      </dsp:spPr>
      <dsp:style>
        <a:lnRef idx="0">
          <a:scrgbClr r="0" g="0" b="0"/>
        </a:lnRef>
        <a:fillRef idx="1">
          <a:scrgbClr r="0" g="0" b="0"/>
        </a:fillRef>
        <a:effectRef idx="0">
          <a:scrgbClr r="0" g="0" b="0"/>
        </a:effectRef>
        <a:fontRef idx="minor">
          <a:schemeClr val="lt1"/>
        </a:fontRef>
      </dsp:style>
    </dsp:sp>
    <dsp:sp modelId="{564CF2CE-A6D4-4A83-ABEE-898E2EFB9BF2}">
      <dsp:nvSpPr>
        <dsp:cNvPr id="0" name=""/>
        <dsp:cNvSpPr/>
      </dsp:nvSpPr>
      <dsp:spPr>
        <a:xfrm>
          <a:off x="485313" y="2912936"/>
          <a:ext cx="1929454" cy="767280"/>
        </a:xfrm>
        <a:prstGeom prst="downArrowCallout">
          <a:avLst/>
        </a:prstGeom>
        <a:solidFill>
          <a:schemeClr val="tx1">
            <a:alpha val="82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FFCC00"/>
              </a:solidFill>
            </a:rPr>
            <a:t>Nugel Program</a:t>
          </a:r>
          <a:endParaRPr lang="en-AU" sz="1200" b="1" kern="1200">
            <a:solidFill>
              <a:srgbClr val="FFCC00"/>
            </a:solidFill>
          </a:endParaRPr>
        </a:p>
      </dsp:txBody>
      <dsp:txXfrm>
        <a:off x="485313" y="2912936"/>
        <a:ext cx="1929454" cy="498556"/>
      </dsp:txXfrm>
    </dsp:sp>
    <dsp:sp modelId="{4E75352C-7562-4196-81B5-0B7A39C4647A}">
      <dsp:nvSpPr>
        <dsp:cNvPr id="0" name=""/>
        <dsp:cNvSpPr/>
      </dsp:nvSpPr>
      <dsp:spPr>
        <a:xfrm>
          <a:off x="2829243" y="1506255"/>
          <a:ext cx="2170636" cy="1790321"/>
        </a:xfrm>
        <a:prstGeom prst="roundRect">
          <a:avLst>
            <a:gd name="adj" fmla="val 10000"/>
          </a:avLst>
        </a:prstGeom>
        <a:solidFill>
          <a:srgbClr val="FFCC00">
            <a:alpha val="37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622300">
            <a:lnSpc>
              <a:spcPct val="150000"/>
            </a:lnSpc>
            <a:spcBef>
              <a:spcPct val="0"/>
            </a:spcBef>
            <a:spcAft>
              <a:spcPct val="15000"/>
            </a:spcAft>
            <a:buNone/>
          </a:pPr>
          <a:r>
            <a:rPr lang="en-US" sz="1400" b="1" kern="1200">
              <a:solidFill>
                <a:schemeClr val="tx1"/>
              </a:solidFill>
            </a:rPr>
            <a:t>Bendigo and District Aboriginal Cooperative </a:t>
          </a:r>
          <a:endParaRPr lang="en-AU" sz="1400" b="1" kern="1200">
            <a:solidFill>
              <a:schemeClr val="tx1"/>
            </a:solidFill>
          </a:endParaRPr>
        </a:p>
      </dsp:txBody>
      <dsp:txXfrm>
        <a:off x="2870443" y="1931095"/>
        <a:ext cx="2088236" cy="1324281"/>
      </dsp:txXfrm>
    </dsp:sp>
    <dsp:sp modelId="{8874A7CA-0B74-4341-8DE4-FFD98902875B}">
      <dsp:nvSpPr>
        <dsp:cNvPr id="0" name=""/>
        <dsp:cNvSpPr/>
      </dsp:nvSpPr>
      <dsp:spPr>
        <a:xfrm>
          <a:off x="4014386" y="377699"/>
          <a:ext cx="2759294" cy="2759294"/>
        </a:xfrm>
        <a:prstGeom prst="circularArrow">
          <a:avLst>
            <a:gd name="adj1" fmla="val 3154"/>
            <a:gd name="adj2" fmla="val 388194"/>
            <a:gd name="adj3" fmla="val 19436296"/>
            <a:gd name="adj4" fmla="val 12575511"/>
            <a:gd name="adj5" fmla="val 3680"/>
          </a:avLst>
        </a:prstGeom>
        <a:noFill/>
        <a:ln>
          <a:noFill/>
        </a:ln>
        <a:effectLst/>
      </dsp:spPr>
      <dsp:style>
        <a:lnRef idx="0">
          <a:scrgbClr r="0" g="0" b="0"/>
        </a:lnRef>
        <a:fillRef idx="1">
          <a:scrgbClr r="0" g="0" b="0"/>
        </a:fillRef>
        <a:effectRef idx="0">
          <a:scrgbClr r="0" g="0" b="0"/>
        </a:effectRef>
        <a:fontRef idx="minor">
          <a:schemeClr val="lt1"/>
        </a:fontRef>
      </dsp:style>
    </dsp:sp>
    <dsp:sp modelId="{90979BBA-A1F2-4E80-8EAB-78CEE75916F0}">
      <dsp:nvSpPr>
        <dsp:cNvPr id="0" name=""/>
        <dsp:cNvSpPr/>
      </dsp:nvSpPr>
      <dsp:spPr>
        <a:xfrm>
          <a:off x="3311607" y="1122615"/>
          <a:ext cx="1929454" cy="767280"/>
        </a:xfrm>
        <a:prstGeom prst="upArrowCallout">
          <a:avLst/>
        </a:prstGeom>
        <a:solidFill>
          <a:schemeClr val="tx1">
            <a:alpha val="82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1200">
              <a:solidFill>
                <a:srgbClr val="FFCC00"/>
              </a:solidFill>
              <a:ea typeface="ＭＳ Ｐゴシック"/>
              <a:cs typeface="Arial"/>
            </a:rPr>
            <a:t>Mutjang Bupuwingarrak Mukman Program </a:t>
          </a:r>
          <a:endParaRPr lang="en-AU" sz="1200" b="1" kern="1200">
            <a:solidFill>
              <a:srgbClr val="FFCC00"/>
            </a:solidFill>
          </a:endParaRPr>
        </a:p>
      </dsp:txBody>
      <dsp:txXfrm>
        <a:off x="3311607" y="1391339"/>
        <a:ext cx="1929454" cy="498556"/>
      </dsp:txXfrm>
    </dsp:sp>
    <dsp:sp modelId="{690C0993-0C96-4949-BA49-B7B566E5E593}">
      <dsp:nvSpPr>
        <dsp:cNvPr id="0" name=""/>
        <dsp:cNvSpPr/>
      </dsp:nvSpPr>
      <dsp:spPr>
        <a:xfrm>
          <a:off x="5655537" y="1506255"/>
          <a:ext cx="2170636" cy="1790321"/>
        </a:xfrm>
        <a:prstGeom prst="roundRect">
          <a:avLst>
            <a:gd name="adj" fmla="val 10000"/>
          </a:avLst>
        </a:prstGeom>
        <a:solidFill>
          <a:srgbClr val="FFCC00">
            <a:alpha val="37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14300" lvl="1" indent="-114300" algn="ctr" defTabSz="622300">
            <a:lnSpc>
              <a:spcPct val="150000"/>
            </a:lnSpc>
            <a:spcBef>
              <a:spcPct val="0"/>
            </a:spcBef>
            <a:spcAft>
              <a:spcPct val="15000"/>
            </a:spcAft>
            <a:buFont typeface="Arial" panose="020B0604020202020204" pitchFamily="34" charset="0"/>
            <a:buNone/>
          </a:pPr>
          <a:r>
            <a:rPr lang="en-US" sz="1400" b="1" kern="1200">
              <a:solidFill>
                <a:schemeClr val="tx1"/>
              </a:solidFill>
            </a:rPr>
            <a:t>Ballarat and District Aboriginal Cooperative</a:t>
          </a:r>
          <a:endParaRPr lang="en-AU" sz="1400" kern="1200">
            <a:solidFill>
              <a:schemeClr val="tx1"/>
            </a:solidFill>
          </a:endParaRPr>
        </a:p>
      </dsp:txBody>
      <dsp:txXfrm>
        <a:off x="5696737" y="1547455"/>
        <a:ext cx="2088236" cy="1324281"/>
      </dsp:txXfrm>
    </dsp:sp>
    <dsp:sp modelId="{0F812204-7428-4452-8917-235FAF2FE329}">
      <dsp:nvSpPr>
        <dsp:cNvPr id="0" name=""/>
        <dsp:cNvSpPr/>
      </dsp:nvSpPr>
      <dsp:spPr>
        <a:xfrm>
          <a:off x="7112273" y="609125"/>
          <a:ext cx="2481934" cy="2481934"/>
        </a:xfrm>
        <a:prstGeom prst="leftCircularArrow">
          <a:avLst>
            <a:gd name="adj1" fmla="val 3507"/>
            <a:gd name="adj2" fmla="val 435201"/>
            <a:gd name="adj3" fmla="val 2210712"/>
            <a:gd name="adj4" fmla="val 9024489"/>
            <a:gd name="adj5" fmla="val 4091"/>
          </a:avLst>
        </a:prstGeom>
        <a:noFill/>
        <a:ln>
          <a:noFill/>
        </a:ln>
        <a:effectLst/>
      </dsp:spPr>
      <dsp:style>
        <a:lnRef idx="0">
          <a:scrgbClr r="0" g="0" b="0"/>
        </a:lnRef>
        <a:fillRef idx="1">
          <a:scrgbClr r="0" g="0" b="0"/>
        </a:fillRef>
        <a:effectRef idx="0">
          <a:scrgbClr r="0" g="0" b="0"/>
        </a:effectRef>
        <a:fontRef idx="minor">
          <a:schemeClr val="lt1"/>
        </a:fontRef>
      </dsp:style>
    </dsp:sp>
    <dsp:sp modelId="{227FFAB1-B1F5-4A01-9F5A-A93D5E976243}">
      <dsp:nvSpPr>
        <dsp:cNvPr id="0" name=""/>
        <dsp:cNvSpPr/>
      </dsp:nvSpPr>
      <dsp:spPr>
        <a:xfrm>
          <a:off x="6137900" y="2912936"/>
          <a:ext cx="1929454" cy="767280"/>
        </a:xfrm>
        <a:prstGeom prst="downArrowCallout">
          <a:avLst/>
        </a:prstGeom>
        <a:solidFill>
          <a:schemeClr val="tx1">
            <a:alpha val="82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FFCC00"/>
              </a:solidFill>
              <a:ea typeface="ＭＳ Ｐゴシック"/>
              <a:cs typeface="Arial"/>
            </a:rPr>
            <a:t>Gobata Burron Program </a:t>
          </a:r>
          <a:endParaRPr lang="en-AU" sz="1200" b="1" kern="1200">
            <a:solidFill>
              <a:srgbClr val="FFCC00"/>
            </a:solidFill>
          </a:endParaRPr>
        </a:p>
      </dsp:txBody>
      <dsp:txXfrm>
        <a:off x="6137900" y="2912936"/>
        <a:ext cx="1929454" cy="498556"/>
      </dsp:txXfrm>
    </dsp:sp>
    <dsp:sp modelId="{879CAE27-925C-4105-B27C-78B8364944F7}">
      <dsp:nvSpPr>
        <dsp:cNvPr id="0" name=""/>
        <dsp:cNvSpPr/>
      </dsp:nvSpPr>
      <dsp:spPr>
        <a:xfrm>
          <a:off x="8481830" y="1506255"/>
          <a:ext cx="2170636" cy="1790321"/>
        </a:xfrm>
        <a:prstGeom prst="roundRect">
          <a:avLst>
            <a:gd name="adj" fmla="val 10000"/>
          </a:avLst>
        </a:prstGeom>
        <a:solidFill>
          <a:srgbClr val="FFCC00">
            <a:alpha val="37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622300">
            <a:lnSpc>
              <a:spcPct val="150000"/>
            </a:lnSpc>
            <a:spcBef>
              <a:spcPct val="0"/>
            </a:spcBef>
            <a:spcAft>
              <a:spcPct val="15000"/>
            </a:spcAft>
            <a:buNone/>
          </a:pPr>
          <a:r>
            <a:rPr lang="en-US" sz="1400" b="1" kern="1200">
              <a:solidFill>
                <a:schemeClr val="tx1"/>
              </a:solidFill>
            </a:rPr>
            <a:t>Rumbalara Aboriginal Cooperative</a:t>
          </a:r>
          <a:endParaRPr lang="en-AU" sz="1400" b="1" kern="1200">
            <a:solidFill>
              <a:schemeClr val="tx1"/>
            </a:solidFill>
          </a:endParaRPr>
        </a:p>
      </dsp:txBody>
      <dsp:txXfrm>
        <a:off x="8523030" y="1931095"/>
        <a:ext cx="2088236" cy="1324281"/>
      </dsp:txXfrm>
    </dsp:sp>
    <dsp:sp modelId="{6EF852BA-6607-4C4E-9259-DF77CD18A827}">
      <dsp:nvSpPr>
        <dsp:cNvPr id="0" name=""/>
        <dsp:cNvSpPr/>
      </dsp:nvSpPr>
      <dsp:spPr>
        <a:xfrm>
          <a:off x="8964194" y="1122615"/>
          <a:ext cx="1929454" cy="767280"/>
        </a:xfrm>
        <a:prstGeom prst="upArrowCallout">
          <a:avLst/>
        </a:prstGeom>
        <a:solidFill>
          <a:schemeClr val="tx1">
            <a:alpha val="82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FFCC00"/>
              </a:solidFill>
              <a:latin typeface="Arial" panose="020B0604020202020204"/>
            </a:rPr>
            <a:t>Galnya</a:t>
          </a:r>
          <a:r>
            <a:rPr lang="en-US" sz="1200" b="1" kern="1200">
              <a:solidFill>
                <a:srgbClr val="FFCC00"/>
              </a:solidFill>
            </a:rPr>
            <a:t> Yarka Program</a:t>
          </a:r>
          <a:endParaRPr lang="en-AU" sz="1200" b="1" kern="1200">
            <a:solidFill>
              <a:srgbClr val="FFCC00"/>
            </a:solidFill>
          </a:endParaRPr>
        </a:p>
      </dsp:txBody>
      <dsp:txXfrm>
        <a:off x="8964194" y="1391339"/>
        <a:ext cx="1929454" cy="498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BC3BE-0103-4930-9F1F-A790A1548E42}">
      <dsp:nvSpPr>
        <dsp:cNvPr id="0" name=""/>
        <dsp:cNvSpPr/>
      </dsp:nvSpPr>
      <dsp:spPr>
        <a:xfrm>
          <a:off x="1412" y="0"/>
          <a:ext cx="3673031" cy="3638551"/>
        </a:xfrm>
        <a:prstGeom prst="roundRect">
          <a:avLst>
            <a:gd name="adj" fmla="val 10000"/>
          </a:avLst>
        </a:prstGeom>
        <a:solidFill>
          <a:schemeClr val="bg1"/>
        </a:solidFill>
        <a:ln w="28575">
          <a:solidFill>
            <a:srgbClr val="966AAE"/>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201547"/>
              </a:solidFill>
              <a:latin typeface="+mn-lt"/>
            </a:rPr>
            <a:t>Best Interest and decision-making principles guide practice for</a:t>
          </a:r>
          <a:endParaRPr lang="en-AU" sz="1600" b="1" kern="1200">
            <a:solidFill>
              <a:srgbClr val="201547"/>
            </a:solidFill>
            <a:latin typeface="+mn-lt"/>
          </a:endParaRPr>
        </a:p>
      </dsp:txBody>
      <dsp:txXfrm>
        <a:off x="1412" y="0"/>
        <a:ext cx="3673031" cy="1091565"/>
      </dsp:txXfrm>
    </dsp:sp>
    <dsp:sp modelId="{70C6281D-7220-4AA8-AEDA-EBB9F9CFB16A}">
      <dsp:nvSpPr>
        <dsp:cNvPr id="0" name=""/>
        <dsp:cNvSpPr/>
      </dsp:nvSpPr>
      <dsp:spPr>
        <a:xfrm>
          <a:off x="368715" y="1091654"/>
          <a:ext cx="2938425" cy="53005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Children’s Court (Family Division)</a:t>
          </a:r>
        </a:p>
      </dsp:txBody>
      <dsp:txXfrm>
        <a:off x="384240" y="1107179"/>
        <a:ext cx="2907375" cy="499009"/>
      </dsp:txXfrm>
    </dsp:sp>
    <dsp:sp modelId="{2C8165DC-4D83-451B-9334-D399C9899E25}">
      <dsp:nvSpPr>
        <dsp:cNvPr id="0" name=""/>
        <dsp:cNvSpPr/>
      </dsp:nvSpPr>
      <dsp:spPr>
        <a:xfrm>
          <a:off x="368715" y="1703261"/>
          <a:ext cx="2938425" cy="53005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Child Protection and ACAC</a:t>
          </a:r>
        </a:p>
      </dsp:txBody>
      <dsp:txXfrm>
        <a:off x="384240" y="1718786"/>
        <a:ext cx="2907375" cy="499009"/>
      </dsp:txXfrm>
    </dsp:sp>
    <dsp:sp modelId="{38553086-9D6E-47BE-B0D7-9B8A1E4B761D}">
      <dsp:nvSpPr>
        <dsp:cNvPr id="0" name=""/>
        <dsp:cNvSpPr/>
      </dsp:nvSpPr>
      <dsp:spPr>
        <a:xfrm>
          <a:off x="368715" y="2314868"/>
          <a:ext cx="2938425" cy="53005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Community service organisations</a:t>
          </a:r>
        </a:p>
      </dsp:txBody>
      <dsp:txXfrm>
        <a:off x="384240" y="2330393"/>
        <a:ext cx="2907375" cy="499009"/>
      </dsp:txXfrm>
    </dsp:sp>
    <dsp:sp modelId="{45CFB420-EF31-4F35-8261-D3069222B18E}">
      <dsp:nvSpPr>
        <dsp:cNvPr id="0" name=""/>
        <dsp:cNvSpPr/>
      </dsp:nvSpPr>
      <dsp:spPr>
        <a:xfrm>
          <a:off x="368715" y="2926475"/>
          <a:ext cx="2938425" cy="53005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Aboriginal Community Controlled Organisations</a:t>
          </a:r>
        </a:p>
      </dsp:txBody>
      <dsp:txXfrm>
        <a:off x="384240" y="2942000"/>
        <a:ext cx="2907375" cy="499009"/>
      </dsp:txXfrm>
    </dsp:sp>
    <dsp:sp modelId="{3C65EA18-A580-49BC-B136-C9381DE94ABE}">
      <dsp:nvSpPr>
        <dsp:cNvPr id="0" name=""/>
        <dsp:cNvSpPr/>
      </dsp:nvSpPr>
      <dsp:spPr>
        <a:xfrm>
          <a:off x="3949921" y="0"/>
          <a:ext cx="3673031" cy="3638551"/>
        </a:xfrm>
        <a:prstGeom prst="roundRect">
          <a:avLst>
            <a:gd name="adj" fmla="val 10000"/>
          </a:avLst>
        </a:prstGeom>
        <a:noFill/>
        <a:ln w="28575">
          <a:solidFill>
            <a:srgbClr val="966AAE"/>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201547"/>
              </a:solidFill>
              <a:latin typeface="+mn-lt"/>
            </a:rPr>
            <a:t>The Family Division of the Children’s Court can make these orders if a child is need of protection</a:t>
          </a:r>
          <a:endParaRPr lang="en-AU" sz="1600" b="1" kern="1200">
            <a:solidFill>
              <a:srgbClr val="201547"/>
            </a:solidFill>
            <a:latin typeface="+mn-lt"/>
          </a:endParaRPr>
        </a:p>
      </dsp:txBody>
      <dsp:txXfrm>
        <a:off x="3949921" y="0"/>
        <a:ext cx="3673031" cy="1091565"/>
      </dsp:txXfrm>
    </dsp:sp>
    <dsp:sp modelId="{C35E49B9-70AA-4726-AC15-76BF8C6CA455}">
      <dsp:nvSpPr>
        <dsp:cNvPr id="0" name=""/>
        <dsp:cNvSpPr/>
      </dsp:nvSpPr>
      <dsp:spPr>
        <a:xfrm>
          <a:off x="4317224" y="1092253"/>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Family Preservation Order​</a:t>
          </a:r>
        </a:p>
      </dsp:txBody>
      <dsp:txXfrm>
        <a:off x="4329553" y="1104582"/>
        <a:ext cx="2913767" cy="396271"/>
      </dsp:txXfrm>
    </dsp:sp>
    <dsp:sp modelId="{5E216F42-CE8E-4D16-9198-8A8EBC633343}">
      <dsp:nvSpPr>
        <dsp:cNvPr id="0" name=""/>
        <dsp:cNvSpPr/>
      </dsp:nvSpPr>
      <dsp:spPr>
        <a:xfrm>
          <a:off x="4317224" y="1577941"/>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Family Reunification Order </a:t>
          </a:r>
          <a:r>
            <a:rPr lang="en-AU" sz="1600" kern="1200">
              <a:latin typeface="+mn-lt"/>
            </a:rPr>
            <a:t>​</a:t>
          </a:r>
        </a:p>
      </dsp:txBody>
      <dsp:txXfrm>
        <a:off x="4329553" y="1590270"/>
        <a:ext cx="2913767" cy="396271"/>
      </dsp:txXfrm>
    </dsp:sp>
    <dsp:sp modelId="{6A61554D-B246-4B41-AC99-A758648DE2B4}">
      <dsp:nvSpPr>
        <dsp:cNvPr id="0" name=""/>
        <dsp:cNvSpPr/>
      </dsp:nvSpPr>
      <dsp:spPr>
        <a:xfrm>
          <a:off x="4317224" y="2063629"/>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Care by Secretary Order </a:t>
          </a:r>
          <a:r>
            <a:rPr lang="en-AU" sz="1600" kern="1200">
              <a:latin typeface="+mn-lt"/>
            </a:rPr>
            <a:t>​</a:t>
          </a:r>
        </a:p>
      </dsp:txBody>
      <dsp:txXfrm>
        <a:off x="4329553" y="2075958"/>
        <a:ext cx="2913767" cy="396271"/>
      </dsp:txXfrm>
    </dsp:sp>
    <dsp:sp modelId="{0788C1C7-77F2-4D4C-9A01-BAA07262ED15}">
      <dsp:nvSpPr>
        <dsp:cNvPr id="0" name=""/>
        <dsp:cNvSpPr/>
      </dsp:nvSpPr>
      <dsp:spPr>
        <a:xfrm>
          <a:off x="4317224" y="2549317"/>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Long Term Care Order​</a:t>
          </a:r>
        </a:p>
      </dsp:txBody>
      <dsp:txXfrm>
        <a:off x="4329553" y="2561646"/>
        <a:ext cx="2913767" cy="396271"/>
      </dsp:txXfrm>
    </dsp:sp>
    <dsp:sp modelId="{BA8FA235-2FDE-4119-B3C4-778C83063A38}">
      <dsp:nvSpPr>
        <dsp:cNvPr id="0" name=""/>
        <dsp:cNvSpPr/>
      </dsp:nvSpPr>
      <dsp:spPr>
        <a:xfrm>
          <a:off x="4317224" y="3035005"/>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Permanent Care Order</a:t>
          </a:r>
        </a:p>
      </dsp:txBody>
      <dsp:txXfrm>
        <a:off x="4329553" y="3047334"/>
        <a:ext cx="2913767" cy="396271"/>
      </dsp:txXfrm>
    </dsp:sp>
    <dsp:sp modelId="{68A0DF31-B426-4EE8-8F55-56692D31EC7C}">
      <dsp:nvSpPr>
        <dsp:cNvPr id="0" name=""/>
        <dsp:cNvSpPr/>
      </dsp:nvSpPr>
      <dsp:spPr>
        <a:xfrm>
          <a:off x="7898429" y="0"/>
          <a:ext cx="3673031" cy="3638551"/>
        </a:xfrm>
        <a:prstGeom prst="roundRect">
          <a:avLst>
            <a:gd name="adj" fmla="val 10000"/>
          </a:avLst>
        </a:prstGeom>
        <a:noFill/>
        <a:ln w="28575">
          <a:solidFill>
            <a:srgbClr val="966AAE"/>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201547"/>
              </a:solidFill>
              <a:latin typeface="+mn-lt"/>
            </a:rPr>
            <a:t>The Family Division of the Children’s Court can also make these types of orders</a:t>
          </a:r>
          <a:endParaRPr lang="en-AU" sz="1600" kern="1200">
            <a:solidFill>
              <a:srgbClr val="201547"/>
            </a:solidFill>
            <a:latin typeface="+mn-lt"/>
          </a:endParaRPr>
        </a:p>
      </dsp:txBody>
      <dsp:txXfrm>
        <a:off x="7898429" y="0"/>
        <a:ext cx="3673031" cy="1091565"/>
      </dsp:txXfrm>
    </dsp:sp>
    <dsp:sp modelId="{CD684F65-74FD-487D-AF3F-ABF155454C54}">
      <dsp:nvSpPr>
        <dsp:cNvPr id="0" name=""/>
        <dsp:cNvSpPr/>
      </dsp:nvSpPr>
      <dsp:spPr>
        <a:xfrm>
          <a:off x="8265733" y="1092253"/>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Undertaking</a:t>
          </a:r>
          <a:r>
            <a:rPr lang="en-AU" sz="1600" kern="1200">
              <a:latin typeface="+mn-lt"/>
            </a:rPr>
            <a:t>​</a:t>
          </a:r>
        </a:p>
      </dsp:txBody>
      <dsp:txXfrm>
        <a:off x="8278062" y="1104582"/>
        <a:ext cx="2913767" cy="396271"/>
      </dsp:txXfrm>
    </dsp:sp>
    <dsp:sp modelId="{BF704A4C-B865-4EE8-878B-A7D7528CF1D6}">
      <dsp:nvSpPr>
        <dsp:cNvPr id="0" name=""/>
        <dsp:cNvSpPr/>
      </dsp:nvSpPr>
      <dsp:spPr>
        <a:xfrm>
          <a:off x="8265733" y="1577941"/>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Temporary Assessment Order​</a:t>
          </a:r>
        </a:p>
      </dsp:txBody>
      <dsp:txXfrm>
        <a:off x="8278062" y="1590270"/>
        <a:ext cx="2913767" cy="396271"/>
      </dsp:txXfrm>
    </dsp:sp>
    <dsp:sp modelId="{BB4B02FB-08A5-4394-9D2A-397D818B86BB}">
      <dsp:nvSpPr>
        <dsp:cNvPr id="0" name=""/>
        <dsp:cNvSpPr/>
      </dsp:nvSpPr>
      <dsp:spPr>
        <a:xfrm>
          <a:off x="8265733" y="2063629"/>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Interim Accommodation Order​</a:t>
          </a:r>
        </a:p>
      </dsp:txBody>
      <dsp:txXfrm>
        <a:off x="8278062" y="2075958"/>
        <a:ext cx="2913767" cy="396271"/>
      </dsp:txXfrm>
    </dsp:sp>
    <dsp:sp modelId="{ADCA755B-53E4-4E36-AD34-5E715AB952FC}">
      <dsp:nvSpPr>
        <dsp:cNvPr id="0" name=""/>
        <dsp:cNvSpPr/>
      </dsp:nvSpPr>
      <dsp:spPr>
        <a:xfrm>
          <a:off x="8265733" y="2549317"/>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201547"/>
              </a:solidFill>
              <a:latin typeface="+mn-lt"/>
            </a:rPr>
            <a:t>Therapeutic Treatment Order</a:t>
          </a:r>
          <a:endParaRPr lang="en-AU" sz="1600" kern="1200">
            <a:solidFill>
              <a:srgbClr val="201547"/>
            </a:solidFill>
            <a:latin typeface="+mn-lt"/>
          </a:endParaRPr>
        </a:p>
      </dsp:txBody>
      <dsp:txXfrm>
        <a:off x="8278062" y="2561646"/>
        <a:ext cx="2913767" cy="396271"/>
      </dsp:txXfrm>
    </dsp:sp>
    <dsp:sp modelId="{1A9E2231-A3FC-4D35-A71D-288A7014A779}">
      <dsp:nvSpPr>
        <dsp:cNvPr id="0" name=""/>
        <dsp:cNvSpPr/>
      </dsp:nvSpPr>
      <dsp:spPr>
        <a:xfrm>
          <a:off x="8265733" y="3035005"/>
          <a:ext cx="2938425" cy="420929"/>
        </a:xfrm>
        <a:prstGeom prst="roundRect">
          <a:avLst>
            <a:gd name="adj" fmla="val 10000"/>
          </a:avLst>
        </a:prstGeom>
        <a:solidFill>
          <a:schemeClr val="lt1">
            <a:hueOff val="0"/>
            <a:satOff val="0"/>
            <a:lumOff val="0"/>
            <a:alphaOff val="0"/>
          </a:schemeClr>
        </a:solidFill>
        <a:ln w="25400" cap="flat" cmpd="sng" algn="ctr">
          <a:solidFill>
            <a:srgbClr val="DCCD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solidFill>
                <a:srgbClr val="201547"/>
              </a:solidFill>
              <a:latin typeface="+mn-lt"/>
            </a:rPr>
            <a:t>Therapeutic Treatment Placement Order</a:t>
          </a:r>
        </a:p>
      </dsp:txBody>
      <dsp:txXfrm>
        <a:off x="8278062" y="3047334"/>
        <a:ext cx="2913767" cy="396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A7DD0-182D-42F6-8FF5-2C4C59BE9862}">
      <dsp:nvSpPr>
        <dsp:cNvPr id="0" name=""/>
        <dsp:cNvSpPr/>
      </dsp:nvSpPr>
      <dsp:spPr>
        <a:xfrm rot="16200000">
          <a:off x="1510990" y="-1510990"/>
          <a:ext cx="2804531" cy="5826511"/>
        </a:xfrm>
        <a:prstGeom prst="round1Rect">
          <a:avLst/>
        </a:prstGeom>
        <a:solidFill>
          <a:schemeClr val="lt1">
            <a:hueOff val="0"/>
            <a:satOff val="0"/>
            <a:lumOff val="0"/>
            <a:alphaOff val="0"/>
          </a:schemeClr>
        </a:solidFill>
        <a:ln w="25400" cap="flat" cmpd="sng" algn="ctr">
          <a:solidFill>
            <a:srgbClr val="966A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1" kern="1200">
              <a:solidFill>
                <a:srgbClr val="002060"/>
              </a:solidFill>
              <a:cs typeface="Arial"/>
            </a:rPr>
            <a:t>Physical Abuse</a:t>
          </a:r>
          <a:endParaRPr lang="en-AU" sz="1400" kern="1200">
            <a:solidFill>
              <a:srgbClr val="002060"/>
            </a:solidFill>
          </a:endParaRPr>
        </a:p>
        <a:p>
          <a:pPr marL="114300" lvl="1" indent="-114300" algn="ctr" defTabSz="577850">
            <a:lnSpc>
              <a:spcPct val="90000"/>
            </a:lnSpc>
            <a:spcBef>
              <a:spcPct val="0"/>
            </a:spcBef>
            <a:spcAft>
              <a:spcPct val="15000"/>
            </a:spcAft>
            <a:buNone/>
          </a:pPr>
          <a:r>
            <a:rPr lang="en-GB" sz="1300" b="0" u="sng" kern="1200">
              <a:solidFill>
                <a:srgbClr val="002060"/>
              </a:solidFill>
              <a:cs typeface="Arial"/>
            </a:rPr>
            <a:t>Possible physical indicators </a:t>
          </a:r>
          <a:endParaRPr lang="en-AU" sz="1300" b="0" u="sng" kern="1200">
            <a:solidFill>
              <a:srgbClr val="002060"/>
            </a:solidFill>
          </a:endParaRPr>
        </a:p>
        <a:p>
          <a:pPr marL="57150" lvl="1" indent="-57150" algn="ctr" defTabSz="466725">
            <a:lnSpc>
              <a:spcPct val="114000"/>
            </a:lnSpc>
            <a:spcBef>
              <a:spcPct val="0"/>
            </a:spcBef>
            <a:spcAft>
              <a:spcPct val="15000"/>
            </a:spcAft>
            <a:buNone/>
          </a:pPr>
          <a:r>
            <a:rPr lang="en-GB" sz="1050" kern="1200">
              <a:solidFill>
                <a:srgbClr val="002060"/>
              </a:solidFill>
              <a:cs typeface="Arial"/>
            </a:rPr>
            <a:t> bruises, burns, sprains, welts, dislocations, bite marks</a:t>
          </a:r>
        </a:p>
        <a:p>
          <a:pPr marL="57150" lvl="1" indent="-57150" algn="ctr" defTabSz="466725">
            <a:lnSpc>
              <a:spcPct val="114000"/>
            </a:lnSpc>
            <a:spcBef>
              <a:spcPct val="0"/>
            </a:spcBef>
            <a:spcAft>
              <a:spcPct val="15000"/>
            </a:spcAft>
            <a:buNone/>
          </a:pPr>
          <a:r>
            <a:rPr lang="en-GB" sz="1050" kern="1200">
              <a:solidFill>
                <a:srgbClr val="002060"/>
              </a:solidFill>
              <a:cs typeface="Arial"/>
            </a:rPr>
            <a:t> fractured bones</a:t>
          </a:r>
        </a:p>
        <a:p>
          <a:pPr marL="57150" lvl="1" indent="-57150" algn="ctr" defTabSz="466725">
            <a:lnSpc>
              <a:spcPct val="114000"/>
            </a:lnSpc>
            <a:spcBef>
              <a:spcPct val="0"/>
            </a:spcBef>
            <a:spcAft>
              <a:spcPct val="15000"/>
            </a:spcAft>
            <a:buNone/>
          </a:pPr>
          <a:r>
            <a:rPr lang="en-GB" sz="1050" kern="1200">
              <a:solidFill>
                <a:srgbClr val="002060"/>
              </a:solidFill>
              <a:cs typeface="Arial"/>
            </a:rPr>
            <a:t> poisoning</a:t>
          </a:r>
        </a:p>
        <a:p>
          <a:pPr marL="57150" lvl="1" indent="-57150" algn="ctr" defTabSz="466725">
            <a:lnSpc>
              <a:spcPct val="114000"/>
            </a:lnSpc>
            <a:spcBef>
              <a:spcPct val="0"/>
            </a:spcBef>
            <a:spcAft>
              <a:spcPct val="15000"/>
            </a:spcAft>
            <a:buNone/>
          </a:pPr>
          <a:r>
            <a:rPr lang="en-GB" sz="1050" kern="1200">
              <a:solidFill>
                <a:srgbClr val="002060"/>
              </a:solidFill>
              <a:cs typeface="Arial"/>
            </a:rPr>
            <a:t> internal injuries</a:t>
          </a:r>
        </a:p>
        <a:p>
          <a:pPr marL="57150" lvl="1" indent="-57150" algn="ctr" defTabSz="177800">
            <a:lnSpc>
              <a:spcPct val="114000"/>
            </a:lnSpc>
            <a:spcBef>
              <a:spcPct val="0"/>
            </a:spcBef>
            <a:spcAft>
              <a:spcPct val="15000"/>
            </a:spcAft>
            <a:buChar char="•"/>
          </a:pPr>
          <a:endParaRPr lang="en-GB" sz="400" kern="1200">
            <a:solidFill>
              <a:srgbClr val="002060"/>
            </a:solidFill>
            <a:cs typeface="Arial"/>
          </a:endParaRPr>
        </a:p>
        <a:p>
          <a:pPr marL="114300" lvl="1" indent="-114300" algn="ctr" defTabSz="577850">
            <a:lnSpc>
              <a:spcPct val="90000"/>
            </a:lnSpc>
            <a:spcBef>
              <a:spcPct val="0"/>
            </a:spcBef>
            <a:spcAft>
              <a:spcPct val="15000"/>
            </a:spcAft>
            <a:buNone/>
          </a:pPr>
          <a:r>
            <a:rPr lang="en-GB" sz="1300" b="0" u="sng" kern="1200">
              <a:solidFill>
                <a:srgbClr val="002060"/>
              </a:solidFill>
              <a:cs typeface="Arial"/>
            </a:rPr>
            <a:t>Possible behavioural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showing wariness or distrust of adults</a:t>
          </a:r>
          <a:endParaRPr lang="en-GB" sz="1050" b="1" kern="1200">
            <a:solidFill>
              <a:srgbClr val="002060"/>
            </a:solidFill>
            <a:cs typeface="Arial"/>
          </a:endParaRPr>
        </a:p>
        <a:p>
          <a:pPr marL="57150" lvl="1" indent="-57150" algn="ctr" defTabSz="466725">
            <a:lnSpc>
              <a:spcPct val="114000"/>
            </a:lnSpc>
            <a:spcBef>
              <a:spcPct val="0"/>
            </a:spcBef>
            <a:spcAft>
              <a:spcPct val="15000"/>
            </a:spcAft>
            <a:buNone/>
          </a:pPr>
          <a:r>
            <a:rPr lang="en-GB" sz="1050" kern="1200">
              <a:solidFill>
                <a:srgbClr val="002060"/>
              </a:solidFill>
              <a:cs typeface="Arial"/>
            </a:rPr>
            <a:t> wearing long sleeved clothing on hot days (to hide bruising or other injury</a:t>
          </a:r>
        </a:p>
        <a:p>
          <a:pPr marL="57150" lvl="1" indent="-57150" algn="ctr" defTabSz="466725">
            <a:lnSpc>
              <a:spcPct val="114000"/>
            </a:lnSpc>
            <a:spcBef>
              <a:spcPct val="0"/>
            </a:spcBef>
            <a:spcAft>
              <a:spcPct val="15000"/>
            </a:spcAft>
            <a:buNone/>
          </a:pPr>
          <a:r>
            <a:rPr lang="en-GB" sz="1050" kern="1200">
              <a:solidFill>
                <a:srgbClr val="002060"/>
              </a:solidFill>
              <a:cs typeface="Arial"/>
            </a:rPr>
            <a:t> demonstrating fear of parents and of going home</a:t>
          </a:r>
        </a:p>
        <a:p>
          <a:pPr marL="57150" lvl="1" indent="-57150" algn="ctr" defTabSz="466725">
            <a:lnSpc>
              <a:spcPct val="114000"/>
            </a:lnSpc>
            <a:spcBef>
              <a:spcPct val="0"/>
            </a:spcBef>
            <a:spcAft>
              <a:spcPct val="15000"/>
            </a:spcAft>
            <a:buNone/>
          </a:pPr>
          <a:r>
            <a:rPr lang="en-GB" sz="1050" kern="1200">
              <a:solidFill>
                <a:srgbClr val="002060"/>
              </a:solidFill>
              <a:cs typeface="Arial"/>
            </a:rPr>
            <a:t> being very passive and compliant</a:t>
          </a:r>
          <a:endParaRPr lang="en-AU" sz="1050" kern="1200">
            <a:solidFill>
              <a:srgbClr val="002060"/>
            </a:solidFill>
          </a:endParaRPr>
        </a:p>
      </dsp:txBody>
      <dsp:txXfrm rot="5400000">
        <a:off x="0" y="0"/>
        <a:ext cx="5826511" cy="2103398"/>
      </dsp:txXfrm>
    </dsp:sp>
    <dsp:sp modelId="{99E4B486-4555-4DF5-84E5-E4C646710A70}">
      <dsp:nvSpPr>
        <dsp:cNvPr id="0" name=""/>
        <dsp:cNvSpPr/>
      </dsp:nvSpPr>
      <dsp:spPr>
        <a:xfrm>
          <a:off x="5826511" y="0"/>
          <a:ext cx="5826511" cy="2804531"/>
        </a:xfrm>
        <a:prstGeom prst="round1Rect">
          <a:avLst/>
        </a:prstGeom>
        <a:solidFill>
          <a:schemeClr val="lt1">
            <a:hueOff val="0"/>
            <a:satOff val="0"/>
            <a:lumOff val="0"/>
            <a:alphaOff val="0"/>
          </a:schemeClr>
        </a:solidFill>
        <a:ln w="25400" cap="flat" cmpd="sng" algn="ctr">
          <a:solidFill>
            <a:srgbClr val="966A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00800" rIns="99568" bIns="576000" numCol="1" spcCol="1270" anchor="t" anchorCtr="1">
          <a:noAutofit/>
        </a:bodyPr>
        <a:lstStyle/>
        <a:p>
          <a:pPr marL="0" lvl="0" indent="0" algn="ctr" defTabSz="622300">
            <a:lnSpc>
              <a:spcPct val="90000"/>
            </a:lnSpc>
            <a:spcBef>
              <a:spcPct val="0"/>
            </a:spcBef>
            <a:spcAft>
              <a:spcPct val="35000"/>
            </a:spcAft>
            <a:buNone/>
          </a:pPr>
          <a:r>
            <a:rPr lang="en-GB" sz="1400" b="1" kern="1200">
              <a:solidFill>
                <a:srgbClr val="002060"/>
              </a:solidFill>
              <a:cs typeface="Arial"/>
            </a:rPr>
            <a:t>Emotional abuse</a:t>
          </a:r>
          <a:endParaRPr lang="en-AU" sz="1400" kern="1200">
            <a:solidFill>
              <a:srgbClr val="002060"/>
            </a:solidFill>
          </a:endParaRPr>
        </a:p>
        <a:p>
          <a:pPr marL="114300" lvl="1" indent="-114300" algn="ctr" defTabSz="577850">
            <a:lnSpc>
              <a:spcPct val="114000"/>
            </a:lnSpc>
            <a:spcBef>
              <a:spcPct val="0"/>
            </a:spcBef>
            <a:spcAft>
              <a:spcPct val="15000"/>
            </a:spcAft>
            <a:buNone/>
          </a:pPr>
          <a:r>
            <a:rPr lang="en-GB" sz="1300" b="0" u="sng" kern="1200">
              <a:solidFill>
                <a:srgbClr val="002060"/>
              </a:solidFill>
              <a:cs typeface="Arial"/>
            </a:rPr>
            <a:t>Possible physical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There are few physical indicators, although emotional abuse may cause delays in emotional, psychological, or even physical health development</a:t>
          </a:r>
        </a:p>
        <a:p>
          <a:pPr marL="57150" lvl="1" indent="-57150" algn="ctr" defTabSz="177800">
            <a:lnSpc>
              <a:spcPct val="114000"/>
            </a:lnSpc>
            <a:spcBef>
              <a:spcPct val="0"/>
            </a:spcBef>
            <a:spcAft>
              <a:spcPct val="15000"/>
            </a:spcAft>
            <a:buChar char="•"/>
          </a:pPr>
          <a:endParaRPr lang="en-GB" sz="400" kern="1200">
            <a:solidFill>
              <a:srgbClr val="002060"/>
            </a:solidFill>
            <a:cs typeface="Arial"/>
          </a:endParaRPr>
        </a:p>
        <a:p>
          <a:pPr marL="114300" lvl="1" indent="-114300" algn="ctr" defTabSz="577850">
            <a:lnSpc>
              <a:spcPct val="90000"/>
            </a:lnSpc>
            <a:spcBef>
              <a:spcPct val="0"/>
            </a:spcBef>
            <a:spcAft>
              <a:spcPct val="15000"/>
            </a:spcAft>
            <a:buFont typeface="Arial" panose="020B0604020202020204" pitchFamily="34" charset="0"/>
            <a:buNone/>
          </a:pPr>
          <a:r>
            <a:rPr lang="en-GB" sz="1300" b="0" u="sng" kern="1200">
              <a:solidFill>
                <a:srgbClr val="002060"/>
              </a:solidFill>
              <a:cs typeface="Arial"/>
            </a:rPr>
            <a:t>Possible behaviour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displaying low self-esteem</a:t>
          </a:r>
        </a:p>
        <a:p>
          <a:pPr marL="57150" lvl="1" indent="-57150" algn="ctr" defTabSz="466725">
            <a:lnSpc>
              <a:spcPct val="114000"/>
            </a:lnSpc>
            <a:spcBef>
              <a:spcPct val="0"/>
            </a:spcBef>
            <a:spcAft>
              <a:spcPct val="15000"/>
            </a:spcAft>
            <a:buNone/>
          </a:pPr>
          <a:r>
            <a:rPr lang="en-GB" sz="1050" kern="1200">
              <a:solidFill>
                <a:srgbClr val="002060"/>
              </a:solidFill>
              <a:cs typeface="Arial"/>
            </a:rPr>
            <a:t> tending to be withdrawn, passive, tearful</a:t>
          </a:r>
        </a:p>
        <a:p>
          <a:pPr marL="57150" lvl="1" indent="-57150" algn="ctr" defTabSz="466725">
            <a:lnSpc>
              <a:spcPct val="114000"/>
            </a:lnSpc>
            <a:spcBef>
              <a:spcPct val="0"/>
            </a:spcBef>
            <a:spcAft>
              <a:spcPct val="15000"/>
            </a:spcAft>
            <a:buNone/>
          </a:pPr>
          <a:r>
            <a:rPr lang="en-GB" sz="1050" kern="1200">
              <a:solidFill>
                <a:srgbClr val="002060"/>
              </a:solidFill>
              <a:cs typeface="Arial"/>
            </a:rPr>
            <a:t> displaying aggressive or demanding behaviour</a:t>
          </a:r>
        </a:p>
        <a:p>
          <a:pPr marL="57150" lvl="1" indent="-57150" algn="ctr" defTabSz="466725">
            <a:lnSpc>
              <a:spcPct val="114000"/>
            </a:lnSpc>
            <a:spcBef>
              <a:spcPct val="0"/>
            </a:spcBef>
            <a:spcAft>
              <a:spcPct val="15000"/>
            </a:spcAft>
            <a:buNone/>
          </a:pPr>
          <a:r>
            <a:rPr lang="en-GB" sz="1050" kern="1200">
              <a:solidFill>
                <a:srgbClr val="002060"/>
              </a:solidFill>
              <a:cs typeface="Arial"/>
            </a:rPr>
            <a:t> being highly anxious</a:t>
          </a:r>
        </a:p>
      </dsp:txBody>
      <dsp:txXfrm>
        <a:off x="5826511" y="0"/>
        <a:ext cx="5826511" cy="2103398"/>
      </dsp:txXfrm>
    </dsp:sp>
    <dsp:sp modelId="{9C7341F9-92E5-468F-A8EB-695BF5F93282}">
      <dsp:nvSpPr>
        <dsp:cNvPr id="0" name=""/>
        <dsp:cNvSpPr/>
      </dsp:nvSpPr>
      <dsp:spPr>
        <a:xfrm rot="10800000">
          <a:off x="0" y="2804531"/>
          <a:ext cx="5826511" cy="2804531"/>
        </a:xfrm>
        <a:prstGeom prst="round1Rect">
          <a:avLst/>
        </a:prstGeom>
        <a:solidFill>
          <a:schemeClr val="lt1">
            <a:hueOff val="0"/>
            <a:satOff val="0"/>
            <a:lumOff val="0"/>
            <a:alphaOff val="0"/>
          </a:schemeClr>
        </a:solidFill>
        <a:ln w="25400" cap="flat" cmpd="sng" algn="ctr">
          <a:solidFill>
            <a:srgbClr val="966A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0" rIns="99568" bIns="252000" numCol="1" spcCol="1270" anchor="b" anchorCtr="0">
          <a:noAutofit/>
        </a:bodyPr>
        <a:lstStyle/>
        <a:p>
          <a:pPr marL="0" lvl="0" indent="0" algn="ctr" defTabSz="622300">
            <a:lnSpc>
              <a:spcPct val="90000"/>
            </a:lnSpc>
            <a:spcBef>
              <a:spcPct val="0"/>
            </a:spcBef>
            <a:spcAft>
              <a:spcPct val="35000"/>
            </a:spcAft>
            <a:buNone/>
          </a:pPr>
          <a:r>
            <a:rPr lang="en-AU" sz="1400" b="1" kern="1200">
              <a:solidFill>
                <a:srgbClr val="002060"/>
              </a:solidFill>
            </a:rPr>
            <a:t>Sexual abuse</a:t>
          </a:r>
        </a:p>
        <a:p>
          <a:pPr marL="114300" lvl="1" indent="-114300" algn="ctr" defTabSz="577850">
            <a:lnSpc>
              <a:spcPct val="90000"/>
            </a:lnSpc>
            <a:spcBef>
              <a:spcPct val="0"/>
            </a:spcBef>
            <a:spcAft>
              <a:spcPct val="15000"/>
            </a:spcAft>
            <a:buFont typeface="Arial" panose="020B0604020202020204" pitchFamily="34" charset="0"/>
            <a:buNone/>
          </a:pPr>
          <a:r>
            <a:rPr lang="en-AU" sz="1300" u="sng" kern="1200">
              <a:solidFill>
                <a:srgbClr val="002060"/>
              </a:solidFill>
            </a:rPr>
            <a:t>Possible physical indicators</a:t>
          </a:r>
        </a:p>
        <a:p>
          <a:pPr marL="57150" lvl="1" indent="-57150" algn="ctr" defTabSz="466725">
            <a:lnSpc>
              <a:spcPct val="114000"/>
            </a:lnSpc>
            <a:spcBef>
              <a:spcPct val="0"/>
            </a:spcBef>
            <a:spcAft>
              <a:spcPct val="15000"/>
            </a:spcAft>
            <a:buNone/>
          </a:pPr>
          <a:r>
            <a:rPr lang="en-AU" sz="1050" kern="1200">
              <a:solidFill>
                <a:srgbClr val="002060"/>
              </a:solidFill>
            </a:rPr>
            <a:t> headaches, stomach aches</a:t>
          </a:r>
        </a:p>
        <a:p>
          <a:pPr marL="57150" lvl="1" indent="-57150" algn="ctr" defTabSz="466725">
            <a:lnSpc>
              <a:spcPct val="114000"/>
            </a:lnSpc>
            <a:spcBef>
              <a:spcPct val="0"/>
            </a:spcBef>
            <a:spcAft>
              <a:spcPct val="15000"/>
            </a:spcAft>
            <a:buNone/>
          </a:pPr>
          <a:r>
            <a:rPr lang="en-US" sz="1050" kern="1200">
              <a:solidFill>
                <a:srgbClr val="002060"/>
              </a:solidFill>
            </a:rPr>
            <a:t> loss of appetite or weight loss</a:t>
          </a:r>
          <a:endParaRPr lang="en-AU" sz="1050" kern="1200">
            <a:solidFill>
              <a:srgbClr val="002060"/>
            </a:solidFill>
          </a:endParaRPr>
        </a:p>
        <a:p>
          <a:pPr marL="57150" lvl="1" indent="-57150" algn="ctr" defTabSz="466725">
            <a:lnSpc>
              <a:spcPct val="114000"/>
            </a:lnSpc>
            <a:spcBef>
              <a:spcPct val="0"/>
            </a:spcBef>
            <a:spcAft>
              <a:spcPct val="15000"/>
            </a:spcAft>
            <a:buNone/>
          </a:pPr>
          <a:r>
            <a:rPr lang="en-US" sz="1050" kern="1200">
              <a:solidFill>
                <a:srgbClr val="002060"/>
              </a:solidFill>
            </a:rPr>
            <a:t> bed wetting, nightmares or sleep disturbances</a:t>
          </a:r>
          <a:endParaRPr lang="en-AU" sz="1050" kern="1200">
            <a:solidFill>
              <a:srgbClr val="002060"/>
            </a:solidFill>
          </a:endParaRPr>
        </a:p>
        <a:p>
          <a:pPr marL="57150" lvl="1" indent="-57150" algn="ctr" defTabSz="466725">
            <a:lnSpc>
              <a:spcPct val="114000"/>
            </a:lnSpc>
            <a:spcBef>
              <a:spcPct val="0"/>
            </a:spcBef>
            <a:spcAft>
              <a:spcPct val="15000"/>
            </a:spcAft>
            <a:buNone/>
          </a:pPr>
          <a:r>
            <a:rPr lang="en-US" sz="1050" kern="1200">
              <a:solidFill>
                <a:srgbClr val="002060"/>
              </a:solidFill>
            </a:rPr>
            <a:t> bruising on soft parts of the body such as buttocks or thighs</a:t>
          </a:r>
          <a:endParaRPr lang="en-AU" sz="1050" kern="1200">
            <a:solidFill>
              <a:srgbClr val="002060"/>
            </a:solidFill>
          </a:endParaRPr>
        </a:p>
        <a:p>
          <a:pPr marL="57150" lvl="1" indent="-57150" algn="ctr" defTabSz="177800">
            <a:lnSpc>
              <a:spcPct val="114000"/>
            </a:lnSpc>
            <a:spcBef>
              <a:spcPct val="0"/>
            </a:spcBef>
            <a:spcAft>
              <a:spcPct val="15000"/>
            </a:spcAft>
            <a:buChar char="•"/>
          </a:pPr>
          <a:endParaRPr lang="en-AU" sz="400" kern="1200">
            <a:solidFill>
              <a:srgbClr val="002060"/>
            </a:solidFill>
          </a:endParaRPr>
        </a:p>
        <a:p>
          <a:pPr marL="114300" lvl="1" indent="-114300" algn="ctr" defTabSz="577850">
            <a:lnSpc>
              <a:spcPct val="90000"/>
            </a:lnSpc>
            <a:spcBef>
              <a:spcPct val="0"/>
            </a:spcBef>
            <a:spcAft>
              <a:spcPct val="15000"/>
            </a:spcAft>
            <a:buNone/>
          </a:pPr>
          <a:r>
            <a:rPr lang="en-AU" sz="1300" u="sng" kern="1200">
              <a:solidFill>
                <a:srgbClr val="002060"/>
              </a:solidFill>
            </a:rPr>
            <a:t>Possible behavioural indicators</a:t>
          </a:r>
        </a:p>
        <a:p>
          <a:pPr marL="57150" lvl="1" indent="-57150" algn="ctr" defTabSz="466725">
            <a:lnSpc>
              <a:spcPct val="114000"/>
            </a:lnSpc>
            <a:spcBef>
              <a:spcPct val="0"/>
            </a:spcBef>
            <a:spcAft>
              <a:spcPct val="15000"/>
            </a:spcAft>
            <a:buNone/>
          </a:pPr>
          <a:r>
            <a:rPr lang="en-US" sz="1050" kern="1200">
              <a:solidFill>
                <a:srgbClr val="002060"/>
              </a:solidFill>
            </a:rPr>
            <a:t> child telling someone that sexual abuse has occurred</a:t>
          </a:r>
          <a:endParaRPr lang="en-AU" sz="1050" kern="1200">
            <a:solidFill>
              <a:srgbClr val="002060"/>
            </a:solidFill>
          </a:endParaRPr>
        </a:p>
        <a:p>
          <a:pPr marL="57150" lvl="1" indent="-57150" algn="ctr" defTabSz="466725">
            <a:lnSpc>
              <a:spcPct val="114000"/>
            </a:lnSpc>
            <a:spcBef>
              <a:spcPct val="0"/>
            </a:spcBef>
            <a:spcAft>
              <a:spcPct val="15000"/>
            </a:spcAft>
            <a:buNone/>
          </a:pPr>
          <a:r>
            <a:rPr lang="en-US" sz="1050" kern="1200">
              <a:solidFill>
                <a:srgbClr val="002060"/>
              </a:solidFill>
            </a:rPr>
            <a:t> displaying sexual behaviour or knowledge beyond child's age</a:t>
          </a:r>
          <a:endParaRPr lang="en-AU" sz="1050" kern="1200">
            <a:solidFill>
              <a:srgbClr val="002060"/>
            </a:solidFill>
          </a:endParaRPr>
        </a:p>
        <a:p>
          <a:pPr marL="57150" lvl="1" indent="-57150" algn="ctr" defTabSz="466725">
            <a:lnSpc>
              <a:spcPct val="114000"/>
            </a:lnSpc>
            <a:spcBef>
              <a:spcPct val="0"/>
            </a:spcBef>
            <a:spcAft>
              <a:spcPct val="15000"/>
            </a:spcAft>
            <a:buNone/>
          </a:pPr>
          <a:r>
            <a:rPr lang="en-US" sz="1050" kern="1200">
              <a:solidFill>
                <a:srgbClr val="002060"/>
              </a:solidFill>
            </a:rPr>
            <a:t> poor self-care or personal hygiene</a:t>
          </a:r>
          <a:endParaRPr lang="en-AU" sz="1050" kern="1200">
            <a:solidFill>
              <a:srgbClr val="002060"/>
            </a:solidFill>
          </a:endParaRPr>
        </a:p>
        <a:p>
          <a:pPr marL="57150" lvl="1" indent="-57150" algn="ctr" defTabSz="466725">
            <a:lnSpc>
              <a:spcPct val="114000"/>
            </a:lnSpc>
            <a:spcBef>
              <a:spcPct val="0"/>
            </a:spcBef>
            <a:spcAft>
              <a:spcPct val="15000"/>
            </a:spcAft>
            <a:buNone/>
          </a:pPr>
          <a:r>
            <a:rPr lang="en-AU" sz="1050" kern="1200">
              <a:solidFill>
                <a:srgbClr val="002060"/>
              </a:solidFill>
            </a:rPr>
            <a:t> running away</a:t>
          </a:r>
        </a:p>
        <a:p>
          <a:pPr marL="57150" lvl="1" indent="-57150" algn="ctr" defTabSz="466725">
            <a:lnSpc>
              <a:spcPct val="114000"/>
            </a:lnSpc>
            <a:spcBef>
              <a:spcPct val="0"/>
            </a:spcBef>
            <a:spcAft>
              <a:spcPct val="15000"/>
            </a:spcAft>
            <a:buNone/>
          </a:pPr>
          <a:r>
            <a:rPr lang="en-US" sz="1050" kern="1200">
              <a:solidFill>
                <a:srgbClr val="002060"/>
              </a:solidFill>
            </a:rPr>
            <a:t> anxiety-related illnesses – such as anorexia or bulimia</a:t>
          </a:r>
          <a:endParaRPr lang="en-AU" sz="1050" kern="1200">
            <a:solidFill>
              <a:srgbClr val="002060"/>
            </a:solidFill>
          </a:endParaRPr>
        </a:p>
      </dsp:txBody>
      <dsp:txXfrm rot="10800000">
        <a:off x="0" y="3505663"/>
        <a:ext cx="5826511" cy="2103398"/>
      </dsp:txXfrm>
    </dsp:sp>
    <dsp:sp modelId="{A381CF58-1DCF-412D-B773-2A65CD5B6F02}">
      <dsp:nvSpPr>
        <dsp:cNvPr id="0" name=""/>
        <dsp:cNvSpPr/>
      </dsp:nvSpPr>
      <dsp:spPr>
        <a:xfrm rot="5400000">
          <a:off x="7337501" y="1293540"/>
          <a:ext cx="2804531" cy="5826511"/>
        </a:xfrm>
        <a:prstGeom prst="round1Rect">
          <a:avLst/>
        </a:prstGeom>
        <a:solidFill>
          <a:schemeClr val="lt1">
            <a:hueOff val="0"/>
            <a:satOff val="0"/>
            <a:lumOff val="0"/>
            <a:alphaOff val="0"/>
          </a:schemeClr>
        </a:solidFill>
        <a:ln w="25400" cap="flat" cmpd="sng" algn="ctr">
          <a:solidFill>
            <a:srgbClr val="966A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08000" rIns="99568" bIns="99568" numCol="1" spcCol="1270" anchor="b" anchorCtr="0">
          <a:noAutofit/>
        </a:bodyPr>
        <a:lstStyle/>
        <a:p>
          <a:pPr marL="0" lvl="0" indent="0" algn="ctr" defTabSz="622300">
            <a:lnSpc>
              <a:spcPct val="90000"/>
            </a:lnSpc>
            <a:spcBef>
              <a:spcPct val="0"/>
            </a:spcBef>
            <a:spcAft>
              <a:spcPct val="35000"/>
            </a:spcAft>
            <a:buNone/>
          </a:pPr>
          <a:r>
            <a:rPr lang="en-GB" sz="1400" b="1" kern="1200">
              <a:solidFill>
                <a:srgbClr val="002060"/>
              </a:solidFill>
              <a:cs typeface="Arial"/>
            </a:rPr>
            <a:t>Neglect</a:t>
          </a:r>
          <a:endParaRPr lang="en-AU" sz="1400" kern="1200">
            <a:solidFill>
              <a:srgbClr val="002060"/>
            </a:solidFill>
          </a:endParaRPr>
        </a:p>
        <a:p>
          <a:pPr marL="114300" lvl="1" indent="-114300" algn="ctr" defTabSz="577850">
            <a:lnSpc>
              <a:spcPct val="90000"/>
            </a:lnSpc>
            <a:spcBef>
              <a:spcPct val="0"/>
            </a:spcBef>
            <a:spcAft>
              <a:spcPct val="15000"/>
            </a:spcAft>
            <a:buNone/>
          </a:pPr>
          <a:r>
            <a:rPr lang="en-GB" sz="1300" b="0" u="sng" kern="1200">
              <a:solidFill>
                <a:srgbClr val="002060"/>
              </a:solidFill>
              <a:cs typeface="Arial"/>
            </a:rPr>
            <a:t>Possible physical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frequent hunger</a:t>
          </a:r>
        </a:p>
        <a:p>
          <a:pPr marL="57150" lvl="1" indent="-57150" algn="ctr" defTabSz="466725">
            <a:lnSpc>
              <a:spcPct val="114000"/>
            </a:lnSpc>
            <a:spcBef>
              <a:spcPct val="0"/>
            </a:spcBef>
            <a:spcAft>
              <a:spcPct val="15000"/>
            </a:spcAft>
            <a:buNone/>
          </a:pPr>
          <a:r>
            <a:rPr lang="en-GB" sz="1050" kern="1200">
              <a:solidFill>
                <a:srgbClr val="002060"/>
              </a:solidFill>
              <a:cs typeface="Arial"/>
            </a:rPr>
            <a:t> poor hygiene</a:t>
          </a:r>
        </a:p>
        <a:p>
          <a:pPr marL="57150" lvl="1" indent="-57150" algn="ctr" defTabSz="466725">
            <a:lnSpc>
              <a:spcPct val="114000"/>
            </a:lnSpc>
            <a:spcBef>
              <a:spcPct val="0"/>
            </a:spcBef>
            <a:spcAft>
              <a:spcPct val="15000"/>
            </a:spcAft>
            <a:buNone/>
          </a:pPr>
          <a:r>
            <a:rPr lang="en-GB" sz="1050" kern="1200">
              <a:solidFill>
                <a:srgbClr val="002060"/>
              </a:solidFill>
              <a:cs typeface="Arial"/>
            </a:rPr>
            <a:t> inappropriate clothing – e.g. wearing summer clothing in winter</a:t>
          </a:r>
        </a:p>
        <a:p>
          <a:pPr marL="57150" lvl="1" indent="-57150" algn="ctr" defTabSz="466725">
            <a:lnSpc>
              <a:spcPct val="114000"/>
            </a:lnSpc>
            <a:spcBef>
              <a:spcPct val="0"/>
            </a:spcBef>
            <a:spcAft>
              <a:spcPct val="15000"/>
            </a:spcAft>
            <a:buNone/>
          </a:pPr>
          <a:r>
            <a:rPr lang="en-GB" sz="1050" kern="1200">
              <a:solidFill>
                <a:srgbClr val="002060"/>
              </a:solidFill>
              <a:cs typeface="Arial"/>
            </a:rPr>
            <a:t> left unsupervised for long periods of time</a:t>
          </a:r>
        </a:p>
        <a:p>
          <a:pPr marL="57150" lvl="1" indent="-57150" algn="ctr" defTabSz="466725">
            <a:lnSpc>
              <a:spcPct val="114000"/>
            </a:lnSpc>
            <a:spcBef>
              <a:spcPct val="0"/>
            </a:spcBef>
            <a:spcAft>
              <a:spcPct val="15000"/>
            </a:spcAft>
            <a:buNone/>
          </a:pPr>
          <a:r>
            <a:rPr lang="en-GB" sz="1050" kern="1200">
              <a:solidFill>
                <a:srgbClr val="002060"/>
              </a:solidFill>
              <a:cs typeface="Arial"/>
            </a:rPr>
            <a:t> medical needs not attended to</a:t>
          </a:r>
        </a:p>
        <a:p>
          <a:pPr marL="57150" lvl="1" indent="-57150" algn="ctr" defTabSz="177800">
            <a:lnSpc>
              <a:spcPct val="114000"/>
            </a:lnSpc>
            <a:spcBef>
              <a:spcPct val="0"/>
            </a:spcBef>
            <a:spcAft>
              <a:spcPct val="15000"/>
            </a:spcAft>
            <a:buChar char="•"/>
          </a:pPr>
          <a:endParaRPr lang="en-GB" sz="400" kern="1200">
            <a:solidFill>
              <a:srgbClr val="002060"/>
            </a:solidFill>
            <a:cs typeface="Arial"/>
          </a:endParaRPr>
        </a:p>
        <a:p>
          <a:pPr marL="114300" lvl="1" indent="-114300" algn="ctr" defTabSz="577850">
            <a:lnSpc>
              <a:spcPct val="90000"/>
            </a:lnSpc>
            <a:spcBef>
              <a:spcPct val="0"/>
            </a:spcBef>
            <a:spcAft>
              <a:spcPct val="15000"/>
            </a:spcAft>
            <a:buNone/>
          </a:pPr>
          <a:r>
            <a:rPr lang="en-GB" sz="1300" b="0" u="sng" kern="1200">
              <a:solidFill>
                <a:srgbClr val="002060"/>
              </a:solidFill>
              <a:cs typeface="Arial"/>
            </a:rPr>
            <a:t>Possible behavioural indicators</a:t>
          </a:r>
        </a:p>
        <a:p>
          <a:pPr marL="57150" lvl="1" indent="-57150" algn="ctr" defTabSz="466725">
            <a:lnSpc>
              <a:spcPct val="114000"/>
            </a:lnSpc>
            <a:spcBef>
              <a:spcPct val="0"/>
            </a:spcBef>
            <a:spcAft>
              <a:spcPct val="15000"/>
            </a:spcAft>
            <a:buNone/>
          </a:pPr>
          <a:r>
            <a:rPr lang="en-GB" sz="1050" kern="1200">
              <a:solidFill>
                <a:srgbClr val="002060"/>
              </a:solidFill>
              <a:cs typeface="Arial"/>
            </a:rPr>
            <a:t> stealing food</a:t>
          </a:r>
        </a:p>
        <a:p>
          <a:pPr marL="57150" lvl="1" indent="-57150" algn="ctr" defTabSz="466725">
            <a:lnSpc>
              <a:spcPct val="114000"/>
            </a:lnSpc>
            <a:spcBef>
              <a:spcPct val="0"/>
            </a:spcBef>
            <a:spcAft>
              <a:spcPct val="15000"/>
            </a:spcAft>
            <a:buNone/>
          </a:pPr>
          <a:r>
            <a:rPr lang="en-GB" sz="1050" kern="1200">
              <a:solidFill>
                <a:srgbClr val="002060"/>
              </a:solidFill>
              <a:cs typeface="Arial"/>
            </a:rPr>
            <a:t> often tired, falling asleep</a:t>
          </a:r>
        </a:p>
        <a:p>
          <a:pPr marL="57150" lvl="1" indent="-57150" algn="ctr" defTabSz="466725">
            <a:lnSpc>
              <a:spcPct val="114000"/>
            </a:lnSpc>
            <a:spcBef>
              <a:spcPct val="0"/>
            </a:spcBef>
            <a:spcAft>
              <a:spcPct val="15000"/>
            </a:spcAft>
            <a:buNone/>
          </a:pPr>
          <a:r>
            <a:rPr lang="en-GB" sz="1050" kern="1200">
              <a:solidFill>
                <a:srgbClr val="002060"/>
              </a:solidFill>
              <a:cs typeface="Arial"/>
            </a:rPr>
            <a:t> developmental delays due to lack of stimulation</a:t>
          </a:r>
        </a:p>
        <a:p>
          <a:pPr marL="57150" lvl="1" indent="-57150" algn="ctr" defTabSz="466725">
            <a:lnSpc>
              <a:spcPct val="114000"/>
            </a:lnSpc>
            <a:spcBef>
              <a:spcPct val="0"/>
            </a:spcBef>
            <a:spcAft>
              <a:spcPct val="15000"/>
            </a:spcAft>
            <a:buNone/>
          </a:pPr>
          <a:r>
            <a:rPr lang="en-GB" sz="1050" kern="1200">
              <a:solidFill>
                <a:srgbClr val="002060"/>
              </a:solidFill>
              <a:cs typeface="Arial"/>
            </a:rPr>
            <a:t> listless or immobile, emancipated and pale</a:t>
          </a:r>
        </a:p>
        <a:p>
          <a:pPr marL="57150" lvl="1" indent="-57150" algn="ctr" defTabSz="466725">
            <a:lnSpc>
              <a:spcPct val="114000"/>
            </a:lnSpc>
            <a:spcBef>
              <a:spcPct val="0"/>
            </a:spcBef>
            <a:spcAft>
              <a:spcPct val="15000"/>
            </a:spcAft>
            <a:buNone/>
          </a:pPr>
          <a:r>
            <a:rPr lang="en-GB" sz="1050" kern="1200">
              <a:solidFill>
                <a:srgbClr val="002060"/>
              </a:solidFill>
              <a:cs typeface="Arial"/>
            </a:rPr>
            <a:t> poor or irregular attendance at a service – e.g. child care or school</a:t>
          </a:r>
        </a:p>
      </dsp:txBody>
      <dsp:txXfrm rot="-5400000">
        <a:off x="5826512" y="3505663"/>
        <a:ext cx="5826511" cy="2103398"/>
      </dsp:txXfrm>
    </dsp:sp>
    <dsp:sp modelId="{38194C0E-A9A8-4239-AC57-0B64A4F7E7C7}">
      <dsp:nvSpPr>
        <dsp:cNvPr id="0" name=""/>
        <dsp:cNvSpPr/>
      </dsp:nvSpPr>
      <dsp:spPr>
        <a:xfrm>
          <a:off x="4753512" y="2477915"/>
          <a:ext cx="2145997" cy="653231"/>
        </a:xfrm>
        <a:prstGeom prst="roundRect">
          <a:avLst/>
        </a:prstGeom>
        <a:solidFill>
          <a:srgbClr val="DCCD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201547"/>
              </a:solidFill>
              <a:latin typeface="+mj-lt"/>
            </a:rPr>
            <a:t>Child abuse and Neglect </a:t>
          </a:r>
          <a:endParaRPr lang="en-AU" sz="1700" b="1" kern="1200">
            <a:solidFill>
              <a:srgbClr val="201547"/>
            </a:solidFill>
            <a:latin typeface="+mj-lt"/>
          </a:endParaRPr>
        </a:p>
      </dsp:txBody>
      <dsp:txXfrm>
        <a:off x="4785400" y="2509803"/>
        <a:ext cx="2082221" cy="589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46EB2-07A5-4B67-8E1E-C7A7134D8931}">
      <dsp:nvSpPr>
        <dsp:cNvPr id="0" name=""/>
        <dsp:cNvSpPr/>
      </dsp:nvSpPr>
      <dsp:spPr>
        <a:xfrm rot="10800000">
          <a:off x="2819805" y="3422"/>
          <a:ext cx="9684250" cy="1522159"/>
        </a:xfrm>
        <a:prstGeom prst="homePlate">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1230" tIns="60960" rIns="113792" bIns="60960" numCol="1" spcCol="1270" anchor="ctr" anchorCtr="0">
          <a:noAutofit/>
        </a:bodyPr>
        <a:lstStyle/>
        <a:p>
          <a:pPr marL="0" lvl="0" indent="0" algn="ctr" defTabSz="711200">
            <a:lnSpc>
              <a:spcPct val="150000"/>
            </a:lnSpc>
            <a:spcBef>
              <a:spcPct val="0"/>
            </a:spcBef>
            <a:spcAft>
              <a:spcPct val="35000"/>
            </a:spcAft>
            <a:buNone/>
          </a:pPr>
          <a:r>
            <a:rPr lang="en-GB" sz="1600" b="0" kern="1200">
              <a:ea typeface="ＭＳ Ｐゴシック"/>
              <a:cs typeface="Arial"/>
            </a:rPr>
            <a:t>If you know there is an </a:t>
          </a:r>
          <a:r>
            <a:rPr lang="en-GB" sz="1600" b="1" kern="1200">
              <a:ea typeface="ＭＳ Ｐゴシック"/>
              <a:cs typeface="Arial"/>
            </a:rPr>
            <a:t>open case</a:t>
          </a:r>
          <a:r>
            <a:rPr lang="en-GB" sz="1600" b="0" kern="1200">
              <a:ea typeface="ＭＳ Ｐゴシック"/>
              <a:cs typeface="Arial"/>
            </a:rPr>
            <a:t>, you can contact the allocated child </a:t>
          </a:r>
          <a:r>
            <a:rPr lang="en-GB" sz="1600" kern="1200">
              <a:ea typeface="ＭＳ Ｐゴシック"/>
              <a:cs typeface="Arial"/>
            </a:rPr>
            <a:t>p</a:t>
          </a:r>
          <a:r>
            <a:rPr lang="en-GB" sz="1600" b="0" kern="1200">
              <a:ea typeface="ＭＳ Ｐゴシック"/>
              <a:cs typeface="Arial"/>
            </a:rPr>
            <a:t>rotection </a:t>
          </a:r>
          <a:r>
            <a:rPr lang="en-GB" sz="1600" kern="1200">
              <a:ea typeface="ＭＳ Ｐゴシック"/>
              <a:cs typeface="Arial"/>
            </a:rPr>
            <a:t>p</a:t>
          </a:r>
          <a:r>
            <a:rPr lang="en-GB" sz="1600" b="0" kern="1200">
              <a:ea typeface="ＭＳ Ｐゴシック"/>
              <a:cs typeface="Arial"/>
            </a:rPr>
            <a:t>ractitioner and discuss any request with the them directly.</a:t>
          </a:r>
          <a:endParaRPr lang="en-AU" sz="1600" kern="1200"/>
        </a:p>
      </dsp:txBody>
      <dsp:txXfrm rot="10800000">
        <a:off x="3200345" y="3422"/>
        <a:ext cx="9303710" cy="1522159"/>
      </dsp:txXfrm>
    </dsp:sp>
    <dsp:sp modelId="{4195DB99-7FE0-4359-AC50-1D6B71D5EF71}">
      <dsp:nvSpPr>
        <dsp:cNvPr id="0" name=""/>
        <dsp:cNvSpPr/>
      </dsp:nvSpPr>
      <dsp:spPr>
        <a:xfrm>
          <a:off x="2058726" y="3422"/>
          <a:ext cx="1522159" cy="152215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3C494F-22E1-483B-8215-E36917C1021D}">
      <dsp:nvSpPr>
        <dsp:cNvPr id="0" name=""/>
        <dsp:cNvSpPr/>
      </dsp:nvSpPr>
      <dsp:spPr>
        <a:xfrm rot="10800000">
          <a:off x="2857864" y="1948253"/>
          <a:ext cx="9684250" cy="1522159"/>
        </a:xfrm>
        <a:prstGeom prst="homePlate">
          <a:avLst/>
        </a:prstGeom>
        <a:solidFill>
          <a:schemeClr val="accent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1230" tIns="53340" rIns="99568" bIns="53340" numCol="1" spcCol="1270" anchor="ctr" anchorCtr="0">
          <a:noAutofit/>
        </a:bodyPr>
        <a:lstStyle/>
        <a:p>
          <a:pPr marL="0" lvl="0" indent="0" algn="ctr" defTabSz="622300">
            <a:lnSpc>
              <a:spcPct val="150000"/>
            </a:lnSpc>
            <a:spcBef>
              <a:spcPct val="0"/>
            </a:spcBef>
            <a:spcAft>
              <a:spcPct val="35000"/>
            </a:spcAft>
            <a:buNone/>
          </a:pPr>
          <a:r>
            <a:rPr lang="en-GB" sz="1400" kern="1200">
              <a:latin typeface="+mn-lt"/>
              <a:ea typeface="ＭＳ Ｐゴシック"/>
              <a:cs typeface="Segoe UI"/>
            </a:rPr>
            <a:t>Otherwise, a</a:t>
          </a:r>
          <a:r>
            <a:rPr lang="en-GB" sz="1400" b="0" kern="1200">
              <a:latin typeface="+mn-lt"/>
              <a:ea typeface="ＭＳ Ｐゴシック"/>
              <a:cs typeface="Segoe UI"/>
            </a:rPr>
            <a:t>uthorised professionals from an ISE</a:t>
          </a:r>
          <a:r>
            <a:rPr lang="en-GB" sz="1400" b="0" kern="1200">
              <a:latin typeface="+mn-lt"/>
              <a:ea typeface="ＭＳ Ｐゴシック"/>
            </a:rPr>
            <a:t> can request Child Protection information under the FVISS or CISS from the department </a:t>
          </a:r>
          <a:r>
            <a:rPr lang="en-GB" sz="1400" b="1" kern="1200">
              <a:latin typeface="+mn-lt"/>
              <a:ea typeface="ＭＳ Ｐゴシック"/>
            </a:rPr>
            <a:t>using a secure </a:t>
          </a:r>
          <a:r>
            <a:rPr lang="en-GB" sz="1400" b="1" kern="1200">
              <a:latin typeface="+mn-lt"/>
              <a:ea typeface="ＭＳ Ｐゴシック"/>
              <a:cs typeface="Arial"/>
              <a:hlinkClick xmlns:r="http://schemas.openxmlformats.org/officeDocument/2006/relationships" r:id="rId3">
                <a:extLst>
                  <a:ext uri="{A12FA001-AC4F-418D-AE19-62706E023703}">
                    <ahyp:hlinkClr xmlns:ahyp="http://schemas.microsoft.com/office/drawing/2018/hyperlinkcolor" val="tx"/>
                  </a:ext>
                </a:extLst>
              </a:hlinkClick>
            </a:rPr>
            <a:t>webform</a:t>
          </a:r>
          <a:r>
            <a:rPr lang="en-GB" sz="1400" b="1" kern="1200">
              <a:latin typeface="+mn-lt"/>
              <a:ea typeface="ＭＳ Ｐゴシック"/>
              <a:cs typeface="Arial"/>
            </a:rPr>
            <a:t> </a:t>
          </a:r>
          <a:r>
            <a:rPr lang="en-GB" sz="1400" kern="1200">
              <a:latin typeface="+mn-lt"/>
              <a:ea typeface="ＭＳ Ｐゴシック"/>
              <a:cs typeface="Arial"/>
            </a:rPr>
            <a:t>– compliant requests for closed cases will receive a response in writing (usually within 7 business days). Requests for open cases will be referred to the allocated worker for a response.</a:t>
          </a:r>
          <a:r>
            <a:rPr lang="en-GB" sz="1400" b="0" kern="1200">
              <a:latin typeface="+mn-lt"/>
              <a:ea typeface="ＭＳ Ｐゴシック"/>
              <a:cs typeface="Arial"/>
            </a:rPr>
            <a:t> </a:t>
          </a:r>
          <a:r>
            <a:rPr lang="en-GB" sz="1400" kern="1200">
              <a:latin typeface="+mn-lt"/>
              <a:ea typeface="ＭＳ Ｐゴシック"/>
              <a:cs typeface="Arial"/>
            </a:rPr>
            <a:t>[https://informationsharingteam.powerappsportals.com/FVISSCISS]</a:t>
          </a:r>
          <a:endParaRPr lang="en-AU" sz="1400" kern="1200">
            <a:latin typeface="+mn-lt"/>
          </a:endParaRPr>
        </a:p>
      </dsp:txBody>
      <dsp:txXfrm rot="10800000">
        <a:off x="3238404" y="1948253"/>
        <a:ext cx="9303710" cy="1522159"/>
      </dsp:txXfrm>
    </dsp:sp>
    <dsp:sp modelId="{E85ADBB2-0E98-477D-BFFF-573705E6CCD8}">
      <dsp:nvSpPr>
        <dsp:cNvPr id="0" name=""/>
        <dsp:cNvSpPr/>
      </dsp:nvSpPr>
      <dsp:spPr>
        <a:xfrm>
          <a:off x="2058726" y="1948253"/>
          <a:ext cx="1522159" cy="1522159"/>
        </a:xfrm>
        <a:prstGeom prst="ellipse">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F7017C-A15A-48DA-B71D-88C97E8038B1}">
      <dsp:nvSpPr>
        <dsp:cNvPr id="0" name=""/>
        <dsp:cNvSpPr/>
      </dsp:nvSpPr>
      <dsp:spPr>
        <a:xfrm rot="10800000">
          <a:off x="2819805" y="3893084"/>
          <a:ext cx="9684250" cy="1522159"/>
        </a:xfrm>
        <a:prstGeom prst="homePlate">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1230" tIns="60960" rIns="113792" bIns="60960" numCol="1" spcCol="1270" anchor="ctr" anchorCtr="0">
          <a:noAutofit/>
        </a:bodyPr>
        <a:lstStyle/>
        <a:p>
          <a:pPr marL="0" lvl="0" indent="0" algn="ctr" defTabSz="711200">
            <a:lnSpc>
              <a:spcPct val="150000"/>
            </a:lnSpc>
            <a:spcBef>
              <a:spcPct val="0"/>
            </a:spcBef>
            <a:spcAft>
              <a:spcPct val="35000"/>
            </a:spcAft>
            <a:buNone/>
          </a:pPr>
          <a:r>
            <a:rPr lang="en-GB" sz="1600" b="0" kern="1200">
              <a:latin typeface="+mn-lt"/>
              <a:ea typeface="ＭＳ Ｐゴシック"/>
              <a:cs typeface="Segoe UI"/>
            </a:rPr>
            <a:t>General enquiries can be emailed to </a:t>
          </a:r>
          <a:r>
            <a:rPr lang="en-GB" sz="1600" b="0" kern="1200">
              <a:latin typeface="+mn-lt"/>
              <a:ea typeface="ＭＳ Ｐゴシック"/>
              <a:cs typeface="Segoe UI"/>
              <a:hlinkClick xmlns:r="http://schemas.openxmlformats.org/officeDocument/2006/relationships" r:id="rId6">
                <a:extLst>
                  <a:ext uri="{A12FA001-AC4F-418D-AE19-62706E023703}">
                    <ahyp:hlinkClr xmlns:ahyp="http://schemas.microsoft.com/office/drawing/2018/hyperlinkcolor" val="tx"/>
                  </a:ext>
                </a:extLst>
              </a:hlinkClick>
            </a:rPr>
            <a:t>info.exchange@dffh.vic.gov.au</a:t>
          </a:r>
          <a:r>
            <a:rPr lang="en-GB" sz="1600" kern="1200">
              <a:latin typeface="+mn-lt"/>
              <a:ea typeface="ＭＳ Ｐゴシック"/>
              <a:cs typeface="Segoe UI"/>
            </a:rPr>
            <a:t> </a:t>
          </a:r>
          <a:endParaRPr lang="en-AU" sz="1600" kern="1200">
            <a:latin typeface="+mn-lt"/>
          </a:endParaRPr>
        </a:p>
      </dsp:txBody>
      <dsp:txXfrm rot="10800000">
        <a:off x="3200345" y="3893084"/>
        <a:ext cx="9303710" cy="1522159"/>
      </dsp:txXfrm>
    </dsp:sp>
    <dsp:sp modelId="{0EFD72AE-2C72-41E4-B7FC-A55EB040A437}">
      <dsp:nvSpPr>
        <dsp:cNvPr id="0" name=""/>
        <dsp:cNvSpPr/>
      </dsp:nvSpPr>
      <dsp:spPr>
        <a:xfrm>
          <a:off x="2058726" y="3893084"/>
          <a:ext cx="1522159" cy="1522159"/>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31/03/2026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609585" algn="l" rtl="0" eaLnBrk="0" fontAlgn="base" hangingPunct="0">
      <a:spcBef>
        <a:spcPct val="30000"/>
      </a:spcBef>
      <a:spcAft>
        <a:spcPct val="0"/>
      </a:spcAft>
      <a:defRPr sz="1600" kern="1200">
        <a:solidFill>
          <a:schemeClr val="tx1"/>
        </a:solidFill>
        <a:latin typeface="+mn-lt"/>
        <a:ea typeface="+mn-ea"/>
        <a:cs typeface="+mn-cs"/>
      </a:defRPr>
    </a:lvl2pPr>
    <a:lvl3pPr marL="1219170" algn="l" rtl="0" eaLnBrk="0" fontAlgn="base" hangingPunct="0">
      <a:spcBef>
        <a:spcPct val="30000"/>
      </a:spcBef>
      <a:spcAft>
        <a:spcPct val="0"/>
      </a:spcAft>
      <a:defRPr sz="1600" kern="1200">
        <a:solidFill>
          <a:schemeClr val="tx1"/>
        </a:solidFill>
        <a:latin typeface="+mn-lt"/>
        <a:ea typeface="+mn-ea"/>
        <a:cs typeface="+mn-cs"/>
      </a:defRPr>
    </a:lvl3pPr>
    <a:lvl4pPr marL="1828754" algn="l" rtl="0" eaLnBrk="0" fontAlgn="base" hangingPunct="0">
      <a:spcBef>
        <a:spcPct val="30000"/>
      </a:spcBef>
      <a:spcAft>
        <a:spcPct val="0"/>
      </a:spcAft>
      <a:defRPr sz="1600" kern="1200">
        <a:solidFill>
          <a:schemeClr val="tx1"/>
        </a:solidFill>
        <a:latin typeface="+mn-lt"/>
        <a:ea typeface="+mn-ea"/>
        <a:cs typeface="+mn-cs"/>
      </a:defRPr>
    </a:lvl4pPr>
    <a:lvl5pPr marL="2438339" algn="l" rtl="0" eaLnBrk="0" fontAlgn="base" hangingPunct="0">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7</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22063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34</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53020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35</a:t>
            </a:fld>
            <a:endParaRPr lang="en-AU" altLang="en-US"/>
          </a:p>
        </p:txBody>
      </p:sp>
    </p:spTree>
    <p:extLst>
      <p:ext uri="{BB962C8B-B14F-4D97-AF65-F5344CB8AC3E}">
        <p14:creationId xmlns:p14="http://schemas.microsoft.com/office/powerpoint/2010/main" val="316095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DBF47-9FB6-6100-C654-E8CBFD892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92951-ACE8-DD9E-AD77-BE729CACA0D3}"/>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F48C9BB-32EA-E34B-A933-65B49A7208E9}"/>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4624FF1E-4947-DED5-16E8-726F6184D5FD}"/>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42</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0646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lvl="0"/>
            <a:r>
              <a:rPr lang="en-AU" sz="1600" kern="1200">
                <a:solidFill>
                  <a:schemeClr val="tx1"/>
                </a:solidFill>
                <a:effectLst/>
                <a:latin typeface="+mn-lt"/>
                <a:ea typeface="+mn-ea"/>
                <a:cs typeface="+mn-cs"/>
              </a:rPr>
              <a:t>The new resources will provide practice guidance for professionals to engage directly with:</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children and young people to identify and respond to wellbeing needs</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children and young people who experience family violence from a family member</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young people who experience family violence in intimate partner, dating or casual relationships</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young people using family violence in the home, towards parents, siblings, caregivers, and other family members</a:t>
            </a:r>
          </a:p>
          <a:p>
            <a:pPr marL="285750" lvl="0" indent="-285750" fontAlgn="base">
              <a:buFont typeface="Arial" panose="020B0604020202020204" pitchFamily="34" charset="0"/>
              <a:buChar char="•"/>
            </a:pPr>
            <a:r>
              <a:rPr lang="en-AU" sz="1600" kern="1200">
                <a:solidFill>
                  <a:schemeClr val="tx1"/>
                </a:solidFill>
                <a:effectLst/>
                <a:latin typeface="+mn-lt"/>
                <a:ea typeface="+mn-ea"/>
                <a:cs typeface="+mn-cs"/>
              </a:rPr>
              <a:t>young people using family violence in intimate partner, dating or casual relationships   </a:t>
            </a:r>
          </a:p>
          <a:p>
            <a:pPr marL="285750" lvl="0" indent="-285750" fontAlgn="base">
              <a:buFont typeface="Arial" panose="020B0604020202020204" pitchFamily="34" charset="0"/>
              <a:buChar char="•"/>
            </a:pPr>
            <a:r>
              <a:rPr lang="en-AU" sz="1600" kern="1200">
                <a:solidFill>
                  <a:schemeClr val="tx1"/>
                </a:solidFill>
                <a:effectLst/>
                <a:latin typeface="+mn-lt"/>
                <a:ea typeface="+mn-ea"/>
                <a:cs typeface="+mn-cs"/>
              </a:rPr>
              <a:t>misidentification occurring in the context of young people – this includes in the context of intimate partner violence as well as where there is an adult using family violence towards the young person.</a:t>
            </a:r>
          </a:p>
          <a:p>
            <a:pPr marL="0" lvl="0" indent="0" fontAlgn="base">
              <a:buFont typeface="Arial" panose="020B0604020202020204" pitchFamily="34" charset="0"/>
              <a:buNone/>
            </a:pPr>
            <a:endParaRPr lang="en-AU" sz="1600" kern="1200">
              <a:solidFill>
                <a:schemeClr val="tx1"/>
              </a:solidFill>
              <a:effectLst/>
              <a:latin typeface="+mn-lt"/>
              <a:ea typeface="+mn-ea"/>
              <a:cs typeface="+mn-cs"/>
            </a:endParaRPr>
          </a:p>
          <a:p>
            <a:pPr marL="0" lvl="0" indent="0" fontAlgn="base">
              <a:buFont typeface="Arial" panose="020B0604020202020204" pitchFamily="34" charset="0"/>
              <a:buNone/>
            </a:pPr>
            <a:r>
              <a:rPr lang="en-AU" sz="1600" kern="1200">
                <a:solidFill>
                  <a:schemeClr val="tx1"/>
                </a:solidFill>
                <a:effectLst/>
                <a:latin typeface="+mn-lt"/>
                <a:ea typeface="+mn-ea"/>
                <a:cs typeface="+mn-cs"/>
              </a:rPr>
              <a:t>Key Points</a:t>
            </a:r>
          </a:p>
          <a:p>
            <a:pPr marL="285750" lvl="0" indent="-285750" fontAlgn="base">
              <a:buFont typeface="Arial" panose="020B0604020202020204" pitchFamily="34" charset="0"/>
              <a:buChar char="•"/>
            </a:pPr>
            <a:r>
              <a:rPr lang="en-AU" sz="1600" i="0" u="sng" kern="1200">
                <a:solidFill>
                  <a:schemeClr val="tx1"/>
                </a:solidFill>
                <a:effectLst/>
                <a:latin typeface="+mn-lt"/>
                <a:ea typeface="+mn-ea"/>
                <a:cs typeface="+mn-cs"/>
              </a:rPr>
              <a:t>The new resources contain practice guidance for children and young people up to age 25.</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 new resources aim to support professionals to identify and assess family violence risk and risks and needs impacting on a child or young person’s wellbeing simultaneously to support early identification and intervention. </a:t>
            </a:r>
            <a:endParaRPr lang="en-AU" sz="2000" kern="1200">
              <a:solidFill>
                <a:schemeClr val="tx1"/>
              </a:solidFill>
              <a:effectLst/>
              <a:latin typeface="+mn-lt"/>
              <a:ea typeface="+mn-ea"/>
              <a:cs typeface="+mn-cs"/>
            </a:endParaRP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 language in the new resources aligns with existing MARAM resources and build on practice concepts you will already be familiar with.</a:t>
            </a:r>
            <a:endParaRPr lang="en-AU" sz="2000" kern="1200">
              <a:solidFill>
                <a:schemeClr val="tx1"/>
              </a:solidFill>
              <a:effectLst/>
              <a:latin typeface="+mn-lt"/>
              <a:ea typeface="+mn-ea"/>
              <a:cs typeface="+mn-cs"/>
            </a:endParaRP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They centre the child or young person, focusing on direct engagement, and aim to enhance system wide capability to use trauma and violence-informed and culturally safe practice frameworks. </a:t>
            </a:r>
            <a:endParaRPr lang="en-AU" sz="2000" kern="1200">
              <a:solidFill>
                <a:schemeClr val="tx1"/>
              </a:solidFill>
              <a:effectLst/>
              <a:latin typeface="+mn-lt"/>
              <a:ea typeface="+mn-ea"/>
              <a:cs typeface="+mn-cs"/>
            </a:endParaRP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 resources provide guidance on applying an age and developmental stage lens to risk assessment for children and young people.</a:t>
            </a:r>
            <a:endParaRPr lang="en-AU" sz="2000" kern="1200">
              <a:solidFill>
                <a:schemeClr val="tx1"/>
              </a:solidFill>
              <a:effectLst/>
              <a:latin typeface="+mn-lt"/>
              <a:ea typeface="+mn-ea"/>
              <a:cs typeface="+mn-cs"/>
            </a:endParaRPr>
          </a:p>
          <a:p>
            <a:pPr marL="285750" lvl="0" indent="-285750">
              <a:buFont typeface="Arial" panose="020B0604020202020204" pitchFamily="34" charset="0"/>
              <a:buChar char="•"/>
            </a:pPr>
            <a:r>
              <a:rPr lang="en-AU" sz="1600" kern="1200">
                <a:solidFill>
                  <a:schemeClr val="tx1"/>
                </a:solidFill>
                <a:effectLst/>
                <a:latin typeface="+mn-lt"/>
                <a:ea typeface="+mn-ea"/>
                <a:cs typeface="+mn-cs"/>
              </a:rPr>
              <a:t>Content on suicide has been developed and is included in recognition of the intersection between family violence and suicide risk for children and young people. </a:t>
            </a:r>
          </a:p>
          <a:p>
            <a:pPr marL="285750" lvl="0" indent="-285750">
              <a:buFont typeface="Arial" panose="020B0604020202020204" pitchFamily="34" charset="0"/>
              <a:buChar char="•"/>
            </a:pPr>
            <a:r>
              <a:rPr lang="en-AU" sz="1600" kern="1200">
                <a:solidFill>
                  <a:schemeClr val="tx1"/>
                </a:solidFill>
                <a:effectLst/>
                <a:latin typeface="+mn-lt"/>
                <a:ea typeface="+mn-ea"/>
                <a:cs typeface="+mn-cs"/>
              </a:rPr>
              <a:t>There will be a lot of work across the system to update their responses where they aren’t already doing these practices, which will be led by departments. It is important to know this is coming at this stage, even just from an awareness perspective, not that we are expecting you to do anything right now. </a:t>
            </a:r>
            <a:endParaRPr lang="en-AU" sz="200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53</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0646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55</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9753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A25AD-A13D-0C0E-2172-4AFD376EF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4B94D-A0D1-CB28-D7D5-CC2C5C161CD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F2F10215-05EC-3025-F1D7-3C6E3C726D9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6734BCE-4D14-6A54-E776-8A18F5976BFD}"/>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57</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66668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59</a:t>
            </a:fld>
            <a:endParaRPr lang="en-AU" altLang="en-US"/>
          </a:p>
        </p:txBody>
      </p:sp>
    </p:spTree>
    <p:extLst>
      <p:ext uri="{BB962C8B-B14F-4D97-AF65-F5344CB8AC3E}">
        <p14:creationId xmlns:p14="http://schemas.microsoft.com/office/powerpoint/2010/main" val="405416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76542-6729-30B1-7F5C-76DBCD36A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7AD29-3974-06D2-7A57-4C7CF07C41D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ECED722-AD2A-177D-4E47-2F5D79CCE2D6}"/>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C9794267-F080-DB04-D24D-67C04B550B1B}"/>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61</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05656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792BE-EC0D-8D48-A35D-4235D018D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4F77E-EA89-4CCB-D714-FABEAB79074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D59DE1A-BB02-338E-D381-1B3DF3BC64A2}"/>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40752962-CB15-256E-382B-5058C86C4E29}"/>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62</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61456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1A270-0A12-9FAC-92E9-91B9F2DEE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69174-0409-9D0E-6C4F-9AF2CBBABB6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A3788A3-2EF5-96EE-BD15-0FF9CA8379FA}"/>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89AD0BB0-FF21-4FAA-75A6-217FEE85214E}"/>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63</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4606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9</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02335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E583-203E-8277-DE23-1389B61A2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EA05F-A177-3ACA-715D-6F71583A631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DA77013-1CFD-4F62-48DA-61B56EFFC82C}"/>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E95E247D-20CD-C33A-128C-B7EF4DD5793B}"/>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64</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97317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65</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74590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23BA-B18D-C991-1400-EB85CCAC2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DD9F3-213E-9698-DDE5-EE48B2712A6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DBD3B3C-B921-708F-BA9B-2B293F0CD4ED}"/>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92DF7596-0273-F406-9E9B-0BD0218D77EE}"/>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66</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67392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97DE0-5195-B77F-A45E-C6BA7A461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79160-44EF-2E5F-2E58-90C69D2AA63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0C39A29-45E1-B66C-455E-71209301AF08}"/>
              </a:ext>
            </a:extLst>
          </p:cNvPr>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a:extLst>
              <a:ext uri="{FF2B5EF4-FFF2-40B4-BE49-F238E27FC236}">
                <a16:creationId xmlns:a16="http://schemas.microsoft.com/office/drawing/2014/main" id="{D1261060-065E-8BB8-528E-1BB9A5489F4A}"/>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67</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0803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a:t>Taken from WG </a:t>
            </a: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10</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0982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12</a:t>
            </a:fld>
            <a:endParaRPr lang="en-AU" altLang="en-US"/>
          </a:p>
        </p:txBody>
      </p:sp>
    </p:spTree>
    <p:extLst>
      <p:ext uri="{BB962C8B-B14F-4D97-AF65-F5344CB8AC3E}">
        <p14:creationId xmlns:p14="http://schemas.microsoft.com/office/powerpoint/2010/main" val="362934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a:ea typeface="Calibri"/>
                <a:cs typeface="Calibri"/>
              </a:rPr>
              <a:t>Potential </a:t>
            </a:r>
            <a:r>
              <a:rPr lang="en-US" err="1">
                <a:ea typeface="Calibri"/>
                <a:cs typeface="Calibri"/>
              </a:rPr>
              <a:t>QandA</a:t>
            </a:r>
            <a:r>
              <a:rPr lang="en-US">
                <a:ea typeface="Calibri"/>
                <a:cs typeface="Calibri"/>
              </a:rPr>
              <a:t> on ACAC and CPB</a:t>
            </a:r>
          </a:p>
          <a:p>
            <a:endParaRPr lang="en-US">
              <a:ea typeface="Calibri"/>
              <a:cs typeface="Calibri"/>
            </a:endParaRPr>
          </a:p>
          <a:p>
            <a:r>
              <a:rPr lang="en-AU" b="1">
                <a:highlight>
                  <a:srgbClr val="FFFFFF"/>
                </a:highlight>
              </a:rPr>
              <a:t>How does an ACCO become authorised to deliver ACAC? </a:t>
            </a:r>
            <a:endParaRPr lang="en-US" b="1">
              <a:highlight>
                <a:srgbClr val="FFFFFF"/>
              </a:highlight>
              <a:ea typeface="Calibri"/>
              <a:cs typeface="Calibri"/>
            </a:endParaRPr>
          </a:p>
          <a:p>
            <a:r>
              <a:rPr lang="en-AU">
                <a:highlight>
                  <a:srgbClr val="FFFFFF"/>
                </a:highlight>
              </a:rPr>
              <a:t>For ACAC, as set out in section 18 of the CYFA, the Secretary of </a:t>
            </a:r>
            <a:r>
              <a:rPr lang="en-AU" u="sng">
                <a:highlight>
                  <a:srgbClr val="FFFFFF"/>
                </a:highlight>
              </a:rPr>
              <a:t>DFFH </a:t>
            </a:r>
            <a:r>
              <a:rPr lang="en-AU">
                <a:highlight>
                  <a:srgbClr val="FFFFFF"/>
                </a:highlight>
              </a:rPr>
              <a:t>can authorise an ACCO’s Chief Executive Officer to assume specific functions and powers in relation to a Children’s Court order for an Aboriginal child or young person</a:t>
            </a:r>
            <a:r>
              <a:rPr lang="en-AU" u="sng">
                <a:highlight>
                  <a:srgbClr val="FFFFFF"/>
                </a:highlight>
              </a:rPr>
              <a:t> or their siblings</a:t>
            </a:r>
            <a:r>
              <a:rPr lang="en-AU">
                <a:highlight>
                  <a:srgbClr val="FFFFFF"/>
                </a:highlight>
              </a:rPr>
              <a:t>. </a:t>
            </a:r>
            <a:endParaRPr lang="en-US">
              <a:highlight>
                <a:srgbClr val="FFFFFF"/>
              </a:highlight>
              <a:ea typeface="Calibri"/>
              <a:cs typeface="Calibri"/>
            </a:endParaRPr>
          </a:p>
          <a:p>
            <a:r>
              <a:rPr lang="en-AU">
                <a:highlight>
                  <a:srgbClr val="FFFFFF"/>
                </a:highlight>
              </a:rPr>
              <a:t>For Community Protecting Boorais, this extends to functions and powers relating to investigating a report made to child protection. </a:t>
            </a:r>
            <a:endParaRPr lang="en-US">
              <a:highlight>
                <a:srgbClr val="FFFFFF"/>
              </a:highlight>
              <a:ea typeface="Calibri"/>
              <a:cs typeface="Calibri"/>
            </a:endParaRPr>
          </a:p>
          <a:p>
            <a:r>
              <a:rPr lang="en-AU">
                <a:highlight>
                  <a:srgbClr val="FFFFFF"/>
                </a:highlight>
              </a:rPr>
              <a:t>This means that once a decision to investigate a report has been made by child protection, or a</a:t>
            </a:r>
            <a:r>
              <a:rPr lang="en-AU" u="sng">
                <a:highlight>
                  <a:srgbClr val="FFFFFF"/>
                </a:highlight>
              </a:rPr>
              <a:t>n </a:t>
            </a:r>
            <a:r>
              <a:rPr lang="en-AU">
                <a:highlight>
                  <a:srgbClr val="FFFFFF"/>
                </a:highlight>
              </a:rPr>
              <a:t>order for an Aboriginal child or young person has been made by the Children’s Court, an approved ACCO may be authorised to take on all authorised statutory responsibility and decision making for the child’s case management and case plan.</a:t>
            </a:r>
            <a:endParaRPr lang="en-US">
              <a:highlight>
                <a:srgbClr val="FFFFFF"/>
              </a:highlight>
            </a:endParaRPr>
          </a:p>
          <a:p>
            <a:endParaRPr lang="en-AU">
              <a:highlight>
                <a:srgbClr val="FFFFFF"/>
              </a:highlight>
              <a:ea typeface="Calibri"/>
              <a:cs typeface="Calibri"/>
            </a:endParaRPr>
          </a:p>
          <a:p>
            <a:pPr>
              <a:spcBef>
                <a:spcPts val="30"/>
              </a:spcBef>
            </a:pPr>
            <a:r>
              <a:rPr lang="en-AU" b="1">
                <a:highlight>
                  <a:srgbClr val="FFFFFF"/>
                </a:highlight>
              </a:rPr>
              <a:t>What do ACCOs need to do?</a:t>
            </a:r>
            <a:endParaRPr lang="en-AU" b="1">
              <a:highlight>
                <a:srgbClr val="FFFFFF"/>
              </a:highlight>
              <a:ea typeface="Calibri"/>
              <a:cs typeface="Calibri"/>
            </a:endParaRPr>
          </a:p>
          <a:p>
            <a:pPr>
              <a:spcBef>
                <a:spcPts val="30"/>
              </a:spcBef>
            </a:pPr>
            <a:r>
              <a:rPr lang="en-AU">
                <a:highlight>
                  <a:srgbClr val="FFFFFF"/>
                </a:highlight>
              </a:rPr>
              <a:t>To become fully authorised, an ACCO will need to complete a period of pre-authorisation for a minimum of 12 months. </a:t>
            </a:r>
          </a:p>
          <a:p>
            <a:pPr>
              <a:spcBef>
                <a:spcPts val="30"/>
              </a:spcBef>
            </a:pPr>
            <a:r>
              <a:rPr lang="en-AU">
                <a:highlight>
                  <a:srgbClr val="FFFFFF"/>
                </a:highlight>
              </a:rPr>
              <a:t>This period of pre-authorisation includes meeting certain program requirements that will allow ACCOs to administer child protection orders. While the program requirements will include legislative and policy conditions, authorised ACCOs will develop their own Aboriginal practice approach in line with the ACAC program. This approach allows ACCOs to connect Aboriginal children and families to culture, where there has been a disconnection, and to make decisions about the child in line with self-determination and from a cultural lens. Part of this approach is to develop and use language to promote change; both within the family and the broader service system. </a:t>
            </a:r>
          </a:p>
          <a:p>
            <a:pPr>
              <a:spcBef>
                <a:spcPts val="30"/>
              </a:spcBef>
            </a:pPr>
            <a:r>
              <a:rPr lang="en-AU">
                <a:highlight>
                  <a:srgbClr val="FFFFFF"/>
                </a:highlight>
              </a:rPr>
              <a:t>The program requirements are co-designed by ACCOs, DFFH and the Commissioner for Aboriginal Children and Young People. A dedicated team in DFFH works with ACCOs to assist in the implementation of the ACAC program.</a:t>
            </a:r>
          </a:p>
          <a:p>
            <a:pPr>
              <a:spcBef>
                <a:spcPts val="30"/>
              </a:spcBef>
            </a:pPr>
            <a:endParaRPr lang="en-AU">
              <a:highlight>
                <a:srgbClr val="FFFFFF"/>
              </a:highlight>
              <a:ea typeface="Calibri"/>
              <a:cs typeface="Calibri"/>
            </a:endParaRPr>
          </a:p>
          <a:p>
            <a:r>
              <a:rPr lang="en-AU" b="1">
                <a:solidFill>
                  <a:srgbClr val="201547"/>
                </a:solidFill>
                <a:highlight>
                  <a:srgbClr val="FFFFFF"/>
                </a:highlight>
              </a:rPr>
              <a:t>What are the key responsibilities for the ACAC program?</a:t>
            </a:r>
            <a:endParaRPr lang="en-AU" b="1">
              <a:solidFill>
                <a:srgbClr val="201547"/>
              </a:solidFill>
              <a:highlight>
                <a:srgbClr val="FFFFFF"/>
              </a:highlight>
              <a:ea typeface="Calibri"/>
              <a:cs typeface="Calibri"/>
            </a:endParaRPr>
          </a:p>
          <a:p>
            <a:r>
              <a:rPr lang="en-AU">
                <a:highlight>
                  <a:srgbClr val="FFFFFF"/>
                </a:highlight>
              </a:rPr>
              <a:t>If the Children’s Court makes a</a:t>
            </a:r>
            <a:r>
              <a:rPr lang="en-AU" u="sng">
                <a:highlight>
                  <a:srgbClr val="FFFFFF"/>
                </a:highlight>
              </a:rPr>
              <a:t>n </a:t>
            </a:r>
            <a:r>
              <a:rPr lang="en-AU">
                <a:highlight>
                  <a:srgbClr val="FFFFFF"/>
                </a:highlight>
              </a:rPr>
              <a:t>order in respect to an Aboriginal child, an authorised ACCO may take on the responsibility of developing and implementing the child’s case plan. </a:t>
            </a:r>
            <a:endParaRPr lang="en-AU">
              <a:highlight>
                <a:srgbClr val="FFFFFF"/>
              </a:highlight>
              <a:ea typeface="Calibri"/>
              <a:cs typeface="Calibri"/>
            </a:endParaRPr>
          </a:p>
          <a:p>
            <a:r>
              <a:rPr lang="en-AU">
                <a:highlight>
                  <a:srgbClr val="FFFFFF"/>
                </a:highlight>
              </a:rPr>
              <a:t>The ACCO will be responsible for managing the child’s protection order and any court ordered conditions. </a:t>
            </a:r>
            <a:br>
              <a:rPr lang="en-AU">
                <a:highlight>
                  <a:srgbClr val="FFFFFF"/>
                </a:highlight>
                <a:cs typeface="+mn-lt"/>
              </a:rPr>
            </a:br>
            <a:r>
              <a:rPr lang="en-AU">
                <a:highlight>
                  <a:srgbClr val="FFFFFF"/>
                </a:highlight>
              </a:rPr>
              <a:t>They will also oversee all day-to-day decision making for the child and be responsible for their safety.</a:t>
            </a:r>
          </a:p>
          <a:p>
            <a:endParaRPr lang="en-AU">
              <a:highlight>
                <a:srgbClr val="FFFFFF"/>
              </a:highlight>
              <a:ea typeface="Calibri"/>
              <a:cs typeface="Calibri"/>
            </a:endParaRPr>
          </a:p>
          <a:p>
            <a:r>
              <a:rPr lang="en-AU" b="1">
                <a:solidFill>
                  <a:srgbClr val="201547"/>
                </a:solidFill>
                <a:highlight>
                  <a:srgbClr val="FFFFFF"/>
                </a:highlight>
              </a:rPr>
              <a:t>Community Protecting Boorais</a:t>
            </a:r>
            <a:endParaRPr lang="en-AU" b="1">
              <a:solidFill>
                <a:srgbClr val="201547"/>
              </a:solidFill>
              <a:highlight>
                <a:srgbClr val="FFFFFF"/>
              </a:highlight>
              <a:ea typeface="Calibri"/>
              <a:cs typeface="Calibri"/>
            </a:endParaRPr>
          </a:p>
          <a:p>
            <a:r>
              <a:rPr lang="en-AU">
                <a:highlight>
                  <a:srgbClr val="FFFFFF"/>
                </a:highlight>
              </a:rPr>
              <a:t>The Community Protecting Boorais program authorises a child under section 18 (1)(b) of the CYFA. This section does not require </a:t>
            </a:r>
            <a:r>
              <a:rPr lang="en-AU" u="sng">
                <a:highlight>
                  <a:srgbClr val="FFFFFF"/>
                </a:highlight>
              </a:rPr>
              <a:t>DFFH</a:t>
            </a:r>
            <a:r>
              <a:rPr lang="en-AU">
                <a:highlight>
                  <a:srgbClr val="FFFFFF"/>
                </a:highlight>
              </a:rPr>
              <a:t> and ACCO to consider the views and wishes of the child and child’s parents. This will enable the Community Protecting Boorais program to engage with Aboriginal children and families in a timely manner to ensure safety and determine what supports or action may be needed.</a:t>
            </a:r>
            <a:endParaRPr lang="en-AU">
              <a:highlight>
                <a:srgbClr val="FFFFFF"/>
              </a:highlight>
              <a:ea typeface="Calibri"/>
              <a:cs typeface="Calibri"/>
            </a:endParaRPr>
          </a:p>
          <a:p>
            <a:pPr>
              <a:spcBef>
                <a:spcPts val="30"/>
              </a:spcBef>
            </a:pPr>
            <a:endParaRPr lang="en-AU">
              <a:highlight>
                <a:srgbClr val="FFFFFF"/>
              </a:highlight>
              <a:ea typeface="Calibri"/>
              <a:cs typeface="Calibri"/>
            </a:endParaRPr>
          </a:p>
          <a:p>
            <a:pPr>
              <a:spcBef>
                <a:spcPts val="30"/>
              </a:spcBef>
            </a:pPr>
            <a:endParaRPr lang="en-AU">
              <a:highlight>
                <a:srgbClr val="FFFFFF"/>
              </a:highlight>
              <a:ea typeface="Calibri"/>
              <a:cs typeface="Calibri"/>
            </a:endParaRPr>
          </a:p>
          <a:p>
            <a:pPr>
              <a:spcBef>
                <a:spcPts val="30"/>
              </a:spcBef>
            </a:pPr>
            <a:endParaRPr lang="en-AU">
              <a:highlight>
                <a:srgbClr val="FFFFFF"/>
              </a:highligh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15</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8525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5F5D5-8616-2D3F-4FFD-8FADF47CF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0E001-242E-55F1-072A-5D7B4A6F10A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67C30B0-5483-0607-FAB2-CFB25AE42DDF}"/>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47847F38-7548-D29E-77D6-5584465367B3}"/>
              </a:ext>
            </a:extLst>
          </p:cNvPr>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16</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7174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26</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0775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27</a:t>
            </a:fld>
            <a:endParaRPr lang="en-AU" altLang="en-US"/>
          </a:p>
        </p:txBody>
      </p:sp>
    </p:spTree>
    <p:extLst>
      <p:ext uri="{BB962C8B-B14F-4D97-AF65-F5344CB8AC3E}">
        <p14:creationId xmlns:p14="http://schemas.microsoft.com/office/powerpoint/2010/main" val="435766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29</a:t>
            </a:fld>
            <a:endParaRPr lang="en-AU" altLang="en-US"/>
          </a:p>
        </p:txBody>
      </p:sp>
    </p:spTree>
    <p:extLst>
      <p:ext uri="{BB962C8B-B14F-4D97-AF65-F5344CB8AC3E}">
        <p14:creationId xmlns:p14="http://schemas.microsoft.com/office/powerpoint/2010/main" val="57185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6631" y="865492"/>
            <a:ext cx="8585068" cy="1890409"/>
          </a:xfrm>
        </p:spPr>
        <p:txBody>
          <a:bodyPr anchor="b">
            <a:noAutofit/>
          </a:bodyPr>
          <a:lstStyle>
            <a:lvl1pPr>
              <a:defRPr sz="3200" b="1" baseline="0">
                <a:solidFill>
                  <a:srgbClr val="201547"/>
                </a:solidFill>
              </a:defRPr>
            </a:lvl1pPr>
          </a:lstStyle>
          <a:p>
            <a:r>
              <a:rPr lang="en-US"/>
              <a:t>Click to edit Master title style</a:t>
            </a:r>
          </a:p>
        </p:txBody>
      </p:sp>
      <p:sp>
        <p:nvSpPr>
          <p:cNvPr id="3" name="Subtitle 2"/>
          <p:cNvSpPr>
            <a:spLocks noGrp="1"/>
          </p:cNvSpPr>
          <p:nvPr>
            <p:ph type="subTitle" idx="1"/>
          </p:nvPr>
        </p:nvSpPr>
        <p:spPr>
          <a:xfrm>
            <a:off x="1206630" y="2857501"/>
            <a:ext cx="5956169" cy="1295401"/>
          </a:xfrm>
        </p:spPr>
        <p:txBody>
          <a:bodyPr>
            <a:noAutofit/>
          </a:bodyPr>
          <a:lstStyle>
            <a:lvl1pPr marL="0" indent="0" algn="l">
              <a:buNone/>
              <a:defRPr sz="2200" b="0" baseline="0">
                <a:solidFill>
                  <a:srgbClr val="201547"/>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1"/>
            <a:ext cx="8640000" cy="1458000"/>
          </a:xfrm>
        </p:spPr>
        <p:txBody>
          <a:bodyPr/>
          <a:lstStyle>
            <a:lvl1pPr>
              <a:lnSpc>
                <a:spcPct val="110000"/>
              </a:lnSpc>
              <a:defRPr b="1" baseline="0">
                <a:solidFill>
                  <a:srgbClr val="201547"/>
                </a:solidFill>
                <a:latin typeface="+mn-lt"/>
              </a:defRPr>
            </a:lvl1pPr>
          </a:lstStyle>
          <a:p>
            <a:r>
              <a:rPr lang="en-US"/>
              <a:t>Click to edit Master title style</a:t>
            </a:r>
          </a:p>
        </p:txBody>
      </p:sp>
      <p:sp>
        <p:nvSpPr>
          <p:cNvPr id="3" name="Content Placeholder 2"/>
          <p:cNvSpPr>
            <a:spLocks noGrp="1"/>
          </p:cNvSpPr>
          <p:nvPr>
            <p:ph idx="1"/>
          </p:nvPr>
        </p:nvSpPr>
        <p:spPr>
          <a:xfrm>
            <a:off x="719667" y="1894788"/>
            <a:ext cx="10991851" cy="4585386"/>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mall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0"/>
            <a:ext cx="8640000" cy="893433"/>
          </a:xfrm>
        </p:spPr>
        <p:txBody>
          <a:bodyPr/>
          <a:lstStyle>
            <a:lvl1pPr>
              <a:lnSpc>
                <a:spcPct val="110000"/>
              </a:lnSpc>
              <a:defRPr b="1" baseline="0">
                <a:solidFill>
                  <a:srgbClr val="201547"/>
                </a:solidFill>
                <a:latin typeface="+mn-lt"/>
              </a:defRPr>
            </a:lvl1pPr>
          </a:lstStyle>
          <a:p>
            <a:r>
              <a:rPr lang="en-US"/>
              <a:t>Click to edit Master title style</a:t>
            </a:r>
          </a:p>
        </p:txBody>
      </p:sp>
      <p:sp>
        <p:nvSpPr>
          <p:cNvPr id="3" name="Content Placeholder 2"/>
          <p:cNvSpPr>
            <a:spLocks noGrp="1"/>
          </p:cNvSpPr>
          <p:nvPr>
            <p:ph idx="1"/>
          </p:nvPr>
        </p:nvSpPr>
        <p:spPr>
          <a:xfrm>
            <a:off x="719667" y="1357460"/>
            <a:ext cx="10991851" cy="5122716"/>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851" y="6480175"/>
            <a:ext cx="719667" cy="374651"/>
          </a:xfrm>
        </p:spPr>
        <p:txBody>
          <a:bodyPr/>
          <a:lstStyle>
            <a:lvl1pPr>
              <a:defRPr sz="1600"/>
            </a:lvl1pPr>
          </a:lstStyle>
          <a:p>
            <a:fld id="{3689E5EE-9843-45A7-B324-3EFD7322EDFC}" type="slidenum">
              <a:rPr lang="en-AU" altLang="en-US" smtClean="0"/>
              <a:pPr/>
              <a:t>‹#›</a:t>
            </a:fld>
            <a:endParaRPr lang="en-AU" altLang="en-US"/>
          </a:p>
        </p:txBody>
      </p:sp>
    </p:spTree>
    <p:extLst>
      <p:ext uri="{BB962C8B-B14F-4D97-AF65-F5344CB8AC3E}">
        <p14:creationId xmlns:p14="http://schemas.microsoft.com/office/powerpoint/2010/main" val="983247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9" y="0"/>
            <a:ext cx="8640000" cy="14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894788"/>
            <a:ext cx="10991851" cy="458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600">
                <a:solidFill>
                  <a:srgbClr val="595959"/>
                </a:solidFill>
              </a:defRPr>
            </a:lvl1pPr>
          </a:lstStyle>
          <a:p>
            <a:fld id="{ED7680F9-C0BF-4CC2-A043-27BA3E10BB14}" type="slidenum">
              <a:rPr lang="en-AU" altLang="en-US"/>
              <a:pPr/>
              <a:t>‹#›</a:t>
            </a:fld>
            <a:endParaRPr lang="en-AU" altLang="en-US"/>
          </a:p>
        </p:txBody>
      </p:sp>
      <p:sp>
        <p:nvSpPr>
          <p:cNvPr id="6"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AFA1B792-B07C-420C-88E0-04592E8635BD}"/>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Lst>
  <p:hf sldNum="0" hdr="0" ftr="0" dt="0"/>
  <p:txStyles>
    <p:titleStyle>
      <a:lvl1pPr algn="l" defTabSz="609585" rtl="0" eaLnBrk="1" fontAlgn="base" hangingPunct="1">
        <a:spcBef>
          <a:spcPct val="0"/>
        </a:spcBef>
        <a:spcAft>
          <a:spcPct val="0"/>
        </a:spcAft>
        <a:defRPr sz="2400" b="1" kern="120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6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lassic.austlii.edu.au/au/legis/vic/consol_act/cyafa2005252/s18.html"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orangedoor.vic.gov.au/support-near-you" TargetMode="External"/><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hyperlink" Target="https://www.orangedoor.vic.gov.au/contact-us" TargetMode="Externa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49.sv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providers.dffh.vic.gov.au/making-report-child-protection" TargetMode="External"/><Relationship Id="rId4" Type="http://schemas.openxmlformats.org/officeDocument/2006/relationships/image" Target="../media/image51.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vic.gov.au/child-information-sharing-scheme"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vic.gov.au/family-violence-information-sharing-scheme"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providers.dffh.vic.gov.au/reporter-hub"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6.svg"/></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8.svg"/></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vic.gov.au/protect" TargetMode="External"/><Relationship Id="rId4" Type="http://schemas.openxmlformats.org/officeDocument/2006/relationships/image" Target="../media/image70.svg"/></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2.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4.svg"/></Relationships>
</file>

<file path=ppt/slides/_rels/slide68.xml.rels><?xml version="1.0" encoding="UTF-8" standalone="yes"?>
<Relationships xmlns="http://schemas.openxmlformats.org/package/2006/relationships"><Relationship Id="rId8" Type="http://schemas.openxmlformats.org/officeDocument/2006/relationships/hyperlink" Target="https://www.orangedoor.vic.gov.au/" TargetMode="External"/><Relationship Id="rId13" Type="http://schemas.openxmlformats.org/officeDocument/2006/relationships/hyperlink" Target="https://www.orangedoor.vic.gov.au/support-people-using-family-violence-who-want-change-their-behaviour" TargetMode="External"/><Relationship Id="rId3" Type="http://schemas.openxmlformats.org/officeDocument/2006/relationships/hyperlink" Target="https://providers.dffh.vic.gov.au/reporter-hub" TargetMode="External"/><Relationship Id="rId7" Type="http://schemas.openxmlformats.org/officeDocument/2006/relationships/hyperlink" Target="http://www.cpmanual.vic.gov.au/" TargetMode="External"/><Relationship Id="rId12" Type="http://schemas.openxmlformats.org/officeDocument/2006/relationships/hyperlink" Target="https://www.orangedoor.vic.gov.au/support-people-aboriginal-or-torres-strait-islander-descent" TargetMode="External"/><Relationship Id="rId2" Type="http://schemas.openxmlformats.org/officeDocument/2006/relationships/hyperlink" Target="https://www.vic.gov.au/child-protection-early-childhood-protect/identify-signs-child-abuse#neglect" TargetMode="External"/><Relationship Id="rId16" Type="http://schemas.openxmlformats.org/officeDocument/2006/relationships/hyperlink" Target="https://www.vic.gov.au/training-for-information-sharing-and-maram" TargetMode="External"/><Relationship Id="rId1" Type="http://schemas.openxmlformats.org/officeDocument/2006/relationships/slideLayout" Target="../slideLayouts/slideLayout3.xml"/><Relationship Id="rId6" Type="http://schemas.openxmlformats.org/officeDocument/2006/relationships/hyperlink" Target="https://providers.dffh.vic.gov.au/mandatory-reporting" TargetMode="External"/><Relationship Id="rId11" Type="http://schemas.openxmlformats.org/officeDocument/2006/relationships/hyperlink" Target="https://www.orangedoor.vic.gov.au/support-children-and-young-people" TargetMode="External"/><Relationship Id="rId5" Type="http://schemas.openxmlformats.org/officeDocument/2006/relationships/hyperlink" Target="https://providers.dffh.vic.gov.au/making-report-child-protection" TargetMode="External"/><Relationship Id="rId15" Type="http://schemas.openxmlformats.org/officeDocument/2006/relationships/hyperlink" Target="https://www.vic.gov.au/maram-practice-guides-and-resources" TargetMode="External"/><Relationship Id="rId10" Type="http://schemas.openxmlformats.org/officeDocument/2006/relationships/hyperlink" Target="https://www.orangedoor.vic.gov.au/support-when-you-feel-unsafe" TargetMode="External"/><Relationship Id="rId4" Type="http://schemas.openxmlformats.org/officeDocument/2006/relationships/hyperlink" Target="https://services.dffh.vic.gov.au/reporting-child-abuse" TargetMode="External"/><Relationship Id="rId9" Type="http://schemas.openxmlformats.org/officeDocument/2006/relationships/hyperlink" Target="https://www.orangedoor.vic.gov.au/support-families" TargetMode="External"/><Relationship Id="rId14" Type="http://schemas.openxmlformats.org/officeDocument/2006/relationships/hyperlink" Target="https://www.vic.gov.au/family-violence-information-sharing-scheme"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41D7-44F8-46B5-BFBC-214E7521F04E}"/>
              </a:ext>
            </a:extLst>
          </p:cNvPr>
          <p:cNvSpPr>
            <a:spLocks noGrp="1"/>
          </p:cNvSpPr>
          <p:nvPr>
            <p:ph type="ctrTitle"/>
          </p:nvPr>
        </p:nvSpPr>
        <p:spPr/>
        <p:txBody>
          <a:bodyPr/>
          <a:lstStyle/>
          <a:p>
            <a:r>
              <a:rPr lang="en-US"/>
              <a:t>Responding to the wellbeing and safety of children</a:t>
            </a:r>
            <a:endParaRPr lang="en-AU"/>
          </a:p>
        </p:txBody>
      </p:sp>
      <p:sp>
        <p:nvSpPr>
          <p:cNvPr id="3" name="Subtitle 2">
            <a:extLst>
              <a:ext uri="{FF2B5EF4-FFF2-40B4-BE49-F238E27FC236}">
                <a16:creationId xmlns:a16="http://schemas.microsoft.com/office/drawing/2014/main" id="{5A891DFC-5B04-4A92-8B3F-D98EE9A8289D}"/>
              </a:ext>
            </a:extLst>
          </p:cNvPr>
          <p:cNvSpPr>
            <a:spLocks noGrp="1"/>
          </p:cNvSpPr>
          <p:nvPr>
            <p:ph type="subTitle" idx="1"/>
          </p:nvPr>
        </p:nvSpPr>
        <p:spPr/>
        <p:txBody>
          <a:bodyPr/>
          <a:lstStyle/>
          <a:p>
            <a:r>
              <a:rPr lang="en-US"/>
              <a:t>Community Education Pack </a:t>
            </a:r>
            <a:endParaRPr lang="en-AU"/>
          </a:p>
        </p:txBody>
      </p:sp>
      <p:sp>
        <p:nvSpPr>
          <p:cNvPr id="4" name="Subtitle 2">
            <a:extLst>
              <a:ext uri="{FF2B5EF4-FFF2-40B4-BE49-F238E27FC236}">
                <a16:creationId xmlns:a16="http://schemas.microsoft.com/office/drawing/2014/main" id="{2ACBA921-96FF-49AB-B4B9-8B769AECB42C}"/>
              </a:ext>
            </a:extLst>
          </p:cNvPr>
          <p:cNvSpPr txBox="1">
            <a:spLocks/>
          </p:cNvSpPr>
          <p:nvPr/>
        </p:nvSpPr>
        <p:spPr bwMode="auto">
          <a:xfrm>
            <a:off x="1206631" y="4254502"/>
            <a:ext cx="5956168" cy="336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b="1">
                <a:solidFill>
                  <a:schemeClr val="tx1"/>
                </a:solidFill>
              </a:rPr>
              <a:t>OFFICIAL</a:t>
            </a:r>
            <a:r>
              <a:rPr lang="en-AU" sz="1600"/>
              <a:t> </a:t>
            </a:r>
          </a:p>
          <a:p>
            <a:endParaRPr lang="en-GB" sz="1600"/>
          </a:p>
        </p:txBody>
      </p:sp>
    </p:spTree>
    <p:extLst>
      <p:ext uri="{BB962C8B-B14F-4D97-AF65-F5344CB8AC3E}">
        <p14:creationId xmlns:p14="http://schemas.microsoft.com/office/powerpoint/2010/main" val="29892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DA1B-57E8-2E4E-FC0E-DF16B16B4AED}"/>
              </a:ext>
            </a:extLst>
          </p:cNvPr>
          <p:cNvSpPr>
            <a:spLocks noGrp="1"/>
          </p:cNvSpPr>
          <p:nvPr>
            <p:ph type="title"/>
          </p:nvPr>
        </p:nvSpPr>
        <p:spPr/>
        <p:txBody>
          <a:bodyPr/>
          <a:lstStyle/>
          <a:p>
            <a:r>
              <a:rPr lang="en-AU">
                <a:latin typeface="+mj-lt"/>
              </a:rPr>
              <a:t>Legacy of colonisation in Australia  </a:t>
            </a:r>
          </a:p>
        </p:txBody>
      </p:sp>
      <p:sp>
        <p:nvSpPr>
          <p:cNvPr id="3" name="Content Placeholder 2">
            <a:extLst>
              <a:ext uri="{FF2B5EF4-FFF2-40B4-BE49-F238E27FC236}">
                <a16:creationId xmlns:a16="http://schemas.microsoft.com/office/drawing/2014/main" id="{AE84A4D1-9D68-1DA0-5C20-F0868C238BDB}"/>
              </a:ext>
            </a:extLst>
          </p:cNvPr>
          <p:cNvSpPr>
            <a:spLocks noGrp="1"/>
          </p:cNvSpPr>
          <p:nvPr>
            <p:ph idx="1"/>
          </p:nvPr>
        </p:nvSpPr>
        <p:spPr>
          <a:xfrm>
            <a:off x="586319" y="1272911"/>
            <a:ext cx="10515300" cy="5218247"/>
          </a:xfrm>
        </p:spPr>
        <p:txBody>
          <a:bodyPr/>
          <a:lstStyle/>
          <a:p>
            <a:pPr marL="342900" indent="-342900">
              <a:buFont typeface="Arial" panose="020B0604020202020204" pitchFamily="34" charset="0"/>
              <a:buChar char="•"/>
            </a:pPr>
            <a:r>
              <a:rPr lang="en-AU" sz="2000" b="0" dirty="0">
                <a:solidFill>
                  <a:srgbClr val="002060"/>
                </a:solidFill>
                <a:ea typeface="ＭＳ Ｐゴシック"/>
              </a:rPr>
              <a:t>Aboriginal history is recorded at least 60,000 years prior to European contact and encompasses many diverse communities of Aboriginal people who not only survived but thrived.</a:t>
            </a:r>
            <a:endParaRPr lang="en-AU" sz="2000" b="0" dirty="0">
              <a:solidFill>
                <a:srgbClr val="002060"/>
              </a:solidFill>
            </a:endParaRPr>
          </a:p>
          <a:p>
            <a:pPr marL="342900" indent="-342900">
              <a:buFont typeface="Arial" panose="020B0604020202020204" pitchFamily="34" charset="0"/>
              <a:buChar char="•"/>
            </a:pPr>
            <a:r>
              <a:rPr lang="en-AU" sz="2000" b="0" dirty="0">
                <a:solidFill>
                  <a:srgbClr val="002060"/>
                </a:solidFill>
                <a:ea typeface="ＭＳ Ｐゴシック"/>
              </a:rPr>
              <a:t>The impact of colonisation </a:t>
            </a:r>
            <a:r>
              <a:rPr lang="en-AU" sz="2000" b="0">
                <a:solidFill>
                  <a:srgbClr val="002060"/>
                </a:solidFill>
                <a:ea typeface="ＭＳ Ｐゴシック"/>
              </a:rPr>
              <a:t>has had</a:t>
            </a:r>
            <a:r>
              <a:rPr lang="en-AU" sz="2000" b="0">
                <a:solidFill>
                  <a:srgbClr val="002060"/>
                </a:solidFill>
              </a:rPr>
              <a:t> </a:t>
            </a:r>
            <a:r>
              <a:rPr lang="en-AU" sz="2000" b="0" dirty="0">
                <a:solidFill>
                  <a:srgbClr val="002060"/>
                </a:solidFill>
              </a:rPr>
              <a:t>profound and enduring impacts on many Aboriginal people;</a:t>
            </a:r>
            <a:r>
              <a:rPr lang="en-AU" sz="2000" b="0" dirty="0">
                <a:solidFill>
                  <a:srgbClr val="002060"/>
                </a:solidFill>
                <a:ea typeface="ＭＳ Ｐゴシック"/>
              </a:rPr>
              <a:t> this continues today and is known as intergenerational trauma.</a:t>
            </a:r>
            <a:endParaRPr lang="en-AU" sz="2000" b="0" dirty="0">
              <a:solidFill>
                <a:srgbClr val="002060"/>
              </a:solidFill>
            </a:endParaRPr>
          </a:p>
          <a:p>
            <a:pPr marL="342900" indent="-342900">
              <a:buFont typeface="Arial" panose="020B0604020202020204" pitchFamily="34" charset="0"/>
              <a:buChar char="•"/>
            </a:pPr>
            <a:r>
              <a:rPr lang="en-AU" sz="2000" b="0" dirty="0">
                <a:solidFill>
                  <a:srgbClr val="002060"/>
                </a:solidFill>
                <a:ea typeface="ＭＳ Ｐゴシック"/>
              </a:rPr>
              <a:t>These impacts of policy as well as successive legislation has occurred from 1869 until 1966 in Victoria resulted in the forced removal of children from their families and prohibition of language i.e. culture.</a:t>
            </a:r>
          </a:p>
          <a:p>
            <a:pPr marL="342900" indent="-342900">
              <a:buFont typeface="Arial" panose="020B0604020202020204" pitchFamily="34" charset="0"/>
              <a:buChar char="•"/>
            </a:pPr>
            <a:r>
              <a:rPr lang="en-AU" sz="2000" b="0" dirty="0">
                <a:solidFill>
                  <a:srgbClr val="002060"/>
                </a:solidFill>
              </a:rPr>
              <a:t>As a result, Aboriginal children and young people are significantly over-represented in the Victorian out-of-home care system, due to the loss of identity, connection to family, community and Country.  </a:t>
            </a:r>
          </a:p>
          <a:p>
            <a:pPr marL="342900" indent="-342900">
              <a:buFont typeface="Arial" panose="020B0604020202020204" pitchFamily="34" charset="0"/>
              <a:buChar char="•"/>
            </a:pPr>
            <a:r>
              <a:rPr lang="en-AU" sz="2000" b="0" dirty="0">
                <a:solidFill>
                  <a:srgbClr val="002060"/>
                </a:solidFill>
              </a:rPr>
              <a:t>Numbers continue to grow at a more significant rate than non-Aboriginal children and young people. </a:t>
            </a:r>
          </a:p>
          <a:p>
            <a:endParaRPr lang="en-AU" b="0" dirty="0"/>
          </a:p>
        </p:txBody>
      </p:sp>
      <p:pic>
        <p:nvPicPr>
          <p:cNvPr id="4" name="Picture 3">
            <a:extLst>
              <a:ext uri="{FF2B5EF4-FFF2-40B4-BE49-F238E27FC236}">
                <a16:creationId xmlns:a16="http://schemas.microsoft.com/office/drawing/2014/main" id="{C0848C0A-3017-400F-CDDD-78F083D2CB3A}"/>
              </a:ext>
            </a:extLst>
          </p:cNvPr>
          <p:cNvPicPr>
            <a:picLocks noChangeAspect="1"/>
          </p:cNvPicPr>
          <p:nvPr/>
        </p:nvPicPr>
        <p:blipFill>
          <a:blip r:embed="rId3"/>
          <a:stretch>
            <a:fillRect/>
          </a:stretch>
        </p:blipFill>
        <p:spPr>
          <a:xfrm>
            <a:off x="10344752" y="5187551"/>
            <a:ext cx="1847248" cy="1670449"/>
          </a:xfrm>
          <a:prstGeom prst="rect">
            <a:avLst/>
          </a:prstGeom>
        </p:spPr>
      </p:pic>
    </p:spTree>
    <p:extLst>
      <p:ext uri="{BB962C8B-B14F-4D97-AF65-F5344CB8AC3E}">
        <p14:creationId xmlns:p14="http://schemas.microsoft.com/office/powerpoint/2010/main" val="218387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515A6-182B-7A3F-F887-B2421342939D}"/>
              </a:ext>
            </a:extLst>
          </p:cNvPr>
          <p:cNvPicPr>
            <a:picLocks noChangeAspect="1"/>
          </p:cNvPicPr>
          <p:nvPr/>
        </p:nvPicPr>
        <p:blipFill>
          <a:blip r:embed="rId2">
            <a:clrChange>
              <a:clrFrom>
                <a:srgbClr val="F4F4F3"/>
              </a:clrFrom>
              <a:clrTo>
                <a:srgbClr val="F4F4F3">
                  <a:alpha val="0"/>
                </a:srgbClr>
              </a:clrTo>
            </a:clrChange>
          </a:blip>
          <a:stretch>
            <a:fillRect/>
          </a:stretch>
        </p:blipFill>
        <p:spPr>
          <a:xfrm>
            <a:off x="10344150" y="5191125"/>
            <a:ext cx="1847850" cy="1666875"/>
          </a:xfrm>
          <a:prstGeom prst="rect">
            <a:avLst/>
          </a:prstGeom>
        </p:spPr>
      </p:pic>
      <p:sp>
        <p:nvSpPr>
          <p:cNvPr id="2" name="Title 1">
            <a:extLst>
              <a:ext uri="{FF2B5EF4-FFF2-40B4-BE49-F238E27FC236}">
                <a16:creationId xmlns:a16="http://schemas.microsoft.com/office/drawing/2014/main" id="{415161AE-6C0E-15D9-B386-5C35328F2B7D}"/>
              </a:ext>
            </a:extLst>
          </p:cNvPr>
          <p:cNvSpPr>
            <a:spLocks noGrp="1"/>
          </p:cNvSpPr>
          <p:nvPr>
            <p:ph type="title"/>
          </p:nvPr>
        </p:nvSpPr>
        <p:spPr/>
        <p:txBody>
          <a:bodyPr/>
          <a:lstStyle/>
          <a:p>
            <a:r>
              <a:rPr lang="en-US"/>
              <a:t>Aboriginal Children in Aboriginal Care (ACAC)</a:t>
            </a:r>
            <a:endParaRPr lang="en-AU"/>
          </a:p>
        </p:txBody>
      </p:sp>
      <p:sp>
        <p:nvSpPr>
          <p:cNvPr id="3" name="Content Placeholder 2">
            <a:extLst>
              <a:ext uri="{FF2B5EF4-FFF2-40B4-BE49-F238E27FC236}">
                <a16:creationId xmlns:a16="http://schemas.microsoft.com/office/drawing/2014/main" id="{BD7E3EF7-555B-0FEA-6C4F-763DCB1B6B24}"/>
              </a:ext>
            </a:extLst>
          </p:cNvPr>
          <p:cNvSpPr>
            <a:spLocks noGrp="1"/>
          </p:cNvSpPr>
          <p:nvPr>
            <p:ph idx="1"/>
          </p:nvPr>
        </p:nvSpPr>
        <p:spPr>
          <a:xfrm>
            <a:off x="412143" y="1247511"/>
            <a:ext cx="10484457" cy="5122716"/>
          </a:xfrm>
        </p:spPr>
        <p:txBody>
          <a:bodyPr/>
          <a:lstStyle/>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The Aboriginal Children in Aboriginal Care (ACAC) program gives authorised Aboriginal Community-Controlled Organisations (ACCOs) – under section 18 of the </a:t>
            </a:r>
            <a:r>
              <a:rPr kumimoji="0" lang="en-AU" sz="1900" b="0" i="1" u="sng" strike="noStrike" kern="1200" cap="none" spc="0" normalizeH="0" baseline="0" noProof="0">
                <a:ln>
                  <a:noFill/>
                </a:ln>
                <a:solidFill>
                  <a:srgbClr val="002060"/>
                </a:solidFill>
                <a:effectLst/>
                <a:highlight>
                  <a:srgbClr val="FFFFFF"/>
                </a:highlight>
                <a:uLnTx/>
                <a:uFillTx/>
                <a:ea typeface="+mn-ea"/>
                <a:cs typeface="Arial"/>
                <a:hlinkClick r:id="rId3">
                  <a:extLst>
                    <a:ext uri="{A12FA001-AC4F-418D-AE19-62706E023703}">
                      <ahyp:hlinkClr xmlns:ahyp="http://schemas.microsoft.com/office/drawing/2018/hyperlinkcolor" val="tx"/>
                    </a:ext>
                  </a:extLst>
                </a:hlinkClick>
              </a:rPr>
              <a:t>Children, Youth and Families Act 2005</a:t>
            </a: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 – legal responsibility for Aboriginal children or young people who have been placed on a Children’s Court protection </a:t>
            </a:r>
            <a:r>
              <a:rPr kumimoji="0" lang="en-AU" sz="1900" b="0" i="0" u="none" strike="noStrike" kern="1200" cap="none" spc="0" normalizeH="0" baseline="0" noProof="0">
                <a:ln>
                  <a:noFill/>
                </a:ln>
                <a:solidFill>
                  <a:srgbClr val="002060"/>
                </a:solidFill>
                <a:effectLst/>
                <a:uLnTx/>
                <a:uFillTx/>
                <a:ea typeface="+mn-ea"/>
                <a:cs typeface="Arial"/>
              </a:rPr>
              <a:t>order, including IAOs and TTOs</a:t>
            </a:r>
            <a:r>
              <a:rPr lang="en-AU" sz="1900" b="0">
                <a:solidFill>
                  <a:srgbClr val="002060"/>
                </a:solidFill>
                <a:ea typeface="+mn-ea"/>
                <a:cs typeface="Arial"/>
              </a:rPr>
              <a:t>.</a:t>
            </a:r>
            <a:r>
              <a:rPr kumimoji="0" lang="en-AU" sz="1900" b="0" i="0" u="none" strike="noStrike" kern="1200" cap="none" spc="0" normalizeH="0" baseline="0" noProof="0">
                <a:ln>
                  <a:noFill/>
                </a:ln>
                <a:solidFill>
                  <a:srgbClr val="002060"/>
                </a:solidFill>
                <a:effectLst/>
                <a:uLnTx/>
                <a:uFillTx/>
                <a:ea typeface="+mn-ea"/>
                <a:cs typeface="Arial"/>
              </a:rPr>
              <a:t> </a:t>
            </a:r>
          </a:p>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Under this program, an authorised ACCO will actively work with the child’s family, community, and other professionals to develop a case plan to address protective concerns and achieve long-term objectives in a way that is culturally appropriate and in the best interests of the child.</a:t>
            </a:r>
            <a:endParaRPr lang="en-AU" sz="1900" b="0" i="0" u="none" strike="noStrike" kern="1200" cap="none" spc="0" normalizeH="0" baseline="0" noProof="0">
              <a:ln>
                <a:noFill/>
              </a:ln>
              <a:solidFill>
                <a:srgbClr val="002060"/>
              </a:solidFill>
              <a:effectLst/>
              <a:highlight>
                <a:srgbClr val="FFFFFF"/>
              </a:highlight>
              <a:uLnTx/>
              <a:uFillTx/>
              <a:ea typeface="+mn-ea"/>
              <a:cs typeface="Arial"/>
            </a:endParaRPr>
          </a:p>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The expansion of the ACAC program, recognises that Aboriginal people and organisations are best placed to make decisions and deliver services that protect the best interests of Aboriginal children.</a:t>
            </a:r>
            <a:endParaRPr kumimoji="0" lang="en-AU" sz="1900" b="0" i="0" u="none" strike="noStrike" kern="1200" cap="none" spc="0" normalizeH="0" baseline="0" noProof="0">
              <a:ln>
                <a:noFill/>
              </a:ln>
              <a:solidFill>
                <a:srgbClr val="002060"/>
              </a:solidFill>
              <a:effectLst/>
              <a:uLnTx/>
              <a:uFillTx/>
              <a:ea typeface="+mn-ea"/>
              <a:cs typeface="+mn-cs"/>
            </a:endParaRPr>
          </a:p>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mn-ea"/>
                <a:cs typeface="Arial"/>
              </a:rPr>
              <a:t>The department supports empowering ACCOs to make decisions that deliver better outcomes for First Nations children and families.</a:t>
            </a:r>
          </a:p>
          <a:p>
            <a:pPr marL="342900" marR="0" lvl="0" indent="-342900" algn="l" defTabSz="609585" rtl="0" eaLnBrk="0" fontAlgn="base" latinLnBrk="0" hangingPunct="0">
              <a:buClrTx/>
              <a:buSzTx/>
              <a:buFont typeface="Arial" panose="020B0604020202020204" pitchFamily="34" charset="0"/>
              <a:buChar char="•"/>
              <a:tabLst/>
              <a:defRPr/>
            </a:pPr>
            <a:r>
              <a:rPr kumimoji="0" lang="en-AU" sz="1900" b="0" i="0" u="none" strike="noStrike" kern="1200" cap="none" spc="0" normalizeH="0" baseline="0" noProof="0">
                <a:ln>
                  <a:noFill/>
                </a:ln>
                <a:solidFill>
                  <a:srgbClr val="002060"/>
                </a:solidFill>
                <a:effectLst/>
                <a:highlight>
                  <a:srgbClr val="FFFFFF"/>
                </a:highlight>
                <a:uLnTx/>
                <a:uFillTx/>
                <a:ea typeface="ＭＳ Ｐゴシック"/>
                <a:cs typeface="Arial"/>
              </a:rPr>
              <a:t>Aboriginal Children can only be referred by Child Protection to an ACCO delivering ACAC.</a:t>
            </a:r>
          </a:p>
          <a:p>
            <a:endParaRPr lang="en-AU" sz="1900"/>
          </a:p>
        </p:txBody>
      </p:sp>
    </p:spTree>
    <p:extLst>
      <p:ext uri="{BB962C8B-B14F-4D97-AF65-F5344CB8AC3E}">
        <p14:creationId xmlns:p14="http://schemas.microsoft.com/office/powerpoint/2010/main" val="12412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43D6F2ED-8CB2-50C7-C788-1E879F50A420}"/>
              </a:ext>
            </a:extLst>
          </p:cNvPr>
          <p:cNvSpPr/>
          <p:nvPr/>
        </p:nvSpPr>
        <p:spPr>
          <a:xfrm>
            <a:off x="6677025" y="5398381"/>
            <a:ext cx="2205511" cy="893280"/>
          </a:xfrm>
          <a:prstGeom prst="round2DiagRect">
            <a:avLst>
              <a:gd name="adj1" fmla="val 0"/>
              <a:gd name="adj2" fmla="val 50000"/>
            </a:avLst>
          </a:prstGeom>
          <a:solidFill>
            <a:schemeClr val="bg1"/>
          </a:solidFill>
          <a:ln>
            <a:solidFill>
              <a:srgbClr val="FFCC00"/>
            </a:solidFill>
            <a:prstDash val="dash"/>
            <a:extLst>
              <a:ext uri="{C807C97D-BFC1-408E-A445-0C87EB9F89A2}">
                <ask:lineSketchStyleProps xmlns:ask="http://schemas.microsoft.com/office/drawing/2018/sketchyshapes" sd="1219033472">
                  <a:custGeom>
                    <a:avLst/>
                    <a:gdLst>
                      <a:gd name="csX0" fmla="*/ 0 w 2205511"/>
                      <a:gd name="csY0" fmla="*/ 0 h 893280"/>
                      <a:gd name="csX1" fmla="*/ 1758871 w 2205511"/>
                      <a:gd name="csY1" fmla="*/ 0 h 893280"/>
                      <a:gd name="csX2" fmla="*/ 2205511 w 2205511"/>
                      <a:gd name="csY2" fmla="*/ 446640 h 893280"/>
                      <a:gd name="csX3" fmla="*/ 2205511 w 2205511"/>
                      <a:gd name="csY3" fmla="*/ 893280 h 893280"/>
                      <a:gd name="csX4" fmla="*/ 2205511 w 2205511"/>
                      <a:gd name="csY4" fmla="*/ 893280 h 893280"/>
                      <a:gd name="csX5" fmla="*/ 446640 w 2205511"/>
                      <a:gd name="csY5" fmla="*/ 893280 h 893280"/>
                      <a:gd name="csX6" fmla="*/ 0 w 2205511"/>
                      <a:gd name="csY6" fmla="*/ 446640 h 893280"/>
                      <a:gd name="csX7" fmla="*/ 0 w 2205511"/>
                      <a:gd name="csY7" fmla="*/ 0 h 893280"/>
                      <a:gd name="csX8" fmla="*/ 0 w 2205511"/>
                      <a:gd name="csY8" fmla="*/ 0 h 89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05511" h="893280" fill="none" extrusionOk="0">
                        <a:moveTo>
                          <a:pt x="0" y="0"/>
                        </a:moveTo>
                        <a:cubicBezTo>
                          <a:pt x="654473" y="78109"/>
                          <a:pt x="1310443" y="-72374"/>
                          <a:pt x="1758871" y="0"/>
                        </a:cubicBezTo>
                        <a:cubicBezTo>
                          <a:pt x="2023778" y="10209"/>
                          <a:pt x="2245586" y="209604"/>
                          <a:pt x="2205511" y="446640"/>
                        </a:cubicBezTo>
                        <a:cubicBezTo>
                          <a:pt x="2182965" y="536796"/>
                          <a:pt x="2233997" y="761553"/>
                          <a:pt x="2205511" y="893280"/>
                        </a:cubicBezTo>
                        <a:lnTo>
                          <a:pt x="2205511" y="893280"/>
                        </a:lnTo>
                        <a:cubicBezTo>
                          <a:pt x="2012483" y="912893"/>
                          <a:pt x="1286512" y="885112"/>
                          <a:pt x="446640" y="893280"/>
                        </a:cubicBezTo>
                        <a:cubicBezTo>
                          <a:pt x="207826" y="905385"/>
                          <a:pt x="10234" y="705848"/>
                          <a:pt x="0" y="446640"/>
                        </a:cubicBezTo>
                        <a:cubicBezTo>
                          <a:pt x="16465" y="394952"/>
                          <a:pt x="14136" y="54534"/>
                          <a:pt x="0" y="0"/>
                        </a:cubicBezTo>
                        <a:lnTo>
                          <a:pt x="0" y="0"/>
                        </a:lnTo>
                        <a:close/>
                      </a:path>
                      <a:path w="2205511" h="893280" stroke="0" extrusionOk="0">
                        <a:moveTo>
                          <a:pt x="0" y="0"/>
                        </a:moveTo>
                        <a:cubicBezTo>
                          <a:pt x="496635" y="-117563"/>
                          <a:pt x="887784" y="61571"/>
                          <a:pt x="1758871" y="0"/>
                        </a:cubicBezTo>
                        <a:cubicBezTo>
                          <a:pt x="2024963" y="4088"/>
                          <a:pt x="2160580" y="201397"/>
                          <a:pt x="2205511" y="446640"/>
                        </a:cubicBezTo>
                        <a:cubicBezTo>
                          <a:pt x="2174521" y="574574"/>
                          <a:pt x="2190143" y="790067"/>
                          <a:pt x="2205511" y="893280"/>
                        </a:cubicBezTo>
                        <a:lnTo>
                          <a:pt x="2205511" y="893280"/>
                        </a:lnTo>
                        <a:cubicBezTo>
                          <a:pt x="1587399" y="809459"/>
                          <a:pt x="1287934" y="1015271"/>
                          <a:pt x="446640" y="893280"/>
                        </a:cubicBezTo>
                        <a:cubicBezTo>
                          <a:pt x="211940" y="894700"/>
                          <a:pt x="8454" y="675913"/>
                          <a:pt x="0" y="446640"/>
                        </a:cubicBezTo>
                        <a:cubicBezTo>
                          <a:pt x="30245" y="343913"/>
                          <a:pt x="-17562" y="198799"/>
                          <a:pt x="0" y="0"/>
                        </a:cubicBezTo>
                        <a:lnTo>
                          <a:pt x="0" y="0"/>
                        </a:lnTo>
                        <a:close/>
                      </a:path>
                    </a:pathLst>
                  </a:custGeom>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Central Highlands</a:t>
            </a:r>
            <a:endParaRPr lang="en-AU" sz="1400">
              <a:solidFill>
                <a:schemeClr val="tx1"/>
              </a:solidFill>
            </a:endParaRPr>
          </a:p>
        </p:txBody>
      </p:sp>
      <p:sp>
        <p:nvSpPr>
          <p:cNvPr id="13" name="Rectangle: Diagonal Corners Rounded 12">
            <a:extLst>
              <a:ext uri="{FF2B5EF4-FFF2-40B4-BE49-F238E27FC236}">
                <a16:creationId xmlns:a16="http://schemas.microsoft.com/office/drawing/2014/main" id="{A1FB3A44-370F-256D-2029-9D611EEB3CF7}"/>
              </a:ext>
            </a:extLst>
          </p:cNvPr>
          <p:cNvSpPr/>
          <p:nvPr/>
        </p:nvSpPr>
        <p:spPr>
          <a:xfrm>
            <a:off x="9489044" y="2180641"/>
            <a:ext cx="2205511" cy="791765"/>
          </a:xfrm>
          <a:prstGeom prst="round2DiagRect">
            <a:avLst>
              <a:gd name="adj1" fmla="val 50000"/>
              <a:gd name="adj2" fmla="val 0"/>
            </a:avLst>
          </a:prstGeom>
          <a:solidFill>
            <a:schemeClr val="bg1"/>
          </a:solidFill>
          <a:ln>
            <a:solidFill>
              <a:srgbClr val="FFCC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Goulburn</a:t>
            </a:r>
            <a:endParaRPr lang="en-AU" sz="1400">
              <a:solidFill>
                <a:schemeClr val="tx1"/>
              </a:solidFill>
            </a:endParaRPr>
          </a:p>
        </p:txBody>
      </p:sp>
      <p:sp>
        <p:nvSpPr>
          <p:cNvPr id="11" name="Rectangle: Diagonal Corners Rounded 10">
            <a:extLst>
              <a:ext uri="{FF2B5EF4-FFF2-40B4-BE49-F238E27FC236}">
                <a16:creationId xmlns:a16="http://schemas.microsoft.com/office/drawing/2014/main" id="{4E84D7D5-338F-0BD4-84D5-49D71F757E5B}"/>
              </a:ext>
            </a:extLst>
          </p:cNvPr>
          <p:cNvSpPr/>
          <p:nvPr/>
        </p:nvSpPr>
        <p:spPr>
          <a:xfrm>
            <a:off x="3774336" y="2180642"/>
            <a:ext cx="2205511" cy="791765"/>
          </a:xfrm>
          <a:prstGeom prst="round2DiagRect">
            <a:avLst>
              <a:gd name="adj1" fmla="val 50000"/>
              <a:gd name="adj2" fmla="val 0"/>
            </a:avLst>
          </a:prstGeom>
          <a:solidFill>
            <a:schemeClr val="bg1"/>
          </a:solidFill>
          <a:ln>
            <a:solidFill>
              <a:srgbClr val="FFCC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Loddon</a:t>
            </a:r>
            <a:endParaRPr lang="en-AU" sz="1400">
              <a:solidFill>
                <a:schemeClr val="tx1"/>
              </a:solidFill>
            </a:endParaRPr>
          </a:p>
        </p:txBody>
      </p:sp>
      <p:sp>
        <p:nvSpPr>
          <p:cNvPr id="10" name="Rectangle: Diagonal Corners Rounded 9">
            <a:extLst>
              <a:ext uri="{FF2B5EF4-FFF2-40B4-BE49-F238E27FC236}">
                <a16:creationId xmlns:a16="http://schemas.microsoft.com/office/drawing/2014/main" id="{86F64D8E-1293-2E83-6F6D-F4458BEA7E51}"/>
              </a:ext>
            </a:extLst>
          </p:cNvPr>
          <p:cNvSpPr/>
          <p:nvPr/>
        </p:nvSpPr>
        <p:spPr>
          <a:xfrm>
            <a:off x="872011" y="5398381"/>
            <a:ext cx="2205511" cy="1402249"/>
          </a:xfrm>
          <a:prstGeom prst="round2DiagRect">
            <a:avLst>
              <a:gd name="adj1" fmla="val 0"/>
              <a:gd name="adj2" fmla="val 50000"/>
            </a:avLst>
          </a:prstGeom>
          <a:solidFill>
            <a:schemeClr val="bg1"/>
          </a:solidFill>
          <a:ln>
            <a:solidFill>
              <a:srgbClr val="FFCC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lang="en-US" sz="1400">
                <a:solidFill>
                  <a:schemeClr val="tx1"/>
                </a:solidFill>
              </a:rPr>
              <a:t>North Metro </a:t>
            </a:r>
          </a:p>
          <a:p>
            <a:pPr algn="ctr">
              <a:spcAft>
                <a:spcPts val="400"/>
              </a:spcAft>
            </a:pPr>
            <a:r>
              <a:rPr lang="en-US" sz="1400">
                <a:solidFill>
                  <a:schemeClr val="tx1"/>
                </a:solidFill>
              </a:rPr>
              <a:t>South Metro </a:t>
            </a:r>
          </a:p>
          <a:p>
            <a:pPr algn="ctr">
              <a:spcAft>
                <a:spcPts val="400"/>
              </a:spcAft>
            </a:pPr>
            <a:r>
              <a:rPr lang="en-US" sz="1400">
                <a:solidFill>
                  <a:schemeClr val="tx1"/>
                </a:solidFill>
              </a:rPr>
              <a:t>Inner Gippsland</a:t>
            </a:r>
          </a:p>
          <a:p>
            <a:pPr algn="ctr">
              <a:spcAft>
                <a:spcPts val="400"/>
              </a:spcAft>
            </a:pPr>
            <a:r>
              <a:rPr lang="en-US" sz="1400">
                <a:solidFill>
                  <a:schemeClr val="tx1"/>
                </a:solidFill>
              </a:rPr>
              <a:t>Ovens Murray</a:t>
            </a:r>
          </a:p>
          <a:p>
            <a:pPr algn="ctr">
              <a:spcAft>
                <a:spcPts val="400"/>
              </a:spcAft>
            </a:pPr>
            <a:r>
              <a:rPr lang="en-US" sz="1400">
                <a:solidFill>
                  <a:schemeClr val="tx1"/>
                </a:solidFill>
              </a:rPr>
              <a:t>West Metro </a:t>
            </a:r>
            <a:endParaRPr lang="en-AU" sz="1400">
              <a:solidFill>
                <a:schemeClr val="tx1"/>
              </a:solidFill>
            </a:endParaRPr>
          </a:p>
        </p:txBody>
      </p:sp>
      <p:sp>
        <p:nvSpPr>
          <p:cNvPr id="2" name="Title 1">
            <a:extLst>
              <a:ext uri="{FF2B5EF4-FFF2-40B4-BE49-F238E27FC236}">
                <a16:creationId xmlns:a16="http://schemas.microsoft.com/office/drawing/2014/main" id="{1AD5D5D4-6CE4-F72C-CCE6-DCF94FACF75F}"/>
              </a:ext>
            </a:extLst>
          </p:cNvPr>
          <p:cNvSpPr>
            <a:spLocks noGrp="1"/>
          </p:cNvSpPr>
          <p:nvPr>
            <p:ph type="title"/>
          </p:nvPr>
        </p:nvSpPr>
        <p:spPr>
          <a:xfrm>
            <a:off x="719668" y="0"/>
            <a:ext cx="8786281" cy="893433"/>
          </a:xfrm>
        </p:spPr>
        <p:txBody>
          <a:bodyPr/>
          <a:lstStyle/>
          <a:p>
            <a:r>
              <a:rPr lang="en-US">
                <a:ea typeface="ＭＳ Ｐゴシック"/>
              </a:rPr>
              <a:t>Authorised Aboriginal Children in Aboriginal Care programs</a:t>
            </a:r>
            <a:endParaRPr lang="en-AU">
              <a:ea typeface="ＭＳ Ｐゴシック"/>
            </a:endParaRPr>
          </a:p>
        </p:txBody>
      </p:sp>
      <p:sp>
        <p:nvSpPr>
          <p:cNvPr id="8" name="TextBox 7">
            <a:extLst>
              <a:ext uri="{FF2B5EF4-FFF2-40B4-BE49-F238E27FC236}">
                <a16:creationId xmlns:a16="http://schemas.microsoft.com/office/drawing/2014/main" id="{ACA69CFE-7CC8-1596-192B-D8A470B3576C}"/>
              </a:ext>
            </a:extLst>
          </p:cNvPr>
          <p:cNvSpPr txBox="1"/>
          <p:nvPr/>
        </p:nvSpPr>
        <p:spPr>
          <a:xfrm>
            <a:off x="248233" y="1091213"/>
            <a:ext cx="10343567" cy="1287532"/>
          </a:xfrm>
          <a:prstGeom prst="rect">
            <a:avLst/>
          </a:prstGeom>
          <a:noFill/>
        </p:spPr>
        <p:txBody>
          <a:bodyPr wrap="square" rtlCol="0">
            <a:spAutoFit/>
          </a:bodyPr>
          <a:lstStyle/>
          <a:p>
            <a:pPr>
              <a:lnSpc>
                <a:spcPct val="150000"/>
              </a:lnSpc>
            </a:pPr>
            <a:r>
              <a:rPr lang="en-US" b="0" i="0">
                <a:solidFill>
                  <a:srgbClr val="002060"/>
                </a:solidFill>
                <a:effectLst/>
                <a:latin typeface="+mn-lt"/>
              </a:rPr>
              <a:t>Aboriginal Children in Aboriginal Care is a program for Aboriginal children and families involved with the child protection system where </a:t>
            </a:r>
            <a:r>
              <a:rPr lang="en-US" b="0" i="0" err="1">
                <a:solidFill>
                  <a:srgbClr val="002060"/>
                </a:solidFill>
                <a:effectLst/>
                <a:latin typeface="+mn-lt"/>
              </a:rPr>
              <a:t>authorised</a:t>
            </a:r>
            <a:r>
              <a:rPr lang="en-US" b="0" i="0">
                <a:solidFill>
                  <a:srgbClr val="002060"/>
                </a:solidFill>
                <a:effectLst/>
                <a:latin typeface="+mn-lt"/>
              </a:rPr>
              <a:t> Aboriginal Community Controlled Organisations provide vital child safety services.</a:t>
            </a:r>
            <a:endParaRPr lang="en-AU">
              <a:solidFill>
                <a:srgbClr val="002060"/>
              </a:solidFill>
              <a:latin typeface="+mn-lt"/>
            </a:endParaRPr>
          </a:p>
        </p:txBody>
      </p:sp>
      <p:pic>
        <p:nvPicPr>
          <p:cNvPr id="9" name="Picture 8">
            <a:extLst>
              <a:ext uri="{FF2B5EF4-FFF2-40B4-BE49-F238E27FC236}">
                <a16:creationId xmlns:a16="http://schemas.microsoft.com/office/drawing/2014/main" id="{BE0A0514-748F-4EA2-5CFE-232C2CDCCFD5}"/>
              </a:ext>
            </a:extLst>
          </p:cNvPr>
          <p:cNvPicPr>
            <a:picLocks noChangeAspect="1"/>
          </p:cNvPicPr>
          <p:nvPr/>
        </p:nvPicPr>
        <p:blipFill>
          <a:blip r:embed="rId3">
            <a:clrChange>
              <a:clrFrom>
                <a:srgbClr val="F4F4F3"/>
              </a:clrFrom>
              <a:clrTo>
                <a:srgbClr val="F4F4F3">
                  <a:alpha val="0"/>
                </a:srgbClr>
              </a:clrTo>
            </a:clrChange>
          </a:blip>
          <a:stretch>
            <a:fillRect/>
          </a:stretch>
        </p:blipFill>
        <p:spPr>
          <a:xfrm>
            <a:off x="10344150" y="5191125"/>
            <a:ext cx="1847850" cy="1666875"/>
          </a:xfrm>
          <a:prstGeom prst="rect">
            <a:avLst/>
          </a:prstGeom>
        </p:spPr>
      </p:pic>
      <p:graphicFrame>
        <p:nvGraphicFramePr>
          <p:cNvPr id="4" name="Diagram 3">
            <a:extLst>
              <a:ext uri="{FF2B5EF4-FFF2-40B4-BE49-F238E27FC236}">
                <a16:creationId xmlns:a16="http://schemas.microsoft.com/office/drawing/2014/main" id="{C2FBB3E7-41C2-E435-776A-03ED472261BC}"/>
              </a:ext>
            </a:extLst>
          </p:cNvPr>
          <p:cNvGraphicFramePr/>
          <p:nvPr>
            <p:extLst>
              <p:ext uri="{D42A27DB-BD31-4B8C-83A1-F6EECF244321}">
                <p14:modId xmlns:p14="http://schemas.microsoft.com/office/powerpoint/2010/main" val="3365426490"/>
              </p:ext>
            </p:extLst>
          </p:nvPr>
        </p:nvGraphicFramePr>
        <p:xfrm>
          <a:off x="872011" y="1734979"/>
          <a:ext cx="10896599" cy="4802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498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B4C3-CB22-5D55-5B1B-40D85F895A8D}"/>
              </a:ext>
            </a:extLst>
          </p:cNvPr>
          <p:cNvSpPr>
            <a:spLocks noGrp="1"/>
          </p:cNvSpPr>
          <p:nvPr>
            <p:ph type="title"/>
          </p:nvPr>
        </p:nvSpPr>
        <p:spPr>
          <a:xfrm>
            <a:off x="319037" y="0"/>
            <a:ext cx="10077287" cy="893433"/>
          </a:xfrm>
        </p:spPr>
        <p:txBody>
          <a:bodyPr/>
          <a:lstStyle/>
          <a:p>
            <a:r>
              <a:rPr lang="en-AU" sz="2200">
                <a:ea typeface="ＭＳ Ｐゴシック"/>
              </a:rPr>
              <a:t>Pre-Authorisation</a:t>
            </a:r>
            <a:r>
              <a:rPr lang="en-US" sz="2200"/>
              <a:t> Aboriginal Children in Aboriginal Care programs</a:t>
            </a:r>
            <a:r>
              <a:rPr lang="en-AU" sz="2200">
                <a:ea typeface="ＭＳ Ｐゴシック"/>
              </a:rPr>
              <a:t> </a:t>
            </a:r>
            <a:endParaRPr lang="en-AU" sz="2200"/>
          </a:p>
        </p:txBody>
      </p:sp>
      <p:sp>
        <p:nvSpPr>
          <p:cNvPr id="3" name="Content Placeholder 2">
            <a:extLst>
              <a:ext uri="{FF2B5EF4-FFF2-40B4-BE49-F238E27FC236}">
                <a16:creationId xmlns:a16="http://schemas.microsoft.com/office/drawing/2014/main" id="{E1742496-17DD-5E02-DE2D-B18300EFE4F0}"/>
              </a:ext>
            </a:extLst>
          </p:cNvPr>
          <p:cNvSpPr>
            <a:spLocks noGrp="1"/>
          </p:cNvSpPr>
          <p:nvPr>
            <p:ph idx="1"/>
          </p:nvPr>
        </p:nvSpPr>
        <p:spPr>
          <a:xfrm>
            <a:off x="319037" y="1286429"/>
            <a:ext cx="11403572" cy="5354761"/>
          </a:xfrm>
        </p:spPr>
        <p:txBody>
          <a:bodyPr/>
          <a:lstStyle/>
          <a:p>
            <a:pPr marL="285750" indent="-285750">
              <a:buFont typeface="Arial" panose="020B0604020202020204" pitchFamily="34" charset="0"/>
              <a:buChar char="•"/>
            </a:pPr>
            <a:r>
              <a:rPr lang="en-GB" sz="1500" b="0">
                <a:solidFill>
                  <a:srgbClr val="002060"/>
                </a:solidFill>
                <a:ea typeface="ＭＳ Ｐゴシック"/>
                <a:cs typeface="Arial"/>
              </a:rPr>
              <a:t>ACCOs undertaking the ACAC pre-authorisation phase will operate ‘as if’ authorised under section 18 of the CYFA to undertake specified functions and powers in relation to a Children’s Court protection order or other order for an Aboriginal child or young person or for the sibling of an Aboriginal child </a:t>
            </a:r>
            <a:r>
              <a:rPr lang="en-GB" sz="1500" b="0">
                <a:solidFill>
                  <a:srgbClr val="002060"/>
                </a:solidFill>
                <a:ea typeface="ＭＳ Ｐゴシック"/>
              </a:rPr>
              <a:t>authorised to the ACCO. The pre-authorisation phase, like the ACAC program, recognises the needs of Aboriginal children are best met by Aboriginal community services that are culturally attuned. ACCOs are also best placed to reconnect </a:t>
            </a:r>
            <a:r>
              <a:rPr lang="en-GB" sz="1500" b="0">
                <a:solidFill>
                  <a:srgbClr val="002060"/>
                </a:solidFill>
                <a:ea typeface="ＭＳ Ｐゴシック"/>
                <a:cs typeface="Arial"/>
              </a:rPr>
              <a:t>Aboriginal </a:t>
            </a:r>
            <a:r>
              <a:rPr lang="en-GB" sz="1500" b="0">
                <a:solidFill>
                  <a:srgbClr val="002060"/>
                </a:solidFill>
                <a:ea typeface="ＭＳ Ｐゴシック"/>
              </a:rPr>
              <a:t>children and families to culture where there has been a disconnection.</a:t>
            </a:r>
            <a:r>
              <a:rPr lang="en-AU" sz="1500" b="0">
                <a:solidFill>
                  <a:srgbClr val="002060"/>
                </a:solidFill>
                <a:ea typeface="ＭＳ Ｐゴシック"/>
              </a:rPr>
              <a:t> </a:t>
            </a:r>
          </a:p>
          <a:p>
            <a:pPr marL="285750" indent="-285750">
              <a:buFont typeface="Arial" panose="020B0604020202020204" pitchFamily="34" charset="0"/>
              <a:buChar char="•"/>
            </a:pPr>
            <a:r>
              <a:rPr lang="en-GB" sz="1500" b="0">
                <a:solidFill>
                  <a:srgbClr val="002060"/>
                </a:solidFill>
                <a:ea typeface="ＭＳ Ｐゴシック"/>
                <a:cs typeface="Arial"/>
              </a:rPr>
              <a:t>The ACCO is responsible for managing the child’s protection and/or relevant order and any court ordered conditions. The ACCO oversees all day-to-day decision making for the child and be responsible for their safety. </a:t>
            </a:r>
            <a:r>
              <a:rPr lang="en-AU" sz="1500" b="0">
                <a:solidFill>
                  <a:srgbClr val="002060"/>
                </a:solidFill>
                <a:ea typeface="ＭＳ Ｐゴシック"/>
                <a:cs typeface="Arial"/>
              </a:rPr>
              <a:t> </a:t>
            </a:r>
            <a:endParaRPr lang="en-AU" sz="1500" b="0">
              <a:solidFill>
                <a:srgbClr val="002060"/>
              </a:solidFill>
              <a:ea typeface="ＭＳ Ｐゴシック"/>
            </a:endParaRPr>
          </a:p>
          <a:p>
            <a:pPr marL="285750" indent="-285750">
              <a:buFont typeface="Arial" panose="020B0604020202020204" pitchFamily="34" charset="0"/>
              <a:buChar char="•"/>
            </a:pPr>
            <a:r>
              <a:rPr lang="en-GB" sz="1500" b="0">
                <a:solidFill>
                  <a:srgbClr val="002060"/>
                </a:solidFill>
                <a:ea typeface="ＭＳ Ｐゴシック"/>
                <a:cs typeface="Arial"/>
              </a:rPr>
              <a:t>Child protection will retain ultimate responsibility for case planning and court activity for children involved with the ACAC pre-authorisation phase, as required by legislation. The ACAC pre-authorised provider will have significant influence and input into these elements. Child protection will, except in exceptional circumstances, act on the case planning recommendations put forward by the ACAC pre-authorised provider.</a:t>
            </a:r>
            <a:r>
              <a:rPr lang="en-AU" sz="1500" b="0">
                <a:solidFill>
                  <a:srgbClr val="002060"/>
                </a:solidFill>
                <a:ea typeface="ＭＳ Ｐゴシック"/>
                <a:cs typeface="Arial"/>
              </a:rPr>
              <a:t> </a:t>
            </a:r>
            <a:endParaRPr lang="en-AU" sz="1500" b="0">
              <a:solidFill>
                <a:srgbClr val="002060"/>
              </a:solidFill>
              <a:ea typeface="ＭＳ Ｐゴシック"/>
            </a:endParaRPr>
          </a:p>
          <a:p>
            <a:pPr marL="285750" indent="-285750">
              <a:buFont typeface="Arial" panose="020B0604020202020204" pitchFamily="34" charset="0"/>
              <a:buChar char="•"/>
            </a:pPr>
            <a:r>
              <a:rPr lang="en-AU" sz="1500" b="0">
                <a:solidFill>
                  <a:srgbClr val="002060"/>
                </a:solidFill>
                <a:ea typeface="ＭＳ Ｐゴシック"/>
                <a:cs typeface="Arial"/>
              </a:rPr>
              <a:t>Preauthorisation is a time for ACCOs to develop their confidence and capabilities in statutory work and develop their unique practice approach for example, this may include policies and operational guidance, specific to their community.</a:t>
            </a:r>
          </a:p>
          <a:p>
            <a:pPr marL="285750" indent="-285750">
              <a:buFont typeface="Arial" panose="020B0604020202020204" pitchFamily="34" charset="0"/>
              <a:buChar char="•"/>
            </a:pPr>
            <a:r>
              <a:rPr lang="en-AU" sz="1500" b="0">
                <a:solidFill>
                  <a:srgbClr val="002060"/>
                </a:solidFill>
                <a:ea typeface="ＭＳ Ｐゴシック"/>
                <a:cs typeface="Arial"/>
              </a:rPr>
              <a:t>Currently, two ACCOs are in preauthorisation:</a:t>
            </a:r>
          </a:p>
          <a:p>
            <a:pPr marL="789750" lvl="3" indent="-285750">
              <a:buFont typeface="Wingdings" panose="05000000000000000000" pitchFamily="2" charset="2"/>
              <a:buChar char="§"/>
            </a:pPr>
            <a:r>
              <a:rPr lang="en-AU" sz="1500">
                <a:solidFill>
                  <a:srgbClr val="002060"/>
                </a:solidFill>
                <a:ea typeface="ＭＳ Ｐゴシック"/>
                <a:cs typeface="Arial"/>
              </a:rPr>
              <a:t>Gippsland and East Gippsland Aboriginal Cooperative (GEGAC) </a:t>
            </a:r>
          </a:p>
          <a:p>
            <a:pPr marL="789750" lvl="3" indent="-285750">
              <a:buFont typeface="Wingdings" panose="05000000000000000000" pitchFamily="2" charset="2"/>
              <a:buChar char="§"/>
            </a:pPr>
            <a:r>
              <a:rPr lang="en-AU" sz="1500">
                <a:solidFill>
                  <a:srgbClr val="002060"/>
                </a:solidFill>
                <a:ea typeface="ＭＳ Ｐゴシック"/>
                <a:cs typeface="Arial"/>
              </a:rPr>
              <a:t>Goolum </a:t>
            </a:r>
            <a:r>
              <a:rPr lang="en-AU" sz="1500" err="1">
                <a:solidFill>
                  <a:srgbClr val="002060"/>
                </a:solidFill>
                <a:ea typeface="ＭＳ Ｐゴシック"/>
                <a:cs typeface="Arial"/>
              </a:rPr>
              <a:t>Goolum</a:t>
            </a:r>
            <a:r>
              <a:rPr lang="en-AU" sz="1500">
                <a:solidFill>
                  <a:srgbClr val="002060"/>
                </a:solidFill>
                <a:ea typeface="ＭＳ Ｐゴシック"/>
                <a:cs typeface="Arial"/>
              </a:rPr>
              <a:t> Aboriginal Co-operative</a:t>
            </a:r>
          </a:p>
          <a:p>
            <a:pPr marL="171450" indent="-171450">
              <a:buFont typeface="Arial" panose="020B0604020202020204" pitchFamily="34" charset="0"/>
              <a:buChar char="•"/>
            </a:pPr>
            <a:endParaRPr lang="en-AU" sz="1600" b="0">
              <a:ea typeface="ＭＳ Ｐゴシック"/>
              <a:cs typeface="Arial"/>
            </a:endParaRPr>
          </a:p>
          <a:p>
            <a:endParaRPr lang="en-AU"/>
          </a:p>
        </p:txBody>
      </p:sp>
      <p:pic>
        <p:nvPicPr>
          <p:cNvPr id="4" name="Picture 3">
            <a:extLst>
              <a:ext uri="{FF2B5EF4-FFF2-40B4-BE49-F238E27FC236}">
                <a16:creationId xmlns:a16="http://schemas.microsoft.com/office/drawing/2014/main" id="{1FF1B01E-50E2-B3B5-4231-F37398E3FBDE}"/>
              </a:ext>
            </a:extLst>
          </p:cNvPr>
          <p:cNvPicPr>
            <a:picLocks noChangeAspect="1"/>
          </p:cNvPicPr>
          <p:nvPr/>
        </p:nvPicPr>
        <p:blipFill>
          <a:blip r:embed="rId2">
            <a:clrChange>
              <a:clrFrom>
                <a:srgbClr val="F4F4F3"/>
              </a:clrFrom>
              <a:clrTo>
                <a:srgbClr val="F4F4F3">
                  <a:alpha val="0"/>
                </a:srgbClr>
              </a:clrTo>
            </a:clrChange>
          </a:blip>
          <a:stretch>
            <a:fillRect/>
          </a:stretch>
        </p:blipFill>
        <p:spPr>
          <a:xfrm>
            <a:off x="10344150" y="5191125"/>
            <a:ext cx="1847850" cy="1666875"/>
          </a:xfrm>
          <a:prstGeom prst="rect">
            <a:avLst/>
          </a:prstGeom>
        </p:spPr>
      </p:pic>
    </p:spTree>
    <p:extLst>
      <p:ext uri="{BB962C8B-B14F-4D97-AF65-F5344CB8AC3E}">
        <p14:creationId xmlns:p14="http://schemas.microsoft.com/office/powerpoint/2010/main" val="49567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A1CE32-D54F-EA59-F94D-10A0784E3848}"/>
              </a:ext>
            </a:extLst>
          </p:cNvPr>
          <p:cNvPicPr>
            <a:picLocks noChangeAspect="1"/>
          </p:cNvPicPr>
          <p:nvPr/>
        </p:nvPicPr>
        <p:blipFill>
          <a:blip r:embed="rId2">
            <a:clrChange>
              <a:clrFrom>
                <a:srgbClr val="F4F4F3"/>
              </a:clrFrom>
              <a:clrTo>
                <a:srgbClr val="F4F4F3">
                  <a:alpha val="0"/>
                </a:srgbClr>
              </a:clrTo>
            </a:clrChange>
          </a:blip>
          <a:stretch>
            <a:fillRect/>
          </a:stretch>
        </p:blipFill>
        <p:spPr>
          <a:xfrm>
            <a:off x="10344150" y="5285394"/>
            <a:ext cx="1847850" cy="1666875"/>
          </a:xfrm>
          <a:prstGeom prst="rect">
            <a:avLst/>
          </a:prstGeom>
        </p:spPr>
      </p:pic>
      <p:sp>
        <p:nvSpPr>
          <p:cNvPr id="2" name="Title 1">
            <a:extLst>
              <a:ext uri="{FF2B5EF4-FFF2-40B4-BE49-F238E27FC236}">
                <a16:creationId xmlns:a16="http://schemas.microsoft.com/office/drawing/2014/main" id="{CD835E60-E7A3-A601-63E2-E7C844AEBFB9}"/>
              </a:ext>
            </a:extLst>
          </p:cNvPr>
          <p:cNvSpPr>
            <a:spLocks noGrp="1"/>
          </p:cNvSpPr>
          <p:nvPr>
            <p:ph type="title"/>
          </p:nvPr>
        </p:nvSpPr>
        <p:spPr>
          <a:xfrm>
            <a:off x="600074" y="0"/>
            <a:ext cx="9587058" cy="893433"/>
          </a:xfrm>
        </p:spPr>
        <p:txBody>
          <a:bodyPr/>
          <a:lstStyle/>
          <a:p>
            <a:r>
              <a:rPr lang="en-US" sz="2000"/>
              <a:t>Children and Health Legislation Amendment (Statement of Recognition, Aboriginal Self-determination and Other Matters) Act 2023</a:t>
            </a:r>
            <a:endParaRPr lang="en-AU" sz="2000"/>
          </a:p>
        </p:txBody>
      </p:sp>
      <p:sp>
        <p:nvSpPr>
          <p:cNvPr id="3" name="Content Placeholder 2">
            <a:extLst>
              <a:ext uri="{FF2B5EF4-FFF2-40B4-BE49-F238E27FC236}">
                <a16:creationId xmlns:a16="http://schemas.microsoft.com/office/drawing/2014/main" id="{3C7CDC27-B825-15E7-63BE-EB2E33883238}"/>
              </a:ext>
            </a:extLst>
          </p:cNvPr>
          <p:cNvSpPr>
            <a:spLocks noGrp="1"/>
          </p:cNvSpPr>
          <p:nvPr>
            <p:ph idx="1"/>
          </p:nvPr>
        </p:nvSpPr>
        <p:spPr>
          <a:xfrm>
            <a:off x="241114" y="1098523"/>
            <a:ext cx="11159001" cy="5487211"/>
          </a:xfrm>
        </p:spPr>
        <p:txBody>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700" b="0" i="0" u="none" strike="noStrike" kern="1200" cap="none" spc="0" normalizeH="0" baseline="0" noProof="0">
                <a:ln>
                  <a:noFill/>
                </a:ln>
                <a:solidFill>
                  <a:srgbClr val="002060"/>
                </a:solidFill>
                <a:effectLst/>
                <a:uLnTx/>
                <a:uFillTx/>
                <a:ea typeface="ＭＳ Ｐゴシック"/>
                <a:cs typeface="Arial"/>
              </a:rPr>
              <a:t>The </a:t>
            </a:r>
            <a:r>
              <a:rPr kumimoji="0" lang="en-AU" sz="1700" b="1" i="0" u="none" strike="noStrike" kern="1200" cap="none" spc="0" normalizeH="0" baseline="0" noProof="0">
                <a:ln>
                  <a:noFill/>
                </a:ln>
                <a:solidFill>
                  <a:srgbClr val="002060"/>
                </a:solidFill>
                <a:effectLst/>
                <a:uLnTx/>
                <a:uFillTx/>
                <a:ea typeface="ＭＳ Ｐゴシック"/>
                <a:cs typeface="Arial"/>
              </a:rPr>
              <a:t>Statement of Recognition Act </a:t>
            </a:r>
            <a:r>
              <a:rPr kumimoji="0" lang="en-AU" sz="1700" b="0" i="0" u="none" strike="noStrike" kern="1200" cap="none" spc="0" normalizeH="0" baseline="0" noProof="0">
                <a:ln>
                  <a:noFill/>
                </a:ln>
                <a:solidFill>
                  <a:srgbClr val="002060"/>
                </a:solidFill>
                <a:effectLst/>
                <a:uLnTx/>
                <a:uFillTx/>
                <a:ea typeface="ＭＳ Ｐゴシック"/>
                <a:cs typeface="Arial"/>
              </a:rPr>
              <a:t>passed Parliament on </a:t>
            </a:r>
            <a:r>
              <a:rPr kumimoji="0" lang="en-AU" sz="1700" b="1" i="0" u="none" strike="noStrike" kern="1200" cap="none" spc="0" normalizeH="0" baseline="0" noProof="0">
                <a:ln>
                  <a:noFill/>
                </a:ln>
                <a:solidFill>
                  <a:srgbClr val="002060"/>
                </a:solidFill>
                <a:effectLst/>
                <a:uLnTx/>
                <a:uFillTx/>
                <a:ea typeface="ＭＳ Ｐゴシック"/>
                <a:cs typeface="Arial"/>
              </a:rPr>
              <a:t>20 June 2023</a:t>
            </a:r>
            <a:r>
              <a:rPr kumimoji="0" lang="en-AU" sz="1700" b="0" i="0" u="none" strike="noStrike" kern="1200" cap="none" spc="0" normalizeH="0" baseline="0" noProof="0">
                <a:ln>
                  <a:noFill/>
                </a:ln>
                <a:solidFill>
                  <a:srgbClr val="002060"/>
                </a:solidFill>
                <a:effectLst/>
                <a:uLnTx/>
                <a:uFillTx/>
                <a:ea typeface="ＭＳ Ｐゴシック"/>
                <a:cs typeface="Arial"/>
              </a:rPr>
              <a:t> and makes changes to improve responses to Aboriginal children and their families involved with Child Protection and family services. It will ensure the distinct cultural rights of Aboriginal people and their right to self-determination are recognised, respected and supported. </a:t>
            </a:r>
            <a:endParaRPr kumimoji="0" lang="en-US" sz="1700" b="0" i="0" u="none" strike="noStrike" kern="1200" cap="none" spc="0" normalizeH="0" baseline="0" noProof="0">
              <a:ln>
                <a:noFill/>
              </a:ln>
              <a:solidFill>
                <a:srgbClr val="002060"/>
              </a:solidFill>
              <a:effectLst/>
              <a:uLnTx/>
              <a:uFillTx/>
              <a:ea typeface="+mn-ea"/>
              <a:cs typeface="+mn-cs"/>
            </a:endParaRP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700" b="0" i="0" u="none" strike="noStrike" kern="1200" cap="none" spc="0" normalizeH="0" baseline="0" noProof="0">
                <a:ln>
                  <a:noFill/>
                </a:ln>
                <a:solidFill>
                  <a:srgbClr val="002060"/>
                </a:solidFill>
                <a:effectLst/>
                <a:uLnTx/>
                <a:uFillTx/>
                <a:ea typeface="ＭＳ Ｐゴシック"/>
                <a:cs typeface="Arial"/>
              </a:rPr>
              <a:t>The Act: </a:t>
            </a: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introduces a Statement of Recognition that acknowledges that laws, practices and policies have driven the over‐representation of Aboriginal children in the Child Protection system and commits the system to recognise and support the distinct cultural rights and self‐determination of Aboriginal people</a:t>
            </a:r>
            <a:endParaRPr lang="en-AU" sz="1500" b="0" i="0" u="none" strike="noStrike" kern="1200" cap="none" spc="0" normalizeH="0" baseline="0" noProof="0">
              <a:ln>
                <a:noFill/>
              </a:ln>
              <a:solidFill>
                <a:srgbClr val="002060"/>
              </a:solidFill>
              <a:effectLst/>
              <a:uLnTx/>
              <a:uFillTx/>
              <a:ea typeface="ＭＳ Ｐゴシック"/>
              <a:cs typeface="Arial"/>
            </a:endParaRP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introduces binding principles in the </a:t>
            </a:r>
            <a:r>
              <a:rPr kumimoji="0" lang="en-AU" sz="1500" b="0" i="1" u="none" strike="noStrike" kern="1200" cap="none" spc="0" normalizeH="0" baseline="0" noProof="0">
                <a:ln>
                  <a:noFill/>
                </a:ln>
                <a:solidFill>
                  <a:srgbClr val="002060"/>
                </a:solidFill>
                <a:effectLst/>
                <a:uLnTx/>
                <a:uFillTx/>
                <a:ea typeface="ＭＳ Ｐゴシック"/>
                <a:cs typeface="Arial"/>
              </a:rPr>
              <a:t>Children, Youth and Families Act 2005 </a:t>
            </a:r>
            <a:r>
              <a:rPr kumimoji="0" lang="en-AU" sz="1500" b="0" i="0" u="none" strike="noStrike" kern="1200" cap="none" spc="0" normalizeH="0" baseline="0" noProof="0">
                <a:ln>
                  <a:noFill/>
                </a:ln>
                <a:solidFill>
                  <a:srgbClr val="002060"/>
                </a:solidFill>
                <a:effectLst/>
                <a:uLnTx/>
                <a:uFillTx/>
                <a:ea typeface="ＭＳ Ｐゴシック"/>
                <a:cs typeface="Arial"/>
              </a:rPr>
              <a:t>requiring</a:t>
            </a:r>
            <a:r>
              <a:rPr kumimoji="0" lang="en-AU" sz="1500" b="0" i="0" u="none" strike="noStrike" kern="1200" cap="none" spc="0" normalizeH="0" baseline="0" noProof="0">
                <a:ln>
                  <a:noFill/>
                </a:ln>
                <a:solidFill>
                  <a:srgbClr val="002060"/>
                </a:solidFill>
                <a:effectLst/>
                <a:uLnTx/>
                <a:uFillTx/>
                <a:ea typeface="+mn-lt"/>
                <a:cs typeface="Arial"/>
              </a:rPr>
              <a:t> decision-makers under the children and families provisions to have regard to, and act in a way that upholds, the principles when making a decision about, or providing a service to, an Aboriginal child</a:t>
            </a:r>
            <a:endParaRPr lang="en-AU" sz="1500" b="0">
              <a:solidFill>
                <a:srgbClr val="002060"/>
              </a:solidFill>
              <a:ea typeface="ＭＳ Ｐゴシック"/>
              <a:cs typeface="Arial" panose="020B0604020202020204"/>
            </a:endParaRP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legislates all five elements of the Aboriginal Child Placement Principle (ACPP): prevention, partnership, placement, participation and connection (previously only reflected in policy</a:t>
            </a:r>
            <a:r>
              <a:rPr lang="en-AU" sz="1500">
                <a:solidFill>
                  <a:srgbClr val="002060"/>
                </a:solidFill>
                <a:ea typeface="ＭＳ Ｐゴシック"/>
                <a:cs typeface="Arial"/>
              </a:rPr>
              <a:t>)</a:t>
            </a:r>
            <a:endParaRPr lang="en-AU" sz="1500" b="0" i="0" u="none" strike="noStrike" kern="1200" cap="none" spc="0" normalizeH="0" baseline="0" noProof="0">
              <a:ln>
                <a:noFill/>
              </a:ln>
              <a:solidFill>
                <a:srgbClr val="002060"/>
              </a:solidFill>
              <a:effectLst/>
              <a:uLnTx/>
              <a:uFillTx/>
              <a:ea typeface="ＭＳ Ｐゴシック"/>
              <a:cs typeface="Arial"/>
            </a:endParaRP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enables the effective functioning of Aboriginal Children in Aboriginal Care (ACAC) by expanding the functions that can be authorised to </a:t>
            </a:r>
            <a:r>
              <a:rPr kumimoji="0" lang="en-AU" sz="1500" b="0" i="0" u="none" strike="noStrike" kern="1200" cap="none" spc="0" normalizeH="0" baseline="0" noProof="0" err="1">
                <a:ln>
                  <a:noFill/>
                </a:ln>
                <a:solidFill>
                  <a:srgbClr val="002060"/>
                </a:solidFill>
                <a:effectLst/>
                <a:uLnTx/>
                <a:uFillTx/>
                <a:ea typeface="ＭＳ Ｐゴシック"/>
                <a:cs typeface="Arial"/>
              </a:rPr>
              <a:t>Aboriginal-led</a:t>
            </a:r>
            <a:r>
              <a:rPr kumimoji="0" lang="en-AU" sz="1500" b="0" i="0" u="none" strike="noStrike" kern="1200" cap="none" spc="0" normalizeH="0" baseline="0" noProof="0">
                <a:ln>
                  <a:noFill/>
                </a:ln>
                <a:solidFill>
                  <a:srgbClr val="002060"/>
                </a:solidFill>
                <a:effectLst/>
                <a:uLnTx/>
                <a:uFillTx/>
                <a:ea typeface="ＭＳ Ｐゴシック"/>
                <a:cs typeface="Arial"/>
              </a:rPr>
              <a:t> agencies</a:t>
            </a:r>
            <a:endParaRPr lang="en-AU" sz="1500" b="0">
              <a:solidFill>
                <a:srgbClr val="002060"/>
              </a:solidFill>
              <a:ea typeface="ＭＳ Ｐゴシック"/>
              <a:cs typeface="Arial"/>
            </a:endParaRPr>
          </a:p>
          <a:p>
            <a:pPr marL="537210" lvl="2" indent="-285750" eaLnBrk="0" hangingPunct="0">
              <a:lnSpc>
                <a:spcPct val="150000"/>
              </a:lnSpc>
              <a:spcAft>
                <a:spcPct val="0"/>
              </a:spcAft>
              <a:buFont typeface="Arial" panose="020B0604020202020204" pitchFamily="34" charset="0"/>
              <a:buChar char="•"/>
              <a:defRPr/>
            </a:pPr>
            <a:r>
              <a:rPr kumimoji="0" lang="en-AU" sz="1500" b="0" i="0" u="none" strike="noStrike" kern="1200" cap="none" spc="0" normalizeH="0" baseline="0" noProof="0">
                <a:ln>
                  <a:noFill/>
                </a:ln>
                <a:solidFill>
                  <a:srgbClr val="002060"/>
                </a:solidFill>
                <a:effectLst/>
                <a:uLnTx/>
                <a:uFillTx/>
                <a:ea typeface="ＭＳ Ｐゴシック"/>
                <a:cs typeface="Arial"/>
              </a:rPr>
              <a:t>removes outdated language from Child Protection legislation</a:t>
            </a:r>
            <a:endParaRPr lang="en-AU" sz="1500">
              <a:solidFill>
                <a:srgbClr val="002060"/>
              </a:solidFill>
              <a:cs typeface="Arial" panose="020B0604020202020204"/>
            </a:endParaRPr>
          </a:p>
        </p:txBody>
      </p:sp>
    </p:spTree>
    <p:extLst>
      <p:ext uri="{BB962C8B-B14F-4D97-AF65-F5344CB8AC3E}">
        <p14:creationId xmlns:p14="http://schemas.microsoft.com/office/powerpoint/2010/main" val="329008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FF1F-4A6B-84F5-B434-45400EC54D01}"/>
              </a:ext>
            </a:extLst>
          </p:cNvPr>
          <p:cNvPicPr>
            <a:picLocks noChangeAspect="1"/>
          </p:cNvPicPr>
          <p:nvPr/>
        </p:nvPicPr>
        <p:blipFill>
          <a:blip r:embed="rId3">
            <a:clrChange>
              <a:clrFrom>
                <a:srgbClr val="F4F4F3"/>
              </a:clrFrom>
              <a:clrTo>
                <a:srgbClr val="F4F4F3">
                  <a:alpha val="0"/>
                </a:srgbClr>
              </a:clrTo>
            </a:clrChange>
          </a:blip>
          <a:stretch>
            <a:fillRect/>
          </a:stretch>
        </p:blipFill>
        <p:spPr>
          <a:xfrm>
            <a:off x="10344150" y="5191125"/>
            <a:ext cx="1847850" cy="1666875"/>
          </a:xfrm>
          <a:prstGeom prst="rect">
            <a:avLst/>
          </a:prstGeom>
        </p:spPr>
      </p:pic>
      <p:sp>
        <p:nvSpPr>
          <p:cNvPr id="2" name="Title 1">
            <a:extLst>
              <a:ext uri="{FF2B5EF4-FFF2-40B4-BE49-F238E27FC236}">
                <a16:creationId xmlns:a16="http://schemas.microsoft.com/office/drawing/2014/main" id="{04785134-DB90-AA21-CB2F-1CBE44025D9E}"/>
              </a:ext>
            </a:extLst>
          </p:cNvPr>
          <p:cNvSpPr>
            <a:spLocks noGrp="1"/>
          </p:cNvSpPr>
          <p:nvPr>
            <p:ph type="title"/>
          </p:nvPr>
        </p:nvSpPr>
        <p:spPr/>
        <p:txBody>
          <a:bodyPr/>
          <a:lstStyle/>
          <a:p>
            <a:r>
              <a:rPr lang="en-AU">
                <a:ea typeface="ＭＳ Ｐゴシック"/>
              </a:rPr>
              <a:t>The Statement of Recognition Act and ACAC: </a:t>
            </a:r>
            <a:br>
              <a:rPr lang="en-AU">
                <a:ea typeface="ＭＳ Ｐゴシック"/>
              </a:rPr>
            </a:br>
            <a:r>
              <a:rPr lang="en-AU" b="0">
                <a:ea typeface="ＭＳ Ｐゴシック"/>
              </a:rPr>
              <a:t>Community Protecting Boorais</a:t>
            </a:r>
          </a:p>
        </p:txBody>
      </p:sp>
      <p:sp>
        <p:nvSpPr>
          <p:cNvPr id="3" name="Content Placeholder 2">
            <a:extLst>
              <a:ext uri="{FF2B5EF4-FFF2-40B4-BE49-F238E27FC236}">
                <a16:creationId xmlns:a16="http://schemas.microsoft.com/office/drawing/2014/main" id="{7561ED94-45A1-1BD1-948F-AFF4C056B705}"/>
              </a:ext>
            </a:extLst>
          </p:cNvPr>
          <p:cNvSpPr>
            <a:spLocks noGrp="1"/>
          </p:cNvSpPr>
          <p:nvPr>
            <p:ph idx="1"/>
          </p:nvPr>
        </p:nvSpPr>
        <p:spPr>
          <a:xfrm>
            <a:off x="339365" y="1348034"/>
            <a:ext cx="11167691" cy="5122716"/>
          </a:xfrm>
        </p:spPr>
        <p:txBody>
          <a:bodyPr/>
          <a:lstStyle/>
          <a:p>
            <a:r>
              <a:rPr lang="en-AU" sz="1700" b="0">
                <a:solidFill>
                  <a:srgbClr val="002060"/>
                </a:solidFill>
                <a:ea typeface="ＭＳ Ｐゴシック"/>
                <a:cs typeface="Arial"/>
              </a:rPr>
              <a:t>The Statement of Recognition Act expanded authorisation to the Aboriginal Children in Aboriginal Care (ACAC) program to include ACAC providers to undertake investigative functions and powers known as </a:t>
            </a:r>
            <a:r>
              <a:rPr lang="en-AU" sz="1700">
                <a:solidFill>
                  <a:srgbClr val="002060"/>
                </a:solidFill>
                <a:ea typeface="ＭＳ Ｐゴシック"/>
                <a:cs typeface="Arial"/>
              </a:rPr>
              <a:t>Community Protecting Boorais </a:t>
            </a:r>
            <a:r>
              <a:rPr lang="en-AU" sz="1700" b="0">
                <a:solidFill>
                  <a:srgbClr val="002060"/>
                </a:solidFill>
                <a:ea typeface="ＭＳ Ｐゴシック"/>
                <a:cs typeface="Arial"/>
              </a:rPr>
              <a:t>program. Allowing for earlier intervention by ACCOs in an Aboriginal child and family’s journey. </a:t>
            </a:r>
            <a:endParaRPr lang="en-AU" sz="1700" u="sng">
              <a:solidFill>
                <a:srgbClr val="002060"/>
              </a:solidFill>
            </a:endParaRPr>
          </a:p>
          <a:p>
            <a:r>
              <a:rPr lang="en-AU" sz="2000" u="sng">
                <a:solidFill>
                  <a:srgbClr val="002060"/>
                </a:solidFill>
              </a:rPr>
              <a:t>Community Protecting Boorais program</a:t>
            </a:r>
          </a:p>
          <a:p>
            <a:pPr marL="537750" lvl="2" indent="-285750">
              <a:spcBef>
                <a:spcPts val="800"/>
              </a:spcBef>
              <a:buFont typeface="Arial" panose="020B0604020202020204" pitchFamily="34" charset="0"/>
              <a:buChar char="•"/>
            </a:pPr>
            <a:r>
              <a:rPr lang="en-AU" sz="1700" b="0">
                <a:solidFill>
                  <a:srgbClr val="002060"/>
                </a:solidFill>
              </a:rPr>
              <a:t>An Australian first, the Community Protecting Boorais program allows authorised ACCOs to take responsibility for investigating reports that are made to child protection for Aboriginal children and non-Aboriginal siblings. </a:t>
            </a:r>
          </a:p>
          <a:p>
            <a:pPr marL="537750" lvl="2" indent="-285750">
              <a:spcBef>
                <a:spcPts val="800"/>
              </a:spcBef>
              <a:buFont typeface="Arial" panose="020B0604020202020204" pitchFamily="34" charset="0"/>
              <a:buChar char="•"/>
            </a:pPr>
            <a:r>
              <a:rPr lang="en-AU" sz="1700" b="0">
                <a:solidFill>
                  <a:srgbClr val="002060"/>
                </a:solidFill>
              </a:rPr>
              <a:t>The program aims to reduce the over-representation of Aboriginal children in care, by prioritising self-determination and facilitating Aboriginal models of care delivered by ACCOs.</a:t>
            </a:r>
          </a:p>
          <a:p>
            <a:pPr marL="537750" lvl="2" indent="-285750">
              <a:spcBef>
                <a:spcPts val="800"/>
              </a:spcBef>
              <a:buFont typeface="Arial" panose="020B0604020202020204" pitchFamily="34" charset="0"/>
              <a:buChar char="•"/>
            </a:pPr>
            <a:r>
              <a:rPr lang="en-AU" sz="1700" b="0">
                <a:solidFill>
                  <a:srgbClr val="002060"/>
                </a:solidFill>
              </a:rPr>
              <a:t>The </a:t>
            </a:r>
            <a:r>
              <a:rPr lang="en-AU" sz="1700" b="1">
                <a:solidFill>
                  <a:srgbClr val="002060"/>
                </a:solidFill>
              </a:rPr>
              <a:t>Victorian Aboriginal Child Care Agency (VACCA) </a:t>
            </a:r>
            <a:r>
              <a:rPr lang="en-AU" sz="1700" b="0">
                <a:solidFill>
                  <a:srgbClr val="002060"/>
                </a:solidFill>
              </a:rPr>
              <a:t>and </a:t>
            </a:r>
            <a:r>
              <a:rPr lang="en-AU" sz="1700" b="1">
                <a:solidFill>
                  <a:srgbClr val="002060"/>
                </a:solidFill>
              </a:rPr>
              <a:t>Bendigo and District Aboriginal Cooperative (BDAC)</a:t>
            </a:r>
            <a:r>
              <a:rPr lang="en-AU" sz="1700">
                <a:solidFill>
                  <a:srgbClr val="002060"/>
                </a:solidFill>
              </a:rPr>
              <a:t> </a:t>
            </a:r>
            <a:r>
              <a:rPr lang="en-AU" sz="1700" b="0">
                <a:solidFill>
                  <a:srgbClr val="002060"/>
                </a:solidFill>
              </a:rPr>
              <a:t>lead the program, which started in 2023 – in an extension of their involvement in the ACAC program for many years. They respond to child protection reports, thereby intervening earlier to try to divert families from further entering the child protection system</a:t>
            </a:r>
          </a:p>
          <a:p>
            <a:endParaRPr lang="en-AU" sz="1800" b="0">
              <a:ea typeface="ＭＳ Ｐゴシック"/>
              <a:cs typeface="Arial"/>
            </a:endParaRPr>
          </a:p>
          <a:p>
            <a:pPr marL="342900" indent="-342900">
              <a:buFont typeface="Arial" panose="020B0604020202020204" pitchFamily="34" charset="0"/>
              <a:buChar char="•"/>
            </a:pPr>
            <a:endParaRPr lang="en-US" sz="1800" b="0">
              <a:ea typeface="ＭＳ Ｐゴシック"/>
              <a:cs typeface="Arial"/>
            </a:endParaRPr>
          </a:p>
          <a:p>
            <a:endParaRPr lang="en-AU" sz="1800"/>
          </a:p>
        </p:txBody>
      </p:sp>
    </p:spTree>
    <p:extLst>
      <p:ext uri="{BB962C8B-B14F-4D97-AF65-F5344CB8AC3E}">
        <p14:creationId xmlns:p14="http://schemas.microsoft.com/office/powerpoint/2010/main" val="342128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BAD47-200D-2D34-4D0D-2C461F547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B8D1D-EAE2-5D5E-5DC7-B28B6BF55FC3}"/>
              </a:ext>
            </a:extLst>
          </p:cNvPr>
          <p:cNvSpPr>
            <a:spLocks noGrp="1"/>
          </p:cNvSpPr>
          <p:nvPr>
            <p:ph type="title"/>
          </p:nvPr>
        </p:nvSpPr>
        <p:spPr/>
        <p:txBody>
          <a:bodyPr/>
          <a:lstStyle/>
          <a:p>
            <a:r>
              <a:rPr lang="en-AU">
                <a:ea typeface="ＭＳ Ｐゴシック"/>
              </a:rPr>
              <a:t>Aboriginal Restoring Families programs </a:t>
            </a:r>
          </a:p>
        </p:txBody>
      </p:sp>
      <p:grpSp>
        <p:nvGrpSpPr>
          <p:cNvPr id="14" name="Group 13">
            <a:extLst>
              <a:ext uri="{FF2B5EF4-FFF2-40B4-BE49-F238E27FC236}">
                <a16:creationId xmlns:a16="http://schemas.microsoft.com/office/drawing/2014/main" id="{FC6C1B04-CD50-F7C7-EA39-09E3EF9B7A0F}"/>
              </a:ext>
            </a:extLst>
          </p:cNvPr>
          <p:cNvGrpSpPr/>
          <p:nvPr/>
        </p:nvGrpSpPr>
        <p:grpSpPr>
          <a:xfrm>
            <a:off x="187680" y="948535"/>
            <a:ext cx="12004321" cy="5966615"/>
            <a:chOff x="187680" y="948535"/>
            <a:chExt cx="12004321" cy="5966615"/>
          </a:xfrm>
        </p:grpSpPr>
        <p:pic>
          <p:nvPicPr>
            <p:cNvPr id="3" name="Picture 2">
              <a:extLst>
                <a:ext uri="{FF2B5EF4-FFF2-40B4-BE49-F238E27FC236}">
                  <a16:creationId xmlns:a16="http://schemas.microsoft.com/office/drawing/2014/main" id="{C27FA23D-A5EC-47FC-51DE-4A9D8E199CFD}"/>
                </a:ext>
              </a:extLst>
            </p:cNvPr>
            <p:cNvPicPr>
              <a:picLocks noChangeAspect="1"/>
            </p:cNvPicPr>
            <p:nvPr/>
          </p:nvPicPr>
          <p:blipFill>
            <a:blip r:embed="rId3">
              <a:clrChange>
                <a:clrFrom>
                  <a:srgbClr val="F4F4F3"/>
                </a:clrFrom>
                <a:clrTo>
                  <a:srgbClr val="F4F4F3">
                    <a:alpha val="0"/>
                  </a:srgbClr>
                </a:clrTo>
              </a:clrChange>
            </a:blip>
            <a:stretch>
              <a:fillRect/>
            </a:stretch>
          </p:blipFill>
          <p:spPr>
            <a:xfrm>
              <a:off x="10344150" y="5191125"/>
              <a:ext cx="1847850" cy="1666875"/>
            </a:xfrm>
            <a:prstGeom prst="rect">
              <a:avLst/>
            </a:prstGeom>
          </p:spPr>
        </p:pic>
        <p:grpSp>
          <p:nvGrpSpPr>
            <p:cNvPr id="13" name="Group 12">
              <a:extLst>
                <a:ext uri="{FF2B5EF4-FFF2-40B4-BE49-F238E27FC236}">
                  <a16:creationId xmlns:a16="http://schemas.microsoft.com/office/drawing/2014/main" id="{311665C9-CCC7-D34A-89C5-8473C08EC1BC}"/>
                </a:ext>
              </a:extLst>
            </p:cNvPr>
            <p:cNvGrpSpPr/>
            <p:nvPr/>
          </p:nvGrpSpPr>
          <p:grpSpPr>
            <a:xfrm>
              <a:off x="187680" y="948535"/>
              <a:ext cx="12004321" cy="5966615"/>
              <a:chOff x="187680" y="948535"/>
              <a:chExt cx="12004321" cy="5966615"/>
            </a:xfrm>
          </p:grpSpPr>
          <p:sp>
            <p:nvSpPr>
              <p:cNvPr id="6" name="TextBox 3">
                <a:extLst>
                  <a:ext uri="{FF2B5EF4-FFF2-40B4-BE49-F238E27FC236}">
                    <a16:creationId xmlns:a16="http://schemas.microsoft.com/office/drawing/2014/main" id="{8F2DC0E7-E01F-40FB-A0E1-8739C15DF546}"/>
                  </a:ext>
                </a:extLst>
              </p:cNvPr>
              <p:cNvSpPr txBox="1"/>
              <p:nvPr/>
            </p:nvSpPr>
            <p:spPr>
              <a:xfrm>
                <a:off x="187680" y="3291081"/>
                <a:ext cx="10594620" cy="3624069"/>
              </a:xfrm>
              <a:prstGeom prst="rect">
                <a:avLst/>
              </a:prstGeom>
              <a:noFill/>
            </p:spPr>
            <p:txBody>
              <a:bodyPr wrap="square" lIns="91440" tIns="45720" rIns="91440" bIns="45720" rtlCol="0" anchor="t">
                <a:spAutoFit/>
              </a:bodyPr>
              <a:lstStyle>
                <a:defPPr>
                  <a:defRPr lang="en-AU"/>
                </a:defPPr>
                <a:lvl1pPr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609585"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219170"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828754"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438339"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3047924" algn="l" defTabSz="1219170" rtl="0" eaLnBrk="1" latinLnBrk="0" hangingPunct="1">
                  <a:defRPr kern="1200">
                    <a:solidFill>
                      <a:schemeClr val="tx1"/>
                    </a:solidFill>
                    <a:latin typeface="Arial" charset="0"/>
                    <a:ea typeface="ＭＳ Ｐゴシック" pitchFamily="34" charset="-128"/>
                    <a:cs typeface="+mn-cs"/>
                  </a:defRPr>
                </a:lvl6pPr>
                <a:lvl7pPr marL="3657509" algn="l" defTabSz="1219170" rtl="0" eaLnBrk="1" latinLnBrk="0" hangingPunct="1">
                  <a:defRPr kern="1200">
                    <a:solidFill>
                      <a:schemeClr val="tx1"/>
                    </a:solidFill>
                    <a:latin typeface="Arial" charset="0"/>
                    <a:ea typeface="ＭＳ Ｐゴシック" pitchFamily="34" charset="-128"/>
                    <a:cs typeface="+mn-cs"/>
                  </a:defRPr>
                </a:lvl7pPr>
                <a:lvl8pPr marL="4267093" algn="l" defTabSz="1219170" rtl="0" eaLnBrk="1" latinLnBrk="0" hangingPunct="1">
                  <a:defRPr kern="1200">
                    <a:solidFill>
                      <a:schemeClr val="tx1"/>
                    </a:solidFill>
                    <a:latin typeface="Arial" charset="0"/>
                    <a:ea typeface="ＭＳ Ｐゴシック" pitchFamily="34" charset="-128"/>
                    <a:cs typeface="+mn-cs"/>
                  </a:defRPr>
                </a:lvl8pPr>
                <a:lvl9pPr marL="4876678" algn="l" defTabSz="1219170" rtl="0" eaLnBrk="1" latinLnBrk="0" hangingPunct="1">
                  <a:defRPr kern="1200">
                    <a:solidFill>
                      <a:schemeClr val="tx1"/>
                    </a:solidFill>
                    <a:latin typeface="Arial" charset="0"/>
                    <a:ea typeface="ＭＳ Ｐゴシック" pitchFamily="34" charset="-128"/>
                    <a:cs typeface="+mn-cs"/>
                  </a:defRPr>
                </a:lvl9pPr>
              </a:lstStyle>
              <a:p>
                <a:pPr>
                  <a:lnSpc>
                    <a:spcPct val="150000"/>
                  </a:lnSpc>
                </a:pPr>
                <a:r>
                  <a:rPr lang="en-US" sz="1400">
                    <a:solidFill>
                      <a:srgbClr val="002060"/>
                    </a:solidFill>
                    <a:latin typeface="+mn-lt"/>
                    <a:ea typeface="ＭＳ Ｐゴシック"/>
                    <a:cs typeface="Arial"/>
                  </a:rPr>
                  <a:t>This service response includes ACCO-designed rapid diversion and support models implemented in each DFFH Area statewide. Some local Aboriginal-led models include: </a:t>
                </a:r>
              </a:p>
              <a:p>
                <a:pPr marL="608965" lvl="1">
                  <a:lnSpc>
                    <a:spcPct val="150000"/>
                  </a:lnSpc>
                </a:pPr>
                <a:r>
                  <a:rPr lang="en-US" sz="1300" b="1">
                    <a:solidFill>
                      <a:srgbClr val="002060"/>
                    </a:solidFill>
                    <a:latin typeface="+mn-lt"/>
                    <a:ea typeface="Segoe UI"/>
                    <a:cs typeface="Arial"/>
                  </a:rPr>
                  <a:t>Aboriginal-led Case Conferencing​</a:t>
                </a:r>
                <a:endParaRPr lang="en-US" sz="1300" b="1">
                  <a:solidFill>
                    <a:srgbClr val="002060"/>
                  </a:solidFill>
                  <a:latin typeface="+mn-lt"/>
                  <a:ea typeface="Arial"/>
                  <a:cs typeface="Arial"/>
                </a:endParaRP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Short-term intensive support for families subject to a CP Intake report. </a:t>
                </a: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Concerns and support needs are explored in family led case conferencing and then the right referrals are made for the family. </a:t>
                </a: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78.3% of cases resulted in a diversion from further statutory engagement.</a:t>
                </a:r>
              </a:p>
              <a:p>
                <a:pPr marL="608965" lvl="1">
                  <a:lnSpc>
                    <a:spcPct val="150000"/>
                  </a:lnSpc>
                </a:pPr>
                <a:r>
                  <a:rPr lang="en-US" sz="1300" b="1">
                    <a:solidFill>
                      <a:srgbClr val="002060"/>
                    </a:solidFill>
                    <a:latin typeface="+mn-lt"/>
                    <a:ea typeface="ＭＳ Ｐゴシック"/>
                    <a:cs typeface="Arial"/>
                  </a:rPr>
                  <a:t>Bringing up Aboriginal Babies at Home </a:t>
                </a:r>
                <a:endParaRPr lang="en-US" sz="1300" b="1">
                  <a:solidFill>
                    <a:srgbClr val="002060"/>
                  </a:solidFill>
                  <a:latin typeface="+mn-lt"/>
                  <a:cs typeface="Arial"/>
                </a:endParaRP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Intensive case management for pregnant women and their partners as early as possible after an unborn CP report is made, and up to 6 months after birth.</a:t>
                </a:r>
              </a:p>
              <a:p>
                <a:pPr marL="1504315" lvl="2" indent="-285750">
                  <a:lnSpc>
                    <a:spcPct val="150000"/>
                  </a:lnSpc>
                  <a:buFont typeface="Arial" panose="020B0604020202020204" pitchFamily="34" charset="0"/>
                  <a:buChar char="•"/>
                </a:pPr>
                <a:r>
                  <a:rPr lang="en-US" sz="1300">
                    <a:solidFill>
                      <a:srgbClr val="002060"/>
                    </a:solidFill>
                    <a:latin typeface="+mn-lt"/>
                    <a:ea typeface="ＭＳ Ｐゴシック"/>
                    <a:cs typeface="Arial"/>
                  </a:rPr>
                  <a:t>Early information suggest a high rate of success, with further evaluations to occur.</a:t>
                </a:r>
                <a:endParaRPr lang="en-US" sz="1300">
                  <a:solidFill>
                    <a:srgbClr val="002060"/>
                  </a:solidFill>
                  <a:latin typeface="+mn-lt"/>
                  <a:cs typeface="Arial"/>
                </a:endParaRPr>
              </a:p>
              <a:p>
                <a:pPr marL="171450" indent="-171450">
                  <a:buFont typeface="Arial" panose="020B0604020202020204" pitchFamily="34" charset="0"/>
                  <a:buChar char="•"/>
                </a:pPr>
                <a:endParaRPr lang="en-US" sz="1200">
                  <a:latin typeface="VIC"/>
                  <a:cs typeface="Segoe UI"/>
                </a:endParaRPr>
              </a:p>
            </p:txBody>
          </p:sp>
          <p:sp>
            <p:nvSpPr>
              <p:cNvPr id="12" name="TextBox 11">
                <a:extLst>
                  <a:ext uri="{FF2B5EF4-FFF2-40B4-BE49-F238E27FC236}">
                    <a16:creationId xmlns:a16="http://schemas.microsoft.com/office/drawing/2014/main" id="{7444DDB5-E88C-8581-5A45-8FF1737A5460}"/>
                  </a:ext>
                </a:extLst>
              </p:cNvPr>
              <p:cNvSpPr txBox="1"/>
              <p:nvPr/>
            </p:nvSpPr>
            <p:spPr>
              <a:xfrm>
                <a:off x="187680" y="948535"/>
                <a:ext cx="689892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1" fontAlgn="base"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Aboriginal Restoring Families provides culturally informed, intensive, evidence-based support to families with multiple, persistent and complex challenges and needs. Interventions work in partnership with statutory, universal and specialist services to: </a:t>
                </a:r>
                <a:endParaRPr lang="en-US" sz="1400">
                  <a:solidFill>
                    <a:srgbClr val="002060"/>
                  </a:solidFill>
                  <a:latin typeface="+mn-lt"/>
                  <a:ea typeface="ＭＳ Ｐゴシック" charset="0"/>
                  <a:cs typeface="Arial"/>
                </a:endParaRPr>
              </a:p>
              <a:p>
                <a:pPr marL="895335" lvl="1" indent="-285750" eaLnBrk="1" hangingPunct="1">
                  <a:lnSpc>
                    <a:spcPct val="150000"/>
                  </a:lnSpc>
                  <a:spcBef>
                    <a:spcPts val="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Divert children from statutory systems</a:t>
                </a:r>
                <a:endParaRPr lang="en-US" sz="1400">
                  <a:solidFill>
                    <a:srgbClr val="002060"/>
                  </a:solidFill>
                  <a:latin typeface="+mn-lt"/>
                  <a:ea typeface="ＭＳ Ｐゴシック" charset="0"/>
                  <a:cs typeface="Arial"/>
                </a:endParaRPr>
              </a:p>
              <a:p>
                <a:pPr marL="895335" lvl="1" indent="-285750" eaLnBrk="1" hangingPunct="1">
                  <a:lnSpc>
                    <a:spcPct val="150000"/>
                  </a:lnSpc>
                  <a:spcBef>
                    <a:spcPts val="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Reunify children in care with their families</a:t>
                </a:r>
              </a:p>
              <a:p>
                <a:pPr marL="895335" lvl="1" indent="-285750" eaLnBrk="1" hangingPunct="1">
                  <a:lnSpc>
                    <a:spcPct val="150000"/>
                  </a:lnSpc>
                  <a:spcBef>
                    <a:spcPts val="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Support families to secure children’s safety, development, and wellbeing </a:t>
                </a:r>
                <a:endParaRPr lang="en-US" sz="1400">
                  <a:solidFill>
                    <a:srgbClr val="002060"/>
                  </a:solidFill>
                  <a:latin typeface="+mn-lt"/>
                  <a:ea typeface="ＭＳ Ｐゴシック" charset="0"/>
                  <a:cs typeface="Arial"/>
                </a:endParaRPr>
              </a:p>
              <a:p>
                <a:pPr marL="895335" lvl="1" indent="-285750" eaLnBrk="1" hangingPunct="1">
                  <a:lnSpc>
                    <a:spcPct val="150000"/>
                  </a:lnSpc>
                  <a:spcBef>
                    <a:spcPts val="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2060"/>
                    </a:solidFill>
                    <a:effectLst/>
                    <a:uLnTx/>
                    <a:uFillTx/>
                    <a:latin typeface="+mn-lt"/>
                    <a:ea typeface="ＭＳ Ｐゴシック"/>
                    <a:cs typeface="Arial"/>
                  </a:rPr>
                  <a:t>Connect families to support culture and community</a:t>
                </a:r>
                <a:endParaRPr kumimoji="0" lang="en-US" sz="1400" b="0" i="0" u="none" strike="noStrike" kern="1200" cap="none" spc="0" normalizeH="0" baseline="0" noProof="0">
                  <a:ln>
                    <a:noFill/>
                  </a:ln>
                  <a:solidFill>
                    <a:srgbClr val="002060"/>
                  </a:solidFill>
                  <a:effectLst/>
                  <a:uLnTx/>
                  <a:uFillTx/>
                  <a:latin typeface="+mn-lt"/>
                  <a:ea typeface="ＭＳ Ｐゴシック" charset="0"/>
                  <a:cs typeface="Arial"/>
                </a:endParaRPr>
              </a:p>
              <a:p>
                <a:pPr rtl="0">
                  <a:lnSpc>
                    <a:spcPts val="1800"/>
                  </a:lnSpc>
                </a:pPr>
                <a:endParaRPr lang="en-AU" sz="1500" baseline="0">
                  <a:solidFill>
                    <a:srgbClr val="201547"/>
                  </a:solidFill>
                  <a:latin typeface="Arial"/>
                  <a:ea typeface="Segoe UI"/>
                  <a:cs typeface="Segoe UI"/>
                </a:endParaRPr>
              </a:p>
            </p:txBody>
          </p:sp>
          <p:sp>
            <p:nvSpPr>
              <p:cNvPr id="11" name="Flowchart: Off-page Connector 10">
                <a:extLst>
                  <a:ext uri="{FF2B5EF4-FFF2-40B4-BE49-F238E27FC236}">
                    <a16:creationId xmlns:a16="http://schemas.microsoft.com/office/drawing/2014/main" id="{501D1358-9C86-2FDA-B637-6391CF7E41F5}"/>
                  </a:ext>
                </a:extLst>
              </p:cNvPr>
              <p:cNvSpPr/>
              <p:nvPr/>
            </p:nvSpPr>
            <p:spPr>
              <a:xfrm rot="5400000">
                <a:off x="8400986" y="-447739"/>
                <a:ext cx="2095629" cy="5486400"/>
              </a:xfrm>
              <a:prstGeom prst="flowChartOffpageConnector">
                <a:avLst/>
              </a:prstGeom>
              <a:solidFill>
                <a:srgbClr val="FFCC00">
                  <a:alpha val="68000"/>
                </a:srgbClr>
              </a:solidFill>
              <a:ln>
                <a:noFill/>
              </a:ln>
            </p:spPr>
            <p:style>
              <a:lnRef idx="1">
                <a:schemeClr val="accent1"/>
              </a:lnRef>
              <a:fillRef idx="3">
                <a:schemeClr val="accent1"/>
              </a:fillRef>
              <a:effectRef idx="2">
                <a:schemeClr val="accent1"/>
              </a:effectRef>
              <a:fontRef idx="minor">
                <a:schemeClr val="lt1"/>
              </a:fontRef>
            </p:style>
            <p:txBody>
              <a:bodyPr vert="vert270" rtlCol="0" anchor="b"/>
              <a:lstStyle/>
              <a:p>
                <a:pPr>
                  <a:lnSpc>
                    <a:spcPct val="150000"/>
                  </a:lnSpc>
                </a:pPr>
                <a:r>
                  <a:rPr lang="en-AU" sz="1250" b="1" u="sng">
                    <a:solidFill>
                      <a:srgbClr val="201547"/>
                    </a:solidFill>
                    <a:ea typeface="Segoe UI"/>
                    <a:cs typeface="Segoe UI"/>
                  </a:rPr>
                  <a:t>Highlights</a:t>
                </a:r>
                <a:r>
                  <a:rPr lang="en-AU" sz="1250">
                    <a:solidFill>
                      <a:srgbClr val="201547"/>
                    </a:solidFill>
                    <a:ea typeface="Segoe UI"/>
                    <a:cs typeface="Segoe UI"/>
                  </a:rPr>
                  <a:t>​</a:t>
                </a:r>
              </a:p>
              <a:p>
                <a:pPr marL="342900" lvl="0" indent="-342900">
                  <a:lnSpc>
                    <a:spcPct val="150000"/>
                  </a:lnSpc>
                  <a:buFont typeface="Wingdings,Sans-Serif"/>
                  <a:buChar char="ü"/>
                </a:pPr>
                <a:r>
                  <a:rPr lang="en-AU" sz="1250">
                    <a:solidFill>
                      <a:srgbClr val="201547"/>
                    </a:solidFill>
                    <a:ea typeface="Arial"/>
                    <a:cs typeface="Arial"/>
                  </a:rPr>
                  <a:t>Over 1000 Aboriginal families supported each year. </a:t>
                </a:r>
                <a:r>
                  <a:rPr lang="en-US" sz="1250">
                    <a:solidFill>
                      <a:srgbClr val="201547"/>
                    </a:solidFill>
                    <a:ea typeface="Arial"/>
                    <a:cs typeface="Arial"/>
                  </a:rPr>
                  <a:t>​</a:t>
                </a:r>
              </a:p>
              <a:p>
                <a:pPr marL="342900" lvl="0" indent="-342900">
                  <a:lnSpc>
                    <a:spcPct val="150000"/>
                  </a:lnSpc>
                  <a:buFont typeface="Wingdings,Sans-Serif"/>
                  <a:buChar char="ü"/>
                </a:pPr>
                <a:r>
                  <a:rPr lang="en-US" sz="1250">
                    <a:solidFill>
                      <a:srgbClr val="201547"/>
                    </a:solidFill>
                    <a:ea typeface="Arial"/>
                    <a:cs typeface="Arial"/>
                  </a:rPr>
                  <a:t>ACCOs are one of the primary connection points for Aboriginal families across the platform​</a:t>
                </a:r>
              </a:p>
              <a:p>
                <a:pPr marL="342900" lvl="0" indent="-342900">
                  <a:lnSpc>
                    <a:spcPct val="150000"/>
                  </a:lnSpc>
                  <a:buFont typeface="Wingdings,Sans-Serif"/>
                  <a:buChar char="ü"/>
                </a:pPr>
                <a:r>
                  <a:rPr lang="en-US" sz="1250">
                    <a:solidFill>
                      <a:srgbClr val="201547"/>
                    </a:solidFill>
                    <a:ea typeface="Arial"/>
                    <a:cs typeface="Arial"/>
                  </a:rPr>
                  <a:t>Supports are culturally led and informed. Cultural elements have been built into ACCO designed evidence-based practice</a:t>
                </a:r>
              </a:p>
            </p:txBody>
          </p:sp>
        </p:grpSp>
      </p:grpSp>
    </p:spTree>
    <p:extLst>
      <p:ext uri="{BB962C8B-B14F-4D97-AF65-F5344CB8AC3E}">
        <p14:creationId xmlns:p14="http://schemas.microsoft.com/office/powerpoint/2010/main" val="139112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61C9-8505-A604-253B-A74440211CBB}"/>
              </a:ext>
            </a:extLst>
          </p:cNvPr>
          <p:cNvSpPr>
            <a:spLocks noGrp="1"/>
          </p:cNvSpPr>
          <p:nvPr>
            <p:ph type="ctrTitle"/>
          </p:nvPr>
        </p:nvSpPr>
        <p:spPr>
          <a:xfrm>
            <a:off x="1206630" y="1346259"/>
            <a:ext cx="8585068" cy="1890409"/>
          </a:xfrm>
        </p:spPr>
        <p:txBody>
          <a:bodyPr/>
          <a:lstStyle/>
          <a:p>
            <a:r>
              <a:rPr lang="en-US"/>
              <a:t>The Orange Door </a:t>
            </a:r>
            <a:endParaRPr lang="en-AU"/>
          </a:p>
        </p:txBody>
      </p:sp>
      <p:sp>
        <p:nvSpPr>
          <p:cNvPr id="3" name="Subtitle 2">
            <a:extLst>
              <a:ext uri="{FF2B5EF4-FFF2-40B4-BE49-F238E27FC236}">
                <a16:creationId xmlns:a16="http://schemas.microsoft.com/office/drawing/2014/main" id="{B6EAC091-678C-487B-0932-7BCBDC965934}"/>
              </a:ext>
            </a:extLst>
          </p:cNvPr>
          <p:cNvSpPr>
            <a:spLocks noGrp="1"/>
          </p:cNvSpPr>
          <p:nvPr>
            <p:ph type="subTitle" idx="1"/>
          </p:nvPr>
        </p:nvSpPr>
        <p:spPr>
          <a:xfrm>
            <a:off x="1206630" y="3429000"/>
            <a:ext cx="5956169" cy="1295401"/>
          </a:xfrm>
        </p:spPr>
        <p:txBody>
          <a:bodyPr/>
          <a:lstStyle/>
          <a:p>
            <a:r>
              <a:rPr lang="en-US"/>
              <a:t>Role and Function </a:t>
            </a:r>
            <a:endParaRPr lang="en-AU"/>
          </a:p>
        </p:txBody>
      </p:sp>
    </p:spTree>
    <p:extLst>
      <p:ext uri="{BB962C8B-B14F-4D97-AF65-F5344CB8AC3E}">
        <p14:creationId xmlns:p14="http://schemas.microsoft.com/office/powerpoint/2010/main" val="39438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76CA3-693D-CE29-A828-451F391065D2}"/>
              </a:ext>
            </a:extLst>
          </p:cNvPr>
          <p:cNvPicPr>
            <a:picLocks noChangeAspect="1"/>
          </p:cNvPicPr>
          <p:nvPr/>
        </p:nvPicPr>
        <p:blipFill>
          <a:blip r:embed="rId2"/>
          <a:stretch>
            <a:fillRect/>
          </a:stretch>
        </p:blipFill>
        <p:spPr>
          <a:xfrm>
            <a:off x="9789366" y="4798600"/>
            <a:ext cx="2402634" cy="2059400"/>
          </a:xfrm>
          <a:prstGeom prst="rect">
            <a:avLst/>
          </a:prstGeom>
        </p:spPr>
      </p:pic>
      <p:sp>
        <p:nvSpPr>
          <p:cNvPr id="2" name="Title 1">
            <a:extLst>
              <a:ext uri="{FF2B5EF4-FFF2-40B4-BE49-F238E27FC236}">
                <a16:creationId xmlns:a16="http://schemas.microsoft.com/office/drawing/2014/main" id="{76CF5AC2-D556-EADC-8DDB-981F50DBEA06}"/>
              </a:ext>
            </a:extLst>
          </p:cNvPr>
          <p:cNvSpPr>
            <a:spLocks noGrp="1"/>
          </p:cNvSpPr>
          <p:nvPr>
            <p:ph type="title"/>
          </p:nvPr>
        </p:nvSpPr>
        <p:spPr/>
        <p:txBody>
          <a:bodyPr/>
          <a:lstStyle/>
          <a:p>
            <a:r>
              <a:rPr lang="en-US">
                <a:ea typeface="ＭＳ Ｐゴシック"/>
              </a:rPr>
              <a:t> The </a:t>
            </a:r>
            <a:r>
              <a:rPr lang="en-US">
                <a:latin typeface="+mj-lt"/>
                <a:ea typeface="ＭＳ Ｐゴシック"/>
              </a:rPr>
              <a:t>Orange</a:t>
            </a:r>
            <a:r>
              <a:rPr lang="en-US">
                <a:ea typeface="ＭＳ Ｐゴシック"/>
              </a:rPr>
              <a:t> Door</a:t>
            </a:r>
            <a:endParaRPr lang="en-AU">
              <a:ea typeface="ＭＳ Ｐゴシック"/>
            </a:endParaRPr>
          </a:p>
        </p:txBody>
      </p:sp>
      <p:sp>
        <p:nvSpPr>
          <p:cNvPr id="3" name="Content Placeholder 2">
            <a:extLst>
              <a:ext uri="{FF2B5EF4-FFF2-40B4-BE49-F238E27FC236}">
                <a16:creationId xmlns:a16="http://schemas.microsoft.com/office/drawing/2014/main" id="{F21249DE-CC0D-C0B9-B46D-4FA02C556FEF}"/>
              </a:ext>
            </a:extLst>
          </p:cNvPr>
          <p:cNvSpPr>
            <a:spLocks noGrp="1"/>
          </p:cNvSpPr>
          <p:nvPr>
            <p:ph idx="1"/>
          </p:nvPr>
        </p:nvSpPr>
        <p:spPr>
          <a:xfrm>
            <a:off x="600074" y="1253765"/>
            <a:ext cx="10991851" cy="5122716"/>
          </a:xfrm>
        </p:spPr>
        <p:txBody>
          <a:bodyPr/>
          <a:lstStyle/>
          <a:p>
            <a:pPr marL="285750" indent="-285750" eaLnBrk="0" hangingPunct="0">
              <a:lnSpc>
                <a:spcPct val="150000"/>
              </a:lnSpc>
              <a:spcBef>
                <a:spcPts val="0"/>
              </a:spcBef>
              <a:spcAft>
                <a:spcPts val="0"/>
              </a:spcAft>
              <a:buFont typeface="Arial" panose="020B0604020202020204" pitchFamily="34" charset="0"/>
              <a:buChar char="•"/>
            </a:pPr>
            <a:r>
              <a:rPr lang="en-US" sz="1800" b="0">
                <a:solidFill>
                  <a:srgbClr val="002060"/>
                </a:solidFill>
                <a:ea typeface="+mn-ea"/>
                <a:cs typeface="+mn-cs"/>
              </a:rPr>
              <a:t>The Orange Door is a </a:t>
            </a:r>
            <a:r>
              <a:rPr lang="en-US" sz="1800">
                <a:solidFill>
                  <a:srgbClr val="002060"/>
                </a:solidFill>
                <a:ea typeface="+mn-ea"/>
                <a:cs typeface="+mn-cs"/>
              </a:rPr>
              <a:t>free, accessible community entry point</a:t>
            </a:r>
            <a:r>
              <a:rPr lang="en-US" sz="1800" b="0">
                <a:solidFill>
                  <a:srgbClr val="002060"/>
                </a:solidFill>
                <a:ea typeface="+mn-ea"/>
                <a:cs typeface="+mn-cs"/>
              </a:rPr>
              <a:t>. It provides information and support to people of all ages experiencing or choosing to use </a:t>
            </a:r>
            <a:r>
              <a:rPr lang="en-US" sz="1800">
                <a:solidFill>
                  <a:srgbClr val="002060"/>
                </a:solidFill>
                <a:ea typeface="+mn-ea"/>
                <a:cs typeface="+mn-cs"/>
              </a:rPr>
              <a:t>family violence</a:t>
            </a:r>
            <a:r>
              <a:rPr lang="en-US" sz="1800" b="0">
                <a:solidFill>
                  <a:srgbClr val="002060"/>
                </a:solidFill>
                <a:ea typeface="+mn-ea"/>
                <a:cs typeface="+mn-cs"/>
              </a:rPr>
              <a:t>; and </a:t>
            </a:r>
            <a:r>
              <a:rPr lang="en-US" sz="1800">
                <a:solidFill>
                  <a:srgbClr val="002060"/>
                </a:solidFill>
                <a:ea typeface="+mn-ea"/>
                <a:cs typeface="+mn-cs"/>
              </a:rPr>
              <a:t>children, young people and families seeking parenting and wellbeing support</a:t>
            </a:r>
            <a:r>
              <a:rPr lang="en-US" sz="1800" b="0">
                <a:solidFill>
                  <a:srgbClr val="002060"/>
                </a:solidFill>
                <a:ea typeface="+mn-ea"/>
                <a:cs typeface="+mn-cs"/>
              </a:rPr>
              <a:t>. </a:t>
            </a:r>
          </a:p>
          <a:p>
            <a:pPr marL="285750" indent="-285750" eaLnBrk="0" hangingPunct="0">
              <a:lnSpc>
                <a:spcPct val="150000"/>
              </a:lnSpc>
              <a:spcBef>
                <a:spcPts val="0"/>
              </a:spcBef>
              <a:spcAft>
                <a:spcPts val="0"/>
              </a:spcAft>
              <a:buFont typeface="Arial" panose="020B0604020202020204" pitchFamily="34" charset="0"/>
              <a:buChar char="•"/>
            </a:pPr>
            <a:r>
              <a:rPr lang="en-US" sz="1800" b="0">
                <a:solidFill>
                  <a:srgbClr val="002060"/>
                </a:solidFill>
                <a:ea typeface="+mn-ea"/>
                <a:cs typeface="+mn-cs"/>
              </a:rPr>
              <a:t>The Orange Door welcomes people of any age, gender, sexuality, culture and ability.</a:t>
            </a:r>
          </a:p>
          <a:p>
            <a:pPr eaLnBrk="0" hangingPunct="0">
              <a:lnSpc>
                <a:spcPct val="150000"/>
              </a:lnSpc>
              <a:spcBef>
                <a:spcPts val="0"/>
              </a:spcBef>
              <a:spcAft>
                <a:spcPts val="0"/>
              </a:spcAft>
            </a:pPr>
            <a:endParaRPr lang="en-US" sz="1800">
              <a:solidFill>
                <a:srgbClr val="002060"/>
              </a:solidFill>
              <a:ea typeface="+mn-ea"/>
              <a:cs typeface="+mn-cs"/>
            </a:endParaRPr>
          </a:p>
          <a:p>
            <a:r>
              <a:rPr lang="en-US" sz="2000">
                <a:solidFill>
                  <a:srgbClr val="002060"/>
                </a:solidFill>
                <a:ea typeface="ＭＳ Ｐゴシック"/>
              </a:rPr>
              <a:t>Who works at The Orange Door?</a:t>
            </a:r>
          </a:p>
          <a:p>
            <a:pPr marL="285750" indent="-285750" eaLnBrk="0" hangingPunct="0">
              <a:lnSpc>
                <a:spcPct val="150000"/>
              </a:lnSpc>
              <a:spcBef>
                <a:spcPts val="0"/>
              </a:spcBef>
              <a:spcAft>
                <a:spcPts val="0"/>
              </a:spcAft>
              <a:buFont typeface="Arial" panose="020B0604020202020204" pitchFamily="34" charset="0"/>
              <a:buChar char="•"/>
            </a:pPr>
            <a:r>
              <a:rPr lang="en-US" sz="1800" b="0">
                <a:solidFill>
                  <a:srgbClr val="002060"/>
                </a:solidFill>
                <a:ea typeface="+mn-ea"/>
                <a:cs typeface="+mn-cs"/>
              </a:rPr>
              <a:t>The Orange Door brings together Community Service Organisations and DFFH as a multiagency partnership consisting of </a:t>
            </a:r>
            <a:r>
              <a:rPr lang="en-US" sz="1800">
                <a:solidFill>
                  <a:srgbClr val="002060"/>
                </a:solidFill>
                <a:ea typeface="+mn-ea"/>
                <a:cs typeface="+mn-cs"/>
              </a:rPr>
              <a:t>Family Violence services </a:t>
            </a:r>
            <a:r>
              <a:rPr lang="en-US" sz="1800" b="0">
                <a:solidFill>
                  <a:srgbClr val="002060"/>
                </a:solidFill>
                <a:ea typeface="+mn-ea"/>
                <a:cs typeface="+mn-cs"/>
              </a:rPr>
              <a:t>(victim survivor and adult using family violence), </a:t>
            </a:r>
            <a:r>
              <a:rPr lang="en-US" sz="1800">
                <a:solidFill>
                  <a:srgbClr val="002060"/>
                </a:solidFill>
                <a:ea typeface="+mn-ea"/>
                <a:cs typeface="+mn-cs"/>
              </a:rPr>
              <a:t>Family Services, Aboriginal Community Controlled Organisations </a:t>
            </a:r>
            <a:r>
              <a:rPr lang="en-US" sz="1800" b="0">
                <a:solidFill>
                  <a:srgbClr val="002060"/>
                </a:solidFill>
                <a:ea typeface="+mn-ea"/>
                <a:cs typeface="+mn-cs"/>
              </a:rPr>
              <a:t>and</a:t>
            </a:r>
            <a:r>
              <a:rPr lang="en-US" sz="1800">
                <a:solidFill>
                  <a:srgbClr val="002060"/>
                </a:solidFill>
                <a:ea typeface="+mn-ea"/>
                <a:cs typeface="+mn-cs"/>
              </a:rPr>
              <a:t> Community Based Child Protection </a:t>
            </a:r>
            <a:r>
              <a:rPr lang="en-US" sz="1800" b="0">
                <a:solidFill>
                  <a:srgbClr val="002060"/>
                </a:solidFill>
                <a:ea typeface="+mn-ea"/>
                <a:cs typeface="+mn-cs"/>
              </a:rPr>
              <a:t>to provide </a:t>
            </a:r>
            <a:r>
              <a:rPr lang="en-US" sz="1800">
                <a:solidFill>
                  <a:srgbClr val="002060"/>
                </a:solidFill>
                <a:ea typeface="+mn-ea"/>
                <a:cs typeface="+mn-cs"/>
              </a:rPr>
              <a:t>integrated intake and assessment </a:t>
            </a:r>
            <a:r>
              <a:rPr lang="en-US" sz="1800" b="0">
                <a:solidFill>
                  <a:srgbClr val="002060"/>
                </a:solidFill>
                <a:ea typeface="+mn-ea"/>
                <a:cs typeface="+mn-cs"/>
              </a:rPr>
              <a:t>across the state.</a:t>
            </a:r>
            <a:endParaRPr lang="en-US" sz="1800" b="0">
              <a:solidFill>
                <a:srgbClr val="002060"/>
              </a:solidFill>
              <a:ea typeface="+mn-ea"/>
              <a:cs typeface="Arial"/>
            </a:endParaRPr>
          </a:p>
          <a:p>
            <a:endParaRPr lang="en-AU" sz="2000" b="0"/>
          </a:p>
          <a:p>
            <a:endParaRPr lang="en-AU" sz="2000" b="0"/>
          </a:p>
        </p:txBody>
      </p:sp>
    </p:spTree>
    <p:extLst>
      <p:ext uri="{BB962C8B-B14F-4D97-AF65-F5344CB8AC3E}">
        <p14:creationId xmlns:p14="http://schemas.microsoft.com/office/powerpoint/2010/main" val="120472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C6CA-160D-ABEC-F051-9566D3B40812}"/>
              </a:ext>
            </a:extLst>
          </p:cNvPr>
          <p:cNvSpPr>
            <a:spLocks noGrp="1"/>
          </p:cNvSpPr>
          <p:nvPr>
            <p:ph type="title"/>
          </p:nvPr>
        </p:nvSpPr>
        <p:spPr/>
        <p:txBody>
          <a:bodyPr wrap="square" anchor="ctr">
            <a:normAutofit/>
          </a:bodyPr>
          <a:lstStyle/>
          <a:p>
            <a:r>
              <a:rPr lang="en-US">
                <a:latin typeface="+mj-lt"/>
              </a:rPr>
              <a:t>The Orange Door Locations </a:t>
            </a:r>
          </a:p>
        </p:txBody>
      </p:sp>
      <p:pic>
        <p:nvPicPr>
          <p:cNvPr id="4" name="Picture 3" descr="A map of orange door areas&#10;&#10;AI-generated content may be incorrect.">
            <a:extLst>
              <a:ext uri="{FF2B5EF4-FFF2-40B4-BE49-F238E27FC236}">
                <a16:creationId xmlns:a16="http://schemas.microsoft.com/office/drawing/2014/main" id="{D5C2F512-9CFA-D834-E2BE-E03A7F82BCAC}"/>
              </a:ext>
            </a:extLst>
          </p:cNvPr>
          <p:cNvPicPr>
            <a:picLocks noChangeAspect="1"/>
          </p:cNvPicPr>
          <p:nvPr/>
        </p:nvPicPr>
        <p:blipFill>
          <a:blip r:embed="rId2"/>
          <a:stretch>
            <a:fillRect/>
          </a:stretch>
        </p:blipFill>
        <p:spPr>
          <a:xfrm>
            <a:off x="222877" y="1069200"/>
            <a:ext cx="8639999" cy="5788800"/>
          </a:xfrm>
          <a:prstGeom prst="rect">
            <a:avLst/>
          </a:prstGeom>
          <a:noFill/>
        </p:spPr>
      </p:pic>
      <p:sp>
        <p:nvSpPr>
          <p:cNvPr id="6" name="TextBox 5">
            <a:extLst>
              <a:ext uri="{FF2B5EF4-FFF2-40B4-BE49-F238E27FC236}">
                <a16:creationId xmlns:a16="http://schemas.microsoft.com/office/drawing/2014/main" id="{90EC4B0F-F674-F592-3D04-0FE0742DC202}"/>
              </a:ext>
            </a:extLst>
          </p:cNvPr>
          <p:cNvSpPr txBox="1"/>
          <p:nvPr/>
        </p:nvSpPr>
        <p:spPr>
          <a:xfrm>
            <a:off x="7889726" y="1937438"/>
            <a:ext cx="3989070" cy="2983124"/>
          </a:xfrm>
          <a:prstGeom prst="rect">
            <a:avLst/>
          </a:prstGeom>
          <a:noFill/>
        </p:spPr>
        <p:txBody>
          <a:bodyPr wrap="square" lIns="91440" tIns="45720" rIns="91440" bIns="45720" rtlCol="0" anchor="t">
            <a:spAutoFit/>
          </a:bodyPr>
          <a:lstStyle/>
          <a:p>
            <a:pPr marR="0" lvl="0" algn="l" defTabSz="609585" rtl="0" eaLnBrk="0" fontAlgn="base" latinLnBrk="0" hangingPunct="0">
              <a:lnSpc>
                <a:spcPct val="114000"/>
              </a:lnSpc>
              <a:spcBef>
                <a:spcPts val="800"/>
              </a:spcBef>
              <a:spcAft>
                <a:spcPts val="800"/>
              </a:spcAft>
              <a:buClrTx/>
              <a:buSzTx/>
              <a:tabLst/>
              <a:defRPr/>
            </a:pPr>
            <a:endParaRPr kumimoji="0" lang="en-AU" sz="1800" b="0" i="0" u="none" strike="noStrike" kern="1200" cap="none" spc="0" normalizeH="0" baseline="0" noProof="0">
              <a:ln>
                <a:noFill/>
              </a:ln>
              <a:solidFill>
                <a:prstClr val="black"/>
              </a:solidFill>
              <a:effectLst/>
              <a:uLnTx/>
              <a:uFillTx/>
              <a:latin typeface="Arial" charset="0"/>
              <a:ea typeface="ＭＳ Ｐゴシック" pitchFamily="34" charset="-128"/>
              <a:cs typeface="Arial"/>
            </a:endParaRPr>
          </a:p>
          <a:p>
            <a:pPr marR="0" lvl="0" algn="l" defTabSz="609585" rtl="0" eaLnBrk="0" fontAlgn="base" latinLnBrk="0" hangingPunct="0">
              <a:lnSpc>
                <a:spcPct val="150000"/>
              </a:lnSpc>
              <a:spcBef>
                <a:spcPts val="800"/>
              </a:spcBef>
              <a:spcAft>
                <a:spcPts val="800"/>
              </a:spcAft>
              <a:buClrTx/>
              <a:buSzTx/>
              <a:tabLst/>
              <a:defRPr/>
            </a:pPr>
            <a:r>
              <a:rPr kumimoji="0" lang="en-AU" sz="1800" b="0" i="0" u="none" strike="noStrike" kern="1200" cap="none" spc="0" normalizeH="0" baseline="0" noProof="0">
                <a:ln>
                  <a:noFill/>
                </a:ln>
                <a:solidFill>
                  <a:srgbClr val="002060"/>
                </a:solidFill>
                <a:effectLst/>
                <a:uLnTx/>
                <a:uFillTx/>
                <a:latin typeface="+mn-lt"/>
                <a:ea typeface="ＭＳ Ｐゴシック"/>
                <a:cs typeface="Arial"/>
              </a:rPr>
              <a:t>There are 18 Orange Door primary sites across Victoria with 19 access points and outposts, making it easier for people to get help close to home </a:t>
            </a:r>
            <a:r>
              <a:rPr kumimoji="0" lang="en-AU" sz="1800" b="0" i="0" u="none" strike="noStrike" kern="1200" cap="none" spc="0" normalizeH="0" baseline="0" noProof="0">
                <a:ln>
                  <a:noFill/>
                </a:ln>
                <a:solidFill>
                  <a:prstClr val="black"/>
                </a:solidFill>
                <a:effectLst/>
                <a:uLnTx/>
                <a:uFillTx/>
                <a:latin typeface="Arial"/>
                <a:ea typeface="ＭＳ Ｐゴシック"/>
                <a:cs typeface="Arial"/>
              </a:rPr>
              <a:t> </a:t>
            </a:r>
          </a:p>
          <a:p>
            <a:pPr marR="0" lvl="0" algn="l" defTabSz="609585" rtl="0" eaLnBrk="0" fontAlgn="base" latinLnBrk="0" hangingPunct="0">
              <a:lnSpc>
                <a:spcPct val="114000"/>
              </a:lnSpc>
              <a:spcBef>
                <a:spcPct val="0"/>
              </a:spcBef>
              <a:spcAft>
                <a:spcPct val="0"/>
              </a:spcAft>
              <a:buClrTx/>
              <a:buSzTx/>
              <a:tabLst/>
              <a:defRPr/>
            </a:pPr>
            <a:endParaRPr kumimoji="0" lang="en-AU"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285750" marR="0" lvl="0" indent="-285750" algn="l" defTabSz="609585" rtl="0" eaLnBrk="0" fontAlgn="base" latinLnBrk="0" hangingPunct="0">
              <a:lnSpc>
                <a:spcPct val="114000"/>
              </a:lnSpc>
              <a:spcBef>
                <a:spcPct val="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prstClr val="black"/>
              </a:solidFill>
              <a:effectLst/>
              <a:uLnTx/>
              <a:uFillTx/>
              <a:latin typeface="Arial"/>
              <a:ea typeface="ＭＳ Ｐゴシック"/>
              <a:cs typeface="Arial"/>
            </a:endParaRPr>
          </a:p>
        </p:txBody>
      </p:sp>
      <p:pic>
        <p:nvPicPr>
          <p:cNvPr id="5" name="Picture 4">
            <a:extLst>
              <a:ext uri="{FF2B5EF4-FFF2-40B4-BE49-F238E27FC236}">
                <a16:creationId xmlns:a16="http://schemas.microsoft.com/office/drawing/2014/main" id="{7D1AC2CB-0542-AC8A-B7F6-CDE8C8C5DF82}"/>
              </a:ext>
            </a:extLst>
          </p:cNvPr>
          <p:cNvPicPr>
            <a:picLocks noChangeAspect="1"/>
          </p:cNvPicPr>
          <p:nvPr/>
        </p:nvPicPr>
        <p:blipFill>
          <a:blip r:embed="rId3"/>
          <a:stretch>
            <a:fillRect/>
          </a:stretch>
        </p:blipFill>
        <p:spPr>
          <a:xfrm>
            <a:off x="9789366" y="4798600"/>
            <a:ext cx="2402634" cy="2059400"/>
          </a:xfrm>
          <a:prstGeom prst="rect">
            <a:avLst/>
          </a:prstGeom>
        </p:spPr>
      </p:pic>
    </p:spTree>
    <p:extLst>
      <p:ext uri="{BB962C8B-B14F-4D97-AF65-F5344CB8AC3E}">
        <p14:creationId xmlns:p14="http://schemas.microsoft.com/office/powerpoint/2010/main" val="220288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892A-AE65-4027-B995-9ABCE4F82488}"/>
              </a:ext>
            </a:extLst>
          </p:cNvPr>
          <p:cNvSpPr>
            <a:spLocks noGrp="1"/>
          </p:cNvSpPr>
          <p:nvPr>
            <p:ph type="title"/>
          </p:nvPr>
        </p:nvSpPr>
        <p:spPr/>
        <p:txBody>
          <a:bodyPr/>
          <a:lstStyle/>
          <a:p>
            <a:r>
              <a:rPr lang="en-AU">
                <a:latin typeface="+mj-lt"/>
              </a:rPr>
              <a:t>Acknowledgement</a:t>
            </a:r>
            <a:r>
              <a:rPr lang="en-AU"/>
              <a:t> of Traditional Owners</a:t>
            </a:r>
          </a:p>
        </p:txBody>
      </p:sp>
      <p:sp>
        <p:nvSpPr>
          <p:cNvPr id="7" name="TextBox 6">
            <a:extLst>
              <a:ext uri="{FF2B5EF4-FFF2-40B4-BE49-F238E27FC236}">
                <a16:creationId xmlns:a16="http://schemas.microsoft.com/office/drawing/2014/main" id="{F5149325-8326-19CA-AAA2-D36C8C2C0D70}"/>
              </a:ext>
            </a:extLst>
          </p:cNvPr>
          <p:cNvSpPr txBox="1"/>
          <p:nvPr/>
        </p:nvSpPr>
        <p:spPr>
          <a:xfrm>
            <a:off x="4158723" y="2005048"/>
            <a:ext cx="7569949" cy="3970318"/>
          </a:xfrm>
          <a:prstGeom prst="rect">
            <a:avLst/>
          </a:prstGeom>
          <a:noFill/>
        </p:spPr>
        <p:txBody>
          <a:bodyPr wrap="square">
            <a:spAutoFit/>
          </a:bodyPr>
          <a:lstStyle/>
          <a:p>
            <a:pPr algn="ctr">
              <a:buNone/>
            </a:pPr>
            <a:r>
              <a:rPr lang="en-US" sz="2100" baseline="0">
                <a:solidFill>
                  <a:srgbClr val="002060"/>
                </a:solidFill>
                <a:effectLst/>
                <a:latin typeface="+mn-lt"/>
              </a:rPr>
              <a:t>The Victorian Government proudly acknowledges Victorian Aboriginal people as the First Peoples and Traditional Owners and custodians of the land and waters on which we rely. </a:t>
            </a:r>
            <a:endParaRPr lang="en-US" sz="2100" baseline="0">
              <a:solidFill>
                <a:srgbClr val="002060"/>
              </a:solidFill>
              <a:latin typeface="+mn-lt"/>
            </a:endParaRPr>
          </a:p>
          <a:p>
            <a:pPr lvl="0" algn="ctr">
              <a:buNone/>
            </a:pPr>
            <a:br>
              <a:rPr lang="en-US" sz="2100" baseline="0">
                <a:solidFill>
                  <a:srgbClr val="002060"/>
                </a:solidFill>
                <a:effectLst/>
                <a:latin typeface="+mn-lt"/>
              </a:rPr>
            </a:br>
            <a:r>
              <a:rPr lang="en-US" sz="2100" baseline="0">
                <a:solidFill>
                  <a:srgbClr val="002060"/>
                </a:solidFill>
                <a:effectLst/>
                <a:latin typeface="+mn-lt"/>
              </a:rPr>
              <a:t>We acknowledge the ongoing leadership role of the Aboriginal community in creating services and supports to ensure that all Aboriginal children are raised in safe, healthy and culturally rich families and communities and have every opportunity for a bright future. </a:t>
            </a:r>
          </a:p>
          <a:p>
            <a:pPr lvl="0" algn="ctr">
              <a:buNone/>
            </a:pPr>
            <a:br>
              <a:rPr lang="en-US" sz="2100" baseline="0">
                <a:solidFill>
                  <a:srgbClr val="002060"/>
                </a:solidFill>
                <a:effectLst/>
                <a:latin typeface="+mn-lt"/>
              </a:rPr>
            </a:br>
            <a:r>
              <a:rPr lang="en-US" sz="2100" baseline="0">
                <a:solidFill>
                  <a:srgbClr val="002060"/>
                </a:solidFill>
                <a:effectLst/>
                <a:latin typeface="+mn-lt"/>
              </a:rPr>
              <a:t>We pay our respects to ancestors of Country, Elders, knowledge holders and leaders - past, present and emerging.</a:t>
            </a:r>
            <a:endParaRPr lang="en-US" sz="2100" baseline="0">
              <a:solidFill>
                <a:srgbClr val="002060"/>
              </a:solidFill>
              <a:latin typeface="+mn-lt"/>
            </a:endParaRPr>
          </a:p>
        </p:txBody>
      </p:sp>
      <p:pic>
        <p:nvPicPr>
          <p:cNvPr id="8" name="Picture 7">
            <a:extLst>
              <a:ext uri="{FF2B5EF4-FFF2-40B4-BE49-F238E27FC236}">
                <a16:creationId xmlns:a16="http://schemas.microsoft.com/office/drawing/2014/main" id="{AE5AECB0-555C-5B1D-C8FA-B3650FF45AB6}"/>
              </a:ext>
            </a:extLst>
          </p:cNvPr>
          <p:cNvPicPr>
            <a:picLocks noChangeAspect="1"/>
          </p:cNvPicPr>
          <p:nvPr/>
        </p:nvPicPr>
        <p:blipFill>
          <a:blip r:embed="rId2"/>
          <a:stretch>
            <a:fillRect/>
          </a:stretch>
        </p:blipFill>
        <p:spPr>
          <a:xfrm>
            <a:off x="203830" y="2005048"/>
            <a:ext cx="3756485" cy="4343993"/>
          </a:xfrm>
          <a:prstGeom prst="rect">
            <a:avLst/>
          </a:prstGeom>
        </p:spPr>
      </p:pic>
    </p:spTree>
    <p:extLst>
      <p:ext uri="{BB962C8B-B14F-4D97-AF65-F5344CB8AC3E}">
        <p14:creationId xmlns:p14="http://schemas.microsoft.com/office/powerpoint/2010/main" val="398150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D758-30BB-F9C3-9D9A-55A213B5E59C}"/>
              </a:ext>
            </a:extLst>
          </p:cNvPr>
          <p:cNvSpPr>
            <a:spLocks noGrp="1"/>
          </p:cNvSpPr>
          <p:nvPr>
            <p:ph type="title"/>
          </p:nvPr>
        </p:nvSpPr>
        <p:spPr>
          <a:xfrm>
            <a:off x="512279" y="0"/>
            <a:ext cx="8848537" cy="893433"/>
          </a:xfrm>
        </p:spPr>
        <p:txBody>
          <a:bodyPr/>
          <a:lstStyle/>
          <a:p>
            <a:r>
              <a:rPr lang="en-US"/>
              <a:t>How does The Orange Door provide Information and Support</a:t>
            </a:r>
            <a:endParaRPr lang="en-AU"/>
          </a:p>
        </p:txBody>
      </p:sp>
      <p:graphicFrame>
        <p:nvGraphicFramePr>
          <p:cNvPr id="5" name="Content Placeholder 4">
            <a:extLst>
              <a:ext uri="{FF2B5EF4-FFF2-40B4-BE49-F238E27FC236}">
                <a16:creationId xmlns:a16="http://schemas.microsoft.com/office/drawing/2014/main" id="{CECFDF19-4559-F9F3-A64C-E44D5D32C181}"/>
              </a:ext>
            </a:extLst>
          </p:cNvPr>
          <p:cNvGraphicFramePr>
            <a:graphicFrameLocks noGrp="1"/>
          </p:cNvGraphicFramePr>
          <p:nvPr>
            <p:ph idx="1"/>
            <p:extLst>
              <p:ext uri="{D42A27DB-BD31-4B8C-83A1-F6EECF244321}">
                <p14:modId xmlns:p14="http://schemas.microsoft.com/office/powerpoint/2010/main" val="4094361483"/>
              </p:ext>
            </p:extLst>
          </p:nvPr>
        </p:nvGraphicFramePr>
        <p:xfrm>
          <a:off x="436334" y="1141389"/>
          <a:ext cx="10991850" cy="5522468"/>
        </p:xfrm>
        <a:graphic>
          <a:graphicData uri="http://schemas.openxmlformats.org/drawingml/2006/table">
            <a:tbl>
              <a:tblPr firstRow="1" bandRow="1">
                <a:tableStyleId>{9D7B26C5-4107-4FEC-AEDC-1716B250A1EF}</a:tableStyleId>
              </a:tblPr>
              <a:tblGrid>
                <a:gridCol w="5495925">
                  <a:extLst>
                    <a:ext uri="{9D8B030D-6E8A-4147-A177-3AD203B41FA5}">
                      <a16:colId xmlns:a16="http://schemas.microsoft.com/office/drawing/2014/main" val="1655295536"/>
                    </a:ext>
                  </a:extLst>
                </a:gridCol>
                <a:gridCol w="5495925">
                  <a:extLst>
                    <a:ext uri="{9D8B030D-6E8A-4147-A177-3AD203B41FA5}">
                      <a16:colId xmlns:a16="http://schemas.microsoft.com/office/drawing/2014/main" val="4064120097"/>
                    </a:ext>
                  </a:extLst>
                </a:gridCol>
              </a:tblGrid>
              <a:tr h="370840">
                <a:tc>
                  <a:txBody>
                    <a:bodyPr/>
                    <a:lstStyle/>
                    <a:p>
                      <a:pPr marL="0" marR="0" lvl="0" indent="0" algn="l" defTabSz="609585" rtl="0" eaLnBrk="0" fontAlgn="base" latinLnBrk="0" hangingPunct="0">
                        <a:lnSpc>
                          <a:spcPct val="110000"/>
                        </a:lnSpc>
                        <a:spcBef>
                          <a:spcPts val="800"/>
                        </a:spcBef>
                        <a:spcAft>
                          <a:spcPts val="800"/>
                        </a:spcAft>
                        <a:buClrTx/>
                        <a:buSzTx/>
                        <a:buFontTx/>
                        <a:buNone/>
                        <a:tabLst/>
                        <a:defRPr/>
                      </a:pPr>
                      <a:r>
                        <a:rPr kumimoji="0" lang="en-US" sz="1700" b="1" i="0" u="none" strike="noStrike" kern="1200" cap="none" spc="0" normalizeH="0" baseline="0" noProof="0">
                          <a:ln>
                            <a:noFill/>
                          </a:ln>
                          <a:solidFill>
                            <a:srgbClr val="002060"/>
                          </a:solidFill>
                          <a:effectLst/>
                          <a:uLnTx/>
                          <a:uFillTx/>
                          <a:latin typeface="+mj-lt"/>
                          <a:ea typeface="ＭＳ Ｐゴシック" pitchFamily="34" charset="-128"/>
                          <a:cs typeface="+mn-cs"/>
                        </a:rPr>
                        <a:t>What does The Orange Door provide?</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Initial contact and support</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Screening, identification and triage</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Crisis response</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Family violence risk and needs assessment</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Child and young person wellbeing risk and needs assessment</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Safety planning</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Service planning </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Secondary consultations</a:t>
                      </a:r>
                    </a:p>
                    <a:p>
                      <a:pPr marL="285750" marR="0" lvl="0" indent="-285750" algn="l" defTabSz="609585" rtl="0" eaLnBrk="0" fontAlgn="base" latinLnBrk="0" hangingPunct="0">
                        <a:lnSpc>
                          <a:spcPct val="110000"/>
                        </a:lnSpc>
                        <a:spcBef>
                          <a:spcPts val="800"/>
                        </a:spcBef>
                        <a:spcAft>
                          <a:spcPts val="8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2060"/>
                          </a:solidFill>
                          <a:effectLst/>
                          <a:uLnTx/>
                          <a:uFillTx/>
                          <a:latin typeface="+mn-lt"/>
                          <a:ea typeface="ＭＳ Ｐゴシック" pitchFamily="34" charset="-128"/>
                          <a:cs typeface="+mn-cs"/>
                        </a:rPr>
                        <a:t>Referrals to meet longer term needs</a:t>
                      </a:r>
                    </a:p>
                    <a:p>
                      <a:endParaRPr lang="en-AU">
                        <a:latin typeface="+mj-lt"/>
                      </a:endParaRPr>
                    </a:p>
                  </a:txBody>
                  <a:tcPr>
                    <a:lnL>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2" indent="0" algn="l" defTabSz="609585" rtl="0" eaLnBrk="1" fontAlgn="base" latinLnBrk="0" hangingPunct="1">
                        <a:lnSpc>
                          <a:spcPct val="110000"/>
                        </a:lnSpc>
                        <a:spcBef>
                          <a:spcPts val="800"/>
                        </a:spcBef>
                        <a:spcAft>
                          <a:spcPts val="800"/>
                        </a:spcAft>
                        <a:buClrTx/>
                        <a:buSzTx/>
                        <a:buFont typeface="Arial" charset="0"/>
                        <a:buNone/>
                        <a:tabLst/>
                        <a:defRPr/>
                      </a:pPr>
                      <a:r>
                        <a:rPr kumimoji="0" lang="en-AU" sz="1700" b="1" i="0" u="none" strike="noStrike" kern="1200" cap="none" spc="0" normalizeH="0" baseline="0" noProof="0">
                          <a:ln>
                            <a:noFill/>
                          </a:ln>
                          <a:solidFill>
                            <a:srgbClr val="002060"/>
                          </a:solidFill>
                          <a:effectLst/>
                          <a:uLnTx/>
                          <a:uFillTx/>
                          <a:latin typeface="+mj-lt"/>
                          <a:ea typeface="ＭＳ Ｐゴシック" charset="0"/>
                          <a:cs typeface="+mn-cs"/>
                        </a:rPr>
                        <a:t>How are referrals made to The Orange Door?</a:t>
                      </a:r>
                    </a:p>
                    <a:p>
                      <a:pPr marL="285750" marR="0" lvl="2" indent="-285750" algn="l" defTabSz="609585" rtl="0" eaLnBrk="1" fontAlgn="base" latinLnBrk="0" hangingPunct="1">
                        <a:lnSpc>
                          <a:spcPct val="125000"/>
                        </a:lnSpc>
                        <a:spcBef>
                          <a:spcPts val="800"/>
                        </a:spcBef>
                        <a:spcAft>
                          <a:spcPts val="80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charset="0"/>
                          <a:cs typeface="+mn-cs"/>
                        </a:rPr>
                        <a:t>The Orange Door receives referrals from a range of sources including Victoria Police (Family Violence L17 referrals), Child Protection and other professionals.</a:t>
                      </a:r>
                    </a:p>
                    <a:p>
                      <a:pPr marL="285750" marR="0" lvl="2" indent="-285750" algn="l" defTabSz="609585" rtl="0" eaLnBrk="1" fontAlgn="base" latinLnBrk="0" hangingPunct="1">
                        <a:lnSpc>
                          <a:spcPct val="125000"/>
                        </a:lnSpc>
                        <a:spcBef>
                          <a:spcPts val="800"/>
                        </a:spcBef>
                        <a:spcAft>
                          <a:spcPts val="80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charset="0"/>
                          <a:cs typeface="+mn-cs"/>
                        </a:rPr>
                        <a:t>Families and individuals (including young people) can access The Orange Door directly by calling, emailing or attending their local Orange Door between 9am – 5pm Monday to Friday. No appointment or referral is needed. </a:t>
                      </a:r>
                    </a:p>
                    <a:p>
                      <a:endParaRPr lang="en-AU">
                        <a:latin typeface="+mj-lt"/>
                      </a:endParaRPr>
                    </a:p>
                  </a:txBody>
                  <a:tcPr>
                    <a:lnL w="5715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4277266"/>
                  </a:ext>
                </a:extLst>
              </a:tr>
            </a:tbl>
          </a:graphicData>
        </a:graphic>
      </p:graphicFrame>
      <p:pic>
        <p:nvPicPr>
          <p:cNvPr id="6" name="Picture 5">
            <a:extLst>
              <a:ext uri="{FF2B5EF4-FFF2-40B4-BE49-F238E27FC236}">
                <a16:creationId xmlns:a16="http://schemas.microsoft.com/office/drawing/2014/main" id="{00CAB30C-B407-6029-70C4-8C224F17BEDE}"/>
              </a:ext>
            </a:extLst>
          </p:cNvPr>
          <p:cNvPicPr>
            <a:picLocks noChangeAspect="1"/>
          </p:cNvPicPr>
          <p:nvPr/>
        </p:nvPicPr>
        <p:blipFill>
          <a:blip r:embed="rId2"/>
          <a:stretch>
            <a:fillRect/>
          </a:stretch>
        </p:blipFill>
        <p:spPr>
          <a:xfrm>
            <a:off x="9789366" y="4792457"/>
            <a:ext cx="2402634" cy="2059400"/>
          </a:xfrm>
          <a:prstGeom prst="rect">
            <a:avLst/>
          </a:prstGeom>
        </p:spPr>
      </p:pic>
      <p:cxnSp>
        <p:nvCxnSpPr>
          <p:cNvPr id="8" name="Straight Connector 7">
            <a:extLst>
              <a:ext uri="{FF2B5EF4-FFF2-40B4-BE49-F238E27FC236}">
                <a16:creationId xmlns:a16="http://schemas.microsoft.com/office/drawing/2014/main" id="{FD878FE5-23D3-9776-24B5-CC84B79AFFF8}"/>
              </a:ext>
            </a:extLst>
          </p:cNvPr>
          <p:cNvCxnSpPr/>
          <p:nvPr/>
        </p:nvCxnSpPr>
        <p:spPr>
          <a:xfrm>
            <a:off x="5750351" y="1244297"/>
            <a:ext cx="0" cy="509062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68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B869-B7B9-DE03-4295-931214AE463E}"/>
              </a:ext>
            </a:extLst>
          </p:cNvPr>
          <p:cNvSpPr>
            <a:spLocks noGrp="1"/>
          </p:cNvSpPr>
          <p:nvPr>
            <p:ph type="title"/>
          </p:nvPr>
        </p:nvSpPr>
        <p:spPr/>
        <p:txBody>
          <a:bodyPr/>
          <a:lstStyle/>
          <a:p>
            <a:r>
              <a:rPr lang="en-US">
                <a:latin typeface="+mj-lt"/>
                <a:ea typeface="ＭＳ Ｐゴシック"/>
              </a:rPr>
              <a:t>The role of The Orange Door?</a:t>
            </a:r>
            <a:endParaRPr lang="en-AU">
              <a:latin typeface="+mj-lt"/>
              <a:ea typeface="ＭＳ Ｐゴシック"/>
            </a:endParaRPr>
          </a:p>
        </p:txBody>
      </p:sp>
      <p:sp>
        <p:nvSpPr>
          <p:cNvPr id="3" name="Content Placeholder 2">
            <a:extLst>
              <a:ext uri="{FF2B5EF4-FFF2-40B4-BE49-F238E27FC236}">
                <a16:creationId xmlns:a16="http://schemas.microsoft.com/office/drawing/2014/main" id="{69F42609-E8B7-D566-1148-02F18B6CC11D}"/>
              </a:ext>
            </a:extLst>
          </p:cNvPr>
          <p:cNvSpPr>
            <a:spLocks noGrp="1"/>
          </p:cNvSpPr>
          <p:nvPr>
            <p:ph idx="1"/>
          </p:nvPr>
        </p:nvSpPr>
        <p:spPr>
          <a:xfrm>
            <a:off x="328413" y="948726"/>
            <a:ext cx="9068136" cy="6232072"/>
          </a:xfrm>
        </p:spPr>
        <p:txBody>
          <a:bodyPr/>
          <a:lstStyle/>
          <a:p>
            <a:pPr marL="0" lvl="2" indent="0">
              <a:lnSpc>
                <a:spcPct val="125000"/>
              </a:lnSpc>
              <a:spcBef>
                <a:spcPts val="600"/>
              </a:spcBef>
              <a:spcAft>
                <a:spcPts val="600"/>
              </a:spcAft>
              <a:buNone/>
            </a:pPr>
            <a:r>
              <a:rPr lang="en-AU" sz="1600" b="1">
                <a:solidFill>
                  <a:srgbClr val="002060"/>
                </a:solidFill>
                <a:ea typeface="ＭＳ Ｐゴシック"/>
              </a:rPr>
              <a:t>How does The Orange Door respond to a referral?</a:t>
            </a:r>
          </a:p>
          <a:p>
            <a:pPr marL="537210" lvl="2" indent="-285750">
              <a:lnSpc>
                <a:spcPct val="125000"/>
              </a:lnSpc>
              <a:spcBef>
                <a:spcPts val="600"/>
              </a:spcBef>
              <a:spcAft>
                <a:spcPts val="600"/>
              </a:spcAft>
              <a:buFont typeface="Arial" panose="020B0604020202020204" pitchFamily="34" charset="0"/>
              <a:buChar char="•"/>
            </a:pPr>
            <a:r>
              <a:rPr lang="en-AU" sz="1600">
                <a:solidFill>
                  <a:srgbClr val="002060"/>
                </a:solidFill>
                <a:ea typeface="ＭＳ Ｐゴシック"/>
              </a:rPr>
              <a:t>Each person (including each child and young person) is assessed individually. This ensures each member of the family/referral receives a response tailored to their unique needs.</a:t>
            </a:r>
            <a:endParaRPr lang="en-AU" sz="1600">
              <a:solidFill>
                <a:srgbClr val="002060"/>
              </a:solidFill>
              <a:ea typeface="ＭＳ Ｐゴシック"/>
              <a:cs typeface="Arial"/>
            </a:endParaRPr>
          </a:p>
          <a:p>
            <a:pPr marL="537210" lvl="2" indent="-285750">
              <a:lnSpc>
                <a:spcPct val="125000"/>
              </a:lnSpc>
              <a:spcBef>
                <a:spcPts val="600"/>
              </a:spcBef>
              <a:spcAft>
                <a:spcPts val="600"/>
              </a:spcAft>
              <a:buFont typeface="Arial" panose="020B0604020202020204" pitchFamily="34" charset="0"/>
              <a:buChar char="•"/>
            </a:pPr>
            <a:r>
              <a:rPr lang="en-AU" sz="1600">
                <a:solidFill>
                  <a:srgbClr val="002060"/>
                </a:solidFill>
                <a:ea typeface="ＭＳ Ｐゴシック"/>
              </a:rPr>
              <a:t>Practitioners work together in integrated teams to keep the whole family in view by sharing relevant information and coordinating service provision.</a:t>
            </a:r>
            <a:endParaRPr lang="en-AU" sz="1600">
              <a:solidFill>
                <a:srgbClr val="002060"/>
              </a:solidFill>
              <a:ea typeface="ＭＳ Ｐゴシック"/>
              <a:cs typeface="Arial"/>
            </a:endParaRPr>
          </a:p>
          <a:p>
            <a:pPr marL="537210" lvl="2" indent="-285750">
              <a:lnSpc>
                <a:spcPct val="125000"/>
              </a:lnSpc>
              <a:spcBef>
                <a:spcPts val="600"/>
              </a:spcBef>
              <a:spcAft>
                <a:spcPts val="600"/>
              </a:spcAft>
              <a:buFont typeface="Arial" panose="020B0604020202020204" pitchFamily="34" charset="0"/>
              <a:buChar char="•"/>
            </a:pPr>
            <a:r>
              <a:rPr lang="en-AU" sz="1600">
                <a:solidFill>
                  <a:srgbClr val="002060"/>
                </a:solidFill>
                <a:ea typeface="ＭＳ Ｐゴシック"/>
              </a:rPr>
              <a:t>This integrated service response is supported by case consultation, Team Leaders and Practice Leaders and information sharing enabled by Part 5b of the FVPA and information sharing schemes.</a:t>
            </a:r>
            <a:endParaRPr lang="en-AU" sz="1600">
              <a:solidFill>
                <a:srgbClr val="002060"/>
              </a:solidFill>
              <a:ea typeface="ＭＳ Ｐゴシック"/>
              <a:cs typeface="Arial"/>
            </a:endParaRPr>
          </a:p>
          <a:p>
            <a:pPr marL="0" lvl="2" indent="0">
              <a:lnSpc>
                <a:spcPct val="125000"/>
              </a:lnSpc>
              <a:spcBef>
                <a:spcPts val="600"/>
              </a:spcBef>
              <a:spcAft>
                <a:spcPts val="600"/>
              </a:spcAft>
              <a:buNone/>
            </a:pPr>
            <a:r>
              <a:rPr lang="en-AU" sz="1600" b="1">
                <a:solidFill>
                  <a:srgbClr val="002060"/>
                </a:solidFill>
                <a:ea typeface="ＭＳ Ｐゴシック"/>
              </a:rPr>
              <a:t>How does The Orange Door support Aboriginal people?</a:t>
            </a:r>
            <a:endParaRPr lang="en-AU" sz="1600" b="1">
              <a:solidFill>
                <a:srgbClr val="002060"/>
              </a:solidFill>
              <a:ea typeface="ＭＳ Ｐゴシック"/>
              <a:cs typeface="Arial"/>
            </a:endParaRPr>
          </a:p>
          <a:p>
            <a:pPr marL="537210" lvl="2" indent="-285750">
              <a:lnSpc>
                <a:spcPct val="125000"/>
              </a:lnSpc>
              <a:spcBef>
                <a:spcPts val="600"/>
              </a:spcBef>
              <a:spcAft>
                <a:spcPts val="600"/>
              </a:spcAft>
              <a:buFont typeface="Arial" panose="020B0604020202020204" pitchFamily="34" charset="0"/>
              <a:buChar char="•"/>
            </a:pPr>
            <a:r>
              <a:rPr lang="en-US" sz="1600">
                <a:solidFill>
                  <a:srgbClr val="002060"/>
                </a:solidFill>
                <a:ea typeface="ＭＳ Ｐゴシック"/>
              </a:rPr>
              <a:t>The Orange Door supports the choice and self-determination of Aboriginal people as the First Peoples of Australia and works closely with Aboriginal communities and services to ensure they receive culturally safe and appropriate services that meet their needs.</a:t>
            </a:r>
            <a:endParaRPr lang="en-US" sz="1600">
              <a:solidFill>
                <a:srgbClr val="002060"/>
              </a:solidFill>
              <a:ea typeface="ＭＳ Ｐゴシック"/>
              <a:cs typeface="Arial"/>
            </a:endParaRPr>
          </a:p>
          <a:p>
            <a:pPr marL="537210" lvl="2" indent="-285750">
              <a:lnSpc>
                <a:spcPct val="125000"/>
              </a:lnSpc>
              <a:spcBef>
                <a:spcPts val="600"/>
              </a:spcBef>
              <a:spcAft>
                <a:spcPts val="600"/>
              </a:spcAft>
              <a:buFont typeface="Arial" panose="020B0604020202020204" pitchFamily="34" charset="0"/>
              <a:buChar char="•"/>
            </a:pPr>
            <a:r>
              <a:rPr lang="en-AU" sz="1600">
                <a:solidFill>
                  <a:srgbClr val="002060"/>
                </a:solidFill>
                <a:ea typeface="ＭＳ Ｐゴシック"/>
              </a:rPr>
              <a:t>Referrals that identify a person as Aboriginal are assigned to the Aboriginal responses team unless the person expressly asks that their information is not shared with other community members. Self-referring Aboriginal people can choose whether they would like a response from an Aboriginal or non-</a:t>
            </a:r>
            <a:r>
              <a:rPr lang="en-AU" sz="1600">
                <a:solidFill>
                  <a:srgbClr val="002060"/>
                </a:solidFill>
                <a:ea typeface="ＭＳ Ｐゴシック"/>
                <a:cs typeface="Arial"/>
              </a:rPr>
              <a:t>Aboriginal response team.</a:t>
            </a:r>
            <a:endParaRPr lang="en-AU" sz="1600">
              <a:solidFill>
                <a:srgbClr val="002060"/>
              </a:solidFill>
              <a:cs typeface="Arial"/>
            </a:endParaRPr>
          </a:p>
          <a:p>
            <a:endParaRPr lang="en-AU"/>
          </a:p>
        </p:txBody>
      </p:sp>
      <p:pic>
        <p:nvPicPr>
          <p:cNvPr id="4" name="Picture 3">
            <a:extLst>
              <a:ext uri="{FF2B5EF4-FFF2-40B4-BE49-F238E27FC236}">
                <a16:creationId xmlns:a16="http://schemas.microsoft.com/office/drawing/2014/main" id="{26546CA8-A847-F6E1-A697-64B78603FD81}"/>
              </a:ext>
            </a:extLst>
          </p:cNvPr>
          <p:cNvPicPr>
            <a:picLocks noChangeAspect="1"/>
          </p:cNvPicPr>
          <p:nvPr/>
        </p:nvPicPr>
        <p:blipFill>
          <a:blip r:embed="rId2"/>
          <a:stretch>
            <a:fillRect/>
          </a:stretch>
        </p:blipFill>
        <p:spPr>
          <a:xfrm>
            <a:off x="9788199" y="4794922"/>
            <a:ext cx="2402634" cy="2059400"/>
          </a:xfrm>
          <a:prstGeom prst="rect">
            <a:avLst/>
          </a:prstGeom>
        </p:spPr>
      </p:pic>
      <p:sp>
        <p:nvSpPr>
          <p:cNvPr id="5" name="Rectangle: Rounded Corners 4">
            <a:extLst>
              <a:ext uri="{FF2B5EF4-FFF2-40B4-BE49-F238E27FC236}">
                <a16:creationId xmlns:a16="http://schemas.microsoft.com/office/drawing/2014/main" id="{2A944D2A-76F0-9914-7594-576F3C4CEAF7}"/>
              </a:ext>
            </a:extLst>
          </p:cNvPr>
          <p:cNvSpPr/>
          <p:nvPr/>
        </p:nvSpPr>
        <p:spPr>
          <a:xfrm>
            <a:off x="9502219" y="1587055"/>
            <a:ext cx="2582944" cy="3393649"/>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0" fontAlgn="base" latinLnBrk="0" hangingPunct="0">
              <a:lnSpc>
                <a:spcPct val="114000"/>
              </a:lnSpc>
              <a:spcBef>
                <a:spcPct val="0"/>
              </a:spcBef>
              <a:spcAft>
                <a:spcPts val="600"/>
              </a:spcAft>
              <a:buClrTx/>
              <a:buSzTx/>
              <a:buFontTx/>
              <a:buNone/>
              <a:tabLst/>
              <a:defRPr/>
            </a:pPr>
            <a:r>
              <a:rPr kumimoji="0" lang="en-US" sz="1200" b="1" i="0" u="none" strike="noStrike" kern="1200" cap="none" spc="0" normalizeH="0" baseline="0" noProof="0">
                <a:ln>
                  <a:noFill/>
                </a:ln>
                <a:solidFill>
                  <a:srgbClr val="201547"/>
                </a:solidFill>
                <a:effectLst/>
                <a:uLnTx/>
                <a:uFillTx/>
                <a:ea typeface="Calibri"/>
                <a:cs typeface="Calibri"/>
              </a:rPr>
              <a:t>What is Integrated Practice? </a:t>
            </a:r>
          </a:p>
          <a:p>
            <a:pPr marL="0" marR="0" lvl="0" indent="0" algn="ctr" defTabSz="609585" rtl="0" eaLnBrk="0" fontAlgn="base" latinLnBrk="0" hangingPunct="0">
              <a:lnSpc>
                <a:spcPct val="114000"/>
              </a:lnSpc>
              <a:spcBef>
                <a:spcPct val="0"/>
              </a:spcBef>
              <a:spcAft>
                <a:spcPct val="0"/>
              </a:spcAft>
              <a:buClrTx/>
              <a:buSzTx/>
              <a:buFontTx/>
              <a:buNone/>
              <a:tabLst/>
              <a:defRPr/>
            </a:pPr>
            <a:r>
              <a:rPr kumimoji="0" lang="en-US" sz="1200" b="0" i="0" u="none" strike="noStrike" kern="1200" cap="none" spc="0" normalizeH="0" baseline="0" noProof="0">
                <a:ln>
                  <a:noFill/>
                </a:ln>
                <a:solidFill>
                  <a:srgbClr val="201547"/>
                </a:solidFill>
                <a:effectLst/>
                <a:uLnTx/>
                <a:uFillTx/>
                <a:ea typeface="Calibri"/>
                <a:cs typeface="Calibri"/>
              </a:rPr>
              <a:t>For clients, this means telling their story once, experiencing greater consistency and trust, and being connected to the right supports at the right time. Integrated practice transforms a collection of separate services into a unified response—centered on safety, wellbeing and accountability for people and families in our community.</a:t>
            </a:r>
          </a:p>
        </p:txBody>
      </p:sp>
    </p:spTree>
    <p:extLst>
      <p:ext uri="{BB962C8B-B14F-4D97-AF65-F5344CB8AC3E}">
        <p14:creationId xmlns:p14="http://schemas.microsoft.com/office/powerpoint/2010/main" val="349223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208D-F311-C2C7-313F-8A4DCCBB77EA}"/>
              </a:ext>
            </a:extLst>
          </p:cNvPr>
          <p:cNvSpPr>
            <a:spLocks noGrp="1"/>
          </p:cNvSpPr>
          <p:nvPr>
            <p:ph type="title"/>
          </p:nvPr>
        </p:nvSpPr>
        <p:spPr/>
        <p:txBody>
          <a:bodyPr/>
          <a:lstStyle/>
          <a:p>
            <a:r>
              <a:rPr lang="en-AU">
                <a:latin typeface="+mj-lt"/>
              </a:rPr>
              <a:t>Client Journey through The Orange Door </a:t>
            </a:r>
          </a:p>
        </p:txBody>
      </p:sp>
      <p:pic>
        <p:nvPicPr>
          <p:cNvPr id="5" name="Content Placeholder 4">
            <a:extLst>
              <a:ext uri="{FF2B5EF4-FFF2-40B4-BE49-F238E27FC236}">
                <a16:creationId xmlns:a16="http://schemas.microsoft.com/office/drawing/2014/main" id="{D0283C6C-CDD5-C506-3217-DF8CCF3C4188}"/>
              </a:ext>
            </a:extLst>
          </p:cNvPr>
          <p:cNvPicPr>
            <a:picLocks noGrp="1" noChangeAspect="1"/>
          </p:cNvPicPr>
          <p:nvPr>
            <p:ph idx="1"/>
          </p:nvPr>
        </p:nvPicPr>
        <p:blipFill>
          <a:blip r:embed="rId2"/>
          <a:srcRect t="9465" b="2971"/>
          <a:stretch>
            <a:fillRect/>
          </a:stretch>
        </p:blipFill>
        <p:spPr>
          <a:xfrm>
            <a:off x="0" y="1216058"/>
            <a:ext cx="10661715" cy="5005633"/>
          </a:xfrm>
        </p:spPr>
      </p:pic>
      <p:pic>
        <p:nvPicPr>
          <p:cNvPr id="6" name="Picture 5">
            <a:extLst>
              <a:ext uri="{FF2B5EF4-FFF2-40B4-BE49-F238E27FC236}">
                <a16:creationId xmlns:a16="http://schemas.microsoft.com/office/drawing/2014/main" id="{41B27041-C74B-C4DB-A4D9-10248B4F4C7E}"/>
              </a:ext>
            </a:extLst>
          </p:cNvPr>
          <p:cNvPicPr>
            <a:picLocks noChangeAspect="1"/>
          </p:cNvPicPr>
          <p:nvPr/>
        </p:nvPicPr>
        <p:blipFill>
          <a:blip r:embed="rId3"/>
          <a:stretch>
            <a:fillRect/>
          </a:stretch>
        </p:blipFill>
        <p:spPr>
          <a:xfrm>
            <a:off x="10492040" y="5399658"/>
            <a:ext cx="1699960" cy="1458342"/>
          </a:xfrm>
          <a:prstGeom prst="rect">
            <a:avLst/>
          </a:prstGeom>
        </p:spPr>
      </p:pic>
    </p:spTree>
    <p:extLst>
      <p:ext uri="{BB962C8B-B14F-4D97-AF65-F5344CB8AC3E}">
        <p14:creationId xmlns:p14="http://schemas.microsoft.com/office/powerpoint/2010/main" val="245864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DB6C-FEE8-B256-BCFA-B135C595A3DD}"/>
              </a:ext>
            </a:extLst>
          </p:cNvPr>
          <p:cNvSpPr>
            <a:spLocks noGrp="1"/>
          </p:cNvSpPr>
          <p:nvPr>
            <p:ph type="title"/>
          </p:nvPr>
        </p:nvSpPr>
        <p:spPr/>
        <p:txBody>
          <a:bodyPr/>
          <a:lstStyle/>
          <a:p>
            <a:r>
              <a:rPr lang="en-AU">
                <a:latin typeface="+mj-lt"/>
              </a:rPr>
              <a:t>Secondary Consultation with The Orange Door</a:t>
            </a:r>
          </a:p>
        </p:txBody>
      </p:sp>
      <p:sp>
        <p:nvSpPr>
          <p:cNvPr id="3" name="Content Placeholder 2">
            <a:extLst>
              <a:ext uri="{FF2B5EF4-FFF2-40B4-BE49-F238E27FC236}">
                <a16:creationId xmlns:a16="http://schemas.microsoft.com/office/drawing/2014/main" id="{E3947024-4765-18D8-5A5C-A017BDA817FD}"/>
              </a:ext>
            </a:extLst>
          </p:cNvPr>
          <p:cNvSpPr>
            <a:spLocks noGrp="1"/>
          </p:cNvSpPr>
          <p:nvPr>
            <p:ph idx="1"/>
          </p:nvPr>
        </p:nvSpPr>
        <p:spPr>
          <a:xfrm>
            <a:off x="420368" y="1153128"/>
            <a:ext cx="9775739" cy="5627816"/>
          </a:xfrm>
        </p:spPr>
        <p:txBody>
          <a:bodyPr/>
          <a:lstStyle/>
          <a:p>
            <a:pPr>
              <a:lnSpc>
                <a:spcPct val="125000"/>
              </a:lnSpc>
            </a:pPr>
            <a:r>
              <a:rPr lang="en-AU" sz="2000" b="0">
                <a:solidFill>
                  <a:srgbClr val="002060"/>
                </a:solidFill>
                <a:ea typeface="ＭＳ Ｐゴシック"/>
              </a:rPr>
              <a:t>Professionals can seek </a:t>
            </a:r>
            <a:r>
              <a:rPr lang="en-AU" sz="2000">
                <a:solidFill>
                  <a:srgbClr val="002060"/>
                </a:solidFill>
                <a:ea typeface="ＭＳ Ｐゴシック"/>
              </a:rPr>
              <a:t>advice</a:t>
            </a:r>
            <a:r>
              <a:rPr lang="en-AU" sz="2000" b="0">
                <a:solidFill>
                  <a:srgbClr val="002060"/>
                </a:solidFill>
                <a:ea typeface="ＭＳ Ｐゴシック"/>
              </a:rPr>
              <a:t> or a </a:t>
            </a:r>
            <a:r>
              <a:rPr lang="en-AU" sz="2000">
                <a:solidFill>
                  <a:srgbClr val="002060"/>
                </a:solidFill>
                <a:ea typeface="ＭＳ Ｐゴシック"/>
              </a:rPr>
              <a:t>secondary consultation </a:t>
            </a:r>
            <a:r>
              <a:rPr lang="en-AU" sz="2000" b="0">
                <a:solidFill>
                  <a:srgbClr val="002060"/>
                </a:solidFill>
                <a:ea typeface="ＭＳ Ｐゴシック"/>
              </a:rPr>
              <a:t>from The Orange Door.</a:t>
            </a:r>
          </a:p>
          <a:p>
            <a:pPr>
              <a:lnSpc>
                <a:spcPct val="125000"/>
              </a:lnSpc>
            </a:pPr>
            <a:r>
              <a:rPr lang="en-AU" sz="2000" b="0">
                <a:solidFill>
                  <a:srgbClr val="002060"/>
                </a:solidFill>
                <a:ea typeface="ＭＳ Ｐゴシック"/>
              </a:rPr>
              <a:t>This can include:</a:t>
            </a: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whether a referral to The Orange Door is appropriate</a:t>
            </a:r>
            <a:endParaRPr lang="en-AU">
              <a:solidFill>
                <a:srgbClr val="002060"/>
              </a:solidFill>
              <a:ea typeface="ＭＳ Ｐゴシック"/>
              <a:cs typeface="Arial"/>
            </a:endParaRP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what support services are available</a:t>
            </a:r>
            <a:endParaRPr lang="en-AU">
              <a:solidFill>
                <a:srgbClr val="002060"/>
              </a:solidFill>
              <a:ea typeface="ＭＳ Ｐゴシック"/>
              <a:cs typeface="Arial"/>
            </a:endParaRP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how to support families experiencing or using family violence</a:t>
            </a:r>
            <a:endParaRPr lang="en-AU">
              <a:solidFill>
                <a:srgbClr val="002060"/>
              </a:solidFill>
              <a:ea typeface="ＭＳ Ｐゴシック"/>
              <a:cs typeface="Arial"/>
            </a:endParaRP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how to support families seeking support with the care, wellbeing and development of a child or young person</a:t>
            </a:r>
            <a:endParaRPr lang="en-AU">
              <a:solidFill>
                <a:srgbClr val="002060"/>
              </a:solidFill>
              <a:cs typeface="Arial"/>
            </a:endParaRPr>
          </a:p>
          <a:p>
            <a:pPr marL="594360" lvl="2" indent="-342900">
              <a:lnSpc>
                <a:spcPct val="125000"/>
              </a:lnSpc>
              <a:spcBef>
                <a:spcPts val="800"/>
              </a:spcBef>
              <a:buFont typeface="Arial" panose="020B0604020202020204" pitchFamily="34" charset="0"/>
              <a:buChar char="•"/>
            </a:pPr>
            <a:r>
              <a:rPr lang="en-AU">
                <a:solidFill>
                  <a:srgbClr val="002060"/>
                </a:solidFill>
                <a:ea typeface="ＭＳ Ｐゴシック"/>
              </a:rPr>
              <a:t>how to support children or young people whose wellbeing and developmental needs are not being met at home.</a:t>
            </a:r>
            <a:endParaRPr lang="en-AU">
              <a:solidFill>
                <a:srgbClr val="002060"/>
              </a:solidFill>
              <a:ea typeface="ＭＳ Ｐゴシック"/>
              <a:cs typeface="Arial"/>
            </a:endParaRPr>
          </a:p>
          <a:p>
            <a:pPr marL="594360" lvl="2" indent="-342900">
              <a:buFont typeface="Arial" panose="020B0604020202020204" pitchFamily="34" charset="0"/>
              <a:buChar char="•"/>
            </a:pPr>
            <a:endParaRPr lang="en-AU">
              <a:solidFill>
                <a:srgbClr val="201547"/>
              </a:solidFill>
              <a:cs typeface="Arial"/>
            </a:endParaRPr>
          </a:p>
          <a:p>
            <a:endParaRPr lang="en-AU"/>
          </a:p>
        </p:txBody>
      </p:sp>
      <p:pic>
        <p:nvPicPr>
          <p:cNvPr id="4" name="Picture 3">
            <a:extLst>
              <a:ext uri="{FF2B5EF4-FFF2-40B4-BE49-F238E27FC236}">
                <a16:creationId xmlns:a16="http://schemas.microsoft.com/office/drawing/2014/main" id="{0C1588BD-348A-9AA9-18D4-B71DE2A514CD}"/>
              </a:ext>
            </a:extLst>
          </p:cNvPr>
          <p:cNvPicPr>
            <a:picLocks noChangeAspect="1"/>
          </p:cNvPicPr>
          <p:nvPr/>
        </p:nvPicPr>
        <p:blipFill>
          <a:blip r:embed="rId2"/>
          <a:stretch>
            <a:fillRect/>
          </a:stretch>
        </p:blipFill>
        <p:spPr>
          <a:xfrm>
            <a:off x="9789968" y="4797373"/>
            <a:ext cx="2402032" cy="2060627"/>
          </a:xfrm>
          <a:prstGeom prst="rect">
            <a:avLst/>
          </a:prstGeom>
        </p:spPr>
      </p:pic>
      <p:sp>
        <p:nvSpPr>
          <p:cNvPr id="5" name="TextBox 4">
            <a:extLst>
              <a:ext uri="{FF2B5EF4-FFF2-40B4-BE49-F238E27FC236}">
                <a16:creationId xmlns:a16="http://schemas.microsoft.com/office/drawing/2014/main" id="{807A589F-66B6-13EF-9738-44E9C1C12A7E}"/>
              </a:ext>
            </a:extLst>
          </p:cNvPr>
          <p:cNvSpPr txBox="1"/>
          <p:nvPr/>
        </p:nvSpPr>
        <p:spPr>
          <a:xfrm>
            <a:off x="719669" y="6034642"/>
            <a:ext cx="9328055" cy="523220"/>
          </a:xfrm>
          <a:prstGeom prst="rect">
            <a:avLst/>
          </a:prstGeom>
          <a:noFill/>
        </p:spPr>
        <p:txBody>
          <a:bodyPr wrap="square" lIns="91440" tIns="45720" rIns="91440" bIns="45720" rtlCol="0" anchor="t">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400" b="1" i="1" u="none" strike="noStrike" kern="1200" cap="none" spc="0" normalizeH="0" baseline="0" noProof="0">
                <a:ln>
                  <a:noFill/>
                </a:ln>
                <a:solidFill>
                  <a:srgbClr val="002060"/>
                </a:solidFill>
                <a:effectLst/>
                <a:uLnTx/>
                <a:uFillTx/>
                <a:latin typeface="+mn-lt"/>
                <a:ea typeface="ＭＳ Ｐゴシック"/>
                <a:cs typeface="Arial"/>
              </a:rPr>
              <a:t>Note: </a:t>
            </a:r>
            <a:r>
              <a:rPr kumimoji="0" lang="en-AU" sz="1400" b="0" i="1" u="none" strike="noStrike" kern="1200" cap="none" spc="0" normalizeH="0" baseline="0" noProof="0">
                <a:ln>
                  <a:noFill/>
                </a:ln>
                <a:solidFill>
                  <a:srgbClr val="002060"/>
                </a:solidFill>
                <a:effectLst/>
                <a:uLnTx/>
                <a:uFillTx/>
                <a:latin typeface="+mn-lt"/>
                <a:ea typeface="ＭＳ Ｐゴシック"/>
                <a:cs typeface="Arial"/>
              </a:rPr>
              <a:t>If The Orange Door determines that a REPORT to Child Protection or Police is more appropriate than a REFERRAL to The Orange Door, they will tell you to make a REPORT to the relevant authority.</a:t>
            </a:r>
          </a:p>
        </p:txBody>
      </p:sp>
    </p:spTree>
    <p:extLst>
      <p:ext uri="{BB962C8B-B14F-4D97-AF65-F5344CB8AC3E}">
        <p14:creationId xmlns:p14="http://schemas.microsoft.com/office/powerpoint/2010/main" val="375570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3097-45E8-BC17-7305-C699FCC21F70}"/>
              </a:ext>
            </a:extLst>
          </p:cNvPr>
          <p:cNvSpPr>
            <a:spLocks noGrp="1"/>
          </p:cNvSpPr>
          <p:nvPr>
            <p:ph type="title"/>
          </p:nvPr>
        </p:nvSpPr>
        <p:spPr/>
        <p:txBody>
          <a:bodyPr/>
          <a:lstStyle/>
          <a:p>
            <a:r>
              <a:rPr lang="en-US">
                <a:latin typeface="+mj-lt"/>
              </a:rPr>
              <a:t>How to contact The Orange Door</a:t>
            </a:r>
            <a:endParaRPr lang="en-AU">
              <a:latin typeface="+mj-lt"/>
            </a:endParaRPr>
          </a:p>
        </p:txBody>
      </p:sp>
      <p:sp>
        <p:nvSpPr>
          <p:cNvPr id="5" name="TextBox 22">
            <a:extLst>
              <a:ext uri="{FF2B5EF4-FFF2-40B4-BE49-F238E27FC236}">
                <a16:creationId xmlns:a16="http://schemas.microsoft.com/office/drawing/2014/main" id="{8D9BAE6C-7788-9B49-C85A-CE5828D0C203}"/>
              </a:ext>
            </a:extLst>
          </p:cNvPr>
          <p:cNvSpPr txBox="1">
            <a:spLocks noGrp="1"/>
          </p:cNvSpPr>
          <p:nvPr>
            <p:ph idx="1"/>
          </p:nvPr>
        </p:nvSpPr>
        <p:spPr>
          <a:xfrm>
            <a:off x="635342" y="1134690"/>
            <a:ext cx="10844354" cy="11951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b="0">
                <a:solidFill>
                  <a:srgbClr val="002060"/>
                </a:solidFill>
              </a:rPr>
              <a:t>The Orange Door is a free service and operates during business hours (9am to 5pm) from Monday to Friday (closed public holidays). You do not need a referral or an appointment. You can attend in person or reach out by phone. It also means that if a person wants to go directly to a service for help, they can do so. </a:t>
            </a:r>
            <a:endParaRPr lang="en-US">
              <a:solidFill>
                <a:srgbClr val="002060"/>
              </a:solidFill>
            </a:endParaRPr>
          </a:p>
        </p:txBody>
      </p:sp>
      <p:grpSp>
        <p:nvGrpSpPr>
          <p:cNvPr id="4" name="Group 3">
            <a:extLst>
              <a:ext uri="{FF2B5EF4-FFF2-40B4-BE49-F238E27FC236}">
                <a16:creationId xmlns:a16="http://schemas.microsoft.com/office/drawing/2014/main" id="{8B1857FA-36B0-EAB5-AD75-21E7F1AC14AF}"/>
              </a:ext>
            </a:extLst>
          </p:cNvPr>
          <p:cNvGrpSpPr/>
          <p:nvPr/>
        </p:nvGrpSpPr>
        <p:grpSpPr>
          <a:xfrm>
            <a:off x="719669" y="2480028"/>
            <a:ext cx="9211019" cy="4469530"/>
            <a:chOff x="719667" y="2307856"/>
            <a:chExt cx="9211019" cy="4469530"/>
          </a:xfrm>
        </p:grpSpPr>
        <p:pic>
          <p:nvPicPr>
            <p:cNvPr id="3" name="Graphic 2" descr="Speaker phone with solid fill">
              <a:extLst>
                <a:ext uri="{FF2B5EF4-FFF2-40B4-BE49-F238E27FC236}">
                  <a16:creationId xmlns:a16="http://schemas.microsoft.com/office/drawing/2014/main" id="{71FDEFD5-CACD-754A-EAD3-A365E10CDA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669" y="2307856"/>
              <a:ext cx="780283" cy="780283"/>
            </a:xfrm>
            <a:prstGeom prst="rect">
              <a:avLst/>
            </a:prstGeom>
          </p:spPr>
        </p:pic>
        <p:pic>
          <p:nvPicPr>
            <p:cNvPr id="6" name="Graphic 5" descr="Monitor with solid fill">
              <a:extLst>
                <a:ext uri="{FF2B5EF4-FFF2-40B4-BE49-F238E27FC236}">
                  <a16:creationId xmlns:a16="http://schemas.microsoft.com/office/drawing/2014/main" id="{6E3C0C06-0CCD-B88A-6906-6163B79801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668" y="3121183"/>
              <a:ext cx="780283" cy="780283"/>
            </a:xfrm>
            <a:prstGeom prst="rect">
              <a:avLst/>
            </a:prstGeom>
          </p:spPr>
        </p:pic>
        <p:pic>
          <p:nvPicPr>
            <p:cNvPr id="7" name="Graphic 6" descr="Email with solid fill">
              <a:extLst>
                <a:ext uri="{FF2B5EF4-FFF2-40B4-BE49-F238E27FC236}">
                  <a16:creationId xmlns:a16="http://schemas.microsoft.com/office/drawing/2014/main" id="{F68DBFFB-E525-4AD9-4273-578EDC7264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667" y="3934510"/>
              <a:ext cx="780283" cy="780283"/>
            </a:xfrm>
            <a:prstGeom prst="rect">
              <a:avLst/>
            </a:prstGeom>
          </p:spPr>
        </p:pic>
        <p:pic>
          <p:nvPicPr>
            <p:cNvPr id="8" name="Graphic 7" descr="Germ outline">
              <a:extLst>
                <a:ext uri="{FF2B5EF4-FFF2-40B4-BE49-F238E27FC236}">
                  <a16:creationId xmlns:a16="http://schemas.microsoft.com/office/drawing/2014/main" id="{71A28E9F-0016-AAA0-D7A7-760E4B84C8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9669" y="4855483"/>
              <a:ext cx="780283" cy="780283"/>
            </a:xfrm>
            <a:prstGeom prst="rect">
              <a:avLst/>
            </a:prstGeom>
          </p:spPr>
        </p:pic>
        <p:pic>
          <p:nvPicPr>
            <p:cNvPr id="9" name="Graphic 8" descr="Car with solid fill">
              <a:extLst>
                <a:ext uri="{FF2B5EF4-FFF2-40B4-BE49-F238E27FC236}">
                  <a16:creationId xmlns:a16="http://schemas.microsoft.com/office/drawing/2014/main" id="{E4A95DDE-9180-8CDF-151A-ECC29A8D4F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9669" y="5668810"/>
              <a:ext cx="780283" cy="780283"/>
            </a:xfrm>
            <a:prstGeom prst="rect">
              <a:avLst/>
            </a:prstGeom>
          </p:spPr>
        </p:pic>
        <p:sp>
          <p:nvSpPr>
            <p:cNvPr id="10" name="TextBox 9">
              <a:extLst>
                <a:ext uri="{FF2B5EF4-FFF2-40B4-BE49-F238E27FC236}">
                  <a16:creationId xmlns:a16="http://schemas.microsoft.com/office/drawing/2014/main" id="{3876696D-3F42-D385-6865-E225DD647162}"/>
                </a:ext>
              </a:extLst>
            </p:cNvPr>
            <p:cNvSpPr txBox="1"/>
            <p:nvPr/>
          </p:nvSpPr>
          <p:spPr>
            <a:xfrm>
              <a:off x="1772240" y="2422348"/>
              <a:ext cx="8158446" cy="4355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Telephone (9am-5pm Mon-Fri) </a:t>
              </a:r>
              <a:r>
                <a:rPr kumimoji="0" lang="en-US" sz="1800" b="0" i="0" u="none" strike="noStrike" kern="1200" cap="none" spc="0" normalizeH="0" baseline="0" noProof="0">
                  <a:ln>
                    <a:noFill/>
                  </a:ln>
                  <a:solidFill>
                    <a:srgbClr val="002060"/>
                  </a:solidFill>
                  <a:effectLst/>
                  <a:uLnTx/>
                  <a:uFillTx/>
                  <a:latin typeface="+mn-lt"/>
                  <a:ea typeface="ＭＳ Ｐゴシック"/>
                  <a:cs typeface="Arial"/>
                  <a:hlinkClick r:id="rId12">
                    <a:extLst>
                      <a:ext uri="{A12FA001-AC4F-418D-AE19-62706E023703}">
                        <ahyp:hlinkClr xmlns:ahyp="http://schemas.microsoft.com/office/drawing/2018/hyperlinkcolor" val="tx"/>
                      </a:ext>
                    </a:extLst>
                  </a:hlinkClick>
                </a:rPr>
                <a:t>https://www.orangedoor.vic.gov.au/contact-us</a:t>
              </a:r>
              <a:endParaRPr kumimoji="0" lang="en-US" sz="1800" b="0" i="0" u="none" strike="noStrike" kern="1200" cap="none" spc="0" normalizeH="0" baseline="0" noProof="0">
                <a:ln>
                  <a:noFill/>
                </a:ln>
                <a:solidFill>
                  <a:srgbClr val="002060"/>
                </a:solidFill>
                <a:effectLst/>
                <a:uLnTx/>
                <a:uFillTx/>
                <a:latin typeface="+mn-lt"/>
                <a:ea typeface="ＭＳ Ｐゴシック" pitchFamily="34" charset="-128"/>
                <a:cs typeface="Arial"/>
              </a:endParaRPr>
            </a:p>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Online: Find the closest location to you at </a:t>
              </a:r>
              <a:r>
                <a:rPr kumimoji="0" lang="en-US" sz="1800" b="0" i="0" u="none" strike="noStrike" kern="1200" cap="none" spc="0" normalizeH="0" baseline="0" noProof="0">
                  <a:ln>
                    <a:noFill/>
                  </a:ln>
                  <a:solidFill>
                    <a:srgbClr val="002060"/>
                  </a:solidFill>
                  <a:effectLst/>
                  <a:uLnTx/>
                  <a:uFillTx/>
                  <a:latin typeface="+mn-lt"/>
                  <a:ea typeface="ＭＳ Ｐゴシック"/>
                  <a:cs typeface="Arial"/>
                  <a:hlinkClick r:id="rId13">
                    <a:extLst>
                      <a:ext uri="{A12FA001-AC4F-418D-AE19-62706E023703}">
                        <ahyp:hlinkClr xmlns:ahyp="http://schemas.microsoft.com/office/drawing/2018/hyperlinkcolor" val="tx"/>
                      </a:ext>
                    </a:extLst>
                  </a:hlinkClick>
                </a:rPr>
                <a:t>https://www.orangedoor.vic.gov.au/support-near-you</a:t>
              </a: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  </a:t>
              </a:r>
            </a:p>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Email addresses are area specific </a:t>
              </a:r>
            </a:p>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Primary sites and access points (9am-5pm Mon-Fri) - no appointment needed. Outposts by appointment only (not listed on website location finder)</a:t>
              </a:r>
            </a:p>
            <a:p>
              <a:pPr marL="0" marR="0" lvl="0" indent="0" algn="l" defTabSz="609585" rtl="0" eaLnBrk="0" fontAlgn="base" latinLnBrk="0" hangingPunct="0">
                <a:lnSpc>
                  <a:spcPct val="150000"/>
                </a:lnSpc>
                <a:spcBef>
                  <a:spcPts val="600"/>
                </a:spcBef>
                <a:spcAft>
                  <a:spcPts val="12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n-lt"/>
                  <a:ea typeface="ＭＳ Ｐゴシック"/>
                  <a:cs typeface="Arial"/>
                </a:rPr>
                <a:t>Outreach workers, who can engage people where they feel comfortable</a:t>
              </a: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ＭＳ Ｐゴシック"/>
                <a:cs typeface="Arial"/>
              </a:endParaRPr>
            </a:p>
          </p:txBody>
        </p:sp>
      </p:grpSp>
      <p:pic>
        <p:nvPicPr>
          <p:cNvPr id="11" name="Picture 10">
            <a:extLst>
              <a:ext uri="{FF2B5EF4-FFF2-40B4-BE49-F238E27FC236}">
                <a16:creationId xmlns:a16="http://schemas.microsoft.com/office/drawing/2014/main" id="{9BAAB0D7-A2E8-3D1E-CB1A-2AA43CE20435}"/>
              </a:ext>
            </a:extLst>
          </p:cNvPr>
          <p:cNvPicPr>
            <a:picLocks noChangeAspect="1"/>
          </p:cNvPicPr>
          <p:nvPr/>
        </p:nvPicPr>
        <p:blipFill>
          <a:blip r:embed="rId14"/>
          <a:stretch>
            <a:fillRect/>
          </a:stretch>
        </p:blipFill>
        <p:spPr>
          <a:xfrm>
            <a:off x="9789968" y="4793041"/>
            <a:ext cx="2402032" cy="2060627"/>
          </a:xfrm>
          <a:prstGeom prst="rect">
            <a:avLst/>
          </a:prstGeom>
        </p:spPr>
      </p:pic>
    </p:spTree>
    <p:extLst>
      <p:ext uri="{BB962C8B-B14F-4D97-AF65-F5344CB8AC3E}">
        <p14:creationId xmlns:p14="http://schemas.microsoft.com/office/powerpoint/2010/main" val="241671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F6DED-4A1C-2471-09F0-2DEDEB890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8B87D-1C2B-B9B6-4C83-23E582043700}"/>
              </a:ext>
            </a:extLst>
          </p:cNvPr>
          <p:cNvSpPr>
            <a:spLocks noGrp="1"/>
          </p:cNvSpPr>
          <p:nvPr>
            <p:ph type="ctrTitle"/>
          </p:nvPr>
        </p:nvSpPr>
        <p:spPr>
          <a:xfrm>
            <a:off x="1206630" y="1346259"/>
            <a:ext cx="8585068" cy="1890409"/>
          </a:xfrm>
        </p:spPr>
        <p:txBody>
          <a:bodyPr/>
          <a:lstStyle/>
          <a:p>
            <a:r>
              <a:rPr lang="en-US"/>
              <a:t>Child Protection</a:t>
            </a:r>
            <a:endParaRPr lang="en-AU"/>
          </a:p>
        </p:txBody>
      </p:sp>
      <p:sp>
        <p:nvSpPr>
          <p:cNvPr id="3" name="Subtitle 2">
            <a:extLst>
              <a:ext uri="{FF2B5EF4-FFF2-40B4-BE49-F238E27FC236}">
                <a16:creationId xmlns:a16="http://schemas.microsoft.com/office/drawing/2014/main" id="{EA95297F-1FE4-6D59-B4CA-4F88D07A067B}"/>
              </a:ext>
            </a:extLst>
          </p:cNvPr>
          <p:cNvSpPr>
            <a:spLocks noGrp="1"/>
          </p:cNvSpPr>
          <p:nvPr>
            <p:ph type="subTitle" idx="1"/>
          </p:nvPr>
        </p:nvSpPr>
        <p:spPr>
          <a:xfrm>
            <a:off x="1206630" y="3429000"/>
            <a:ext cx="5956169" cy="1295401"/>
          </a:xfrm>
        </p:spPr>
        <p:txBody>
          <a:bodyPr/>
          <a:lstStyle/>
          <a:p>
            <a:r>
              <a:rPr lang="en-US"/>
              <a:t>Role and Function </a:t>
            </a:r>
            <a:endParaRPr lang="en-AU"/>
          </a:p>
        </p:txBody>
      </p:sp>
    </p:spTree>
    <p:extLst>
      <p:ext uri="{BB962C8B-B14F-4D97-AF65-F5344CB8AC3E}">
        <p14:creationId xmlns:p14="http://schemas.microsoft.com/office/powerpoint/2010/main" val="3310519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52E011-6FB3-6AAB-11E5-1D5FEB8E0AC2}"/>
              </a:ext>
            </a:extLst>
          </p:cNvPr>
          <p:cNvSpPr>
            <a:spLocks noGrp="1"/>
          </p:cNvSpPr>
          <p:nvPr>
            <p:ph type="title"/>
          </p:nvPr>
        </p:nvSpPr>
        <p:spPr/>
        <p:txBody>
          <a:bodyPr/>
          <a:lstStyle/>
          <a:p>
            <a:r>
              <a:rPr lang="en-AU">
                <a:latin typeface="+mj-lt"/>
              </a:rPr>
              <a:t>Child Protection in Victoria </a:t>
            </a:r>
          </a:p>
        </p:txBody>
      </p:sp>
      <p:pic>
        <p:nvPicPr>
          <p:cNvPr id="9" name="Picture 8">
            <a:extLst>
              <a:ext uri="{FF2B5EF4-FFF2-40B4-BE49-F238E27FC236}">
                <a16:creationId xmlns:a16="http://schemas.microsoft.com/office/drawing/2014/main" id="{A725399A-3AB4-D9E5-589C-5D2F0882E367}"/>
              </a:ext>
            </a:extLst>
          </p:cNvPr>
          <p:cNvPicPr>
            <a:picLocks noChangeAspect="1"/>
          </p:cNvPicPr>
          <p:nvPr/>
        </p:nvPicPr>
        <p:blipFill>
          <a:blip r:embed="rId3"/>
          <a:stretch>
            <a:fillRect/>
          </a:stretch>
        </p:blipFill>
        <p:spPr>
          <a:xfrm>
            <a:off x="3761295" y="1811485"/>
            <a:ext cx="8101858" cy="4492931"/>
          </a:xfrm>
          <a:prstGeom prst="rect">
            <a:avLst/>
          </a:prstGeom>
        </p:spPr>
      </p:pic>
      <p:sp>
        <p:nvSpPr>
          <p:cNvPr id="10" name="TextBox 9">
            <a:extLst>
              <a:ext uri="{FF2B5EF4-FFF2-40B4-BE49-F238E27FC236}">
                <a16:creationId xmlns:a16="http://schemas.microsoft.com/office/drawing/2014/main" id="{696B878A-6B93-42F4-1414-763F4EE3A0FF}"/>
              </a:ext>
            </a:extLst>
          </p:cNvPr>
          <p:cNvSpPr txBox="1"/>
          <p:nvPr/>
        </p:nvSpPr>
        <p:spPr>
          <a:xfrm>
            <a:off x="102604" y="1063341"/>
            <a:ext cx="3658691" cy="5355312"/>
          </a:xfrm>
          <a:prstGeom prst="rect">
            <a:avLst/>
          </a:prstGeom>
          <a:noFill/>
        </p:spPr>
        <p:txBody>
          <a:bodyPr wrap="square" rtlCol="0">
            <a:spAutoFit/>
          </a:bodyPr>
          <a:lstStyle/>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800" b="1" i="1" u="none" strike="noStrike" kern="1200" cap="none" spc="0" normalizeH="0" baseline="0" noProof="0">
                <a:ln>
                  <a:noFill/>
                </a:ln>
                <a:solidFill>
                  <a:srgbClr val="002060"/>
                </a:solidFill>
                <a:effectLst/>
                <a:uLnTx/>
                <a:uFillTx/>
                <a:latin typeface="+mn-lt"/>
                <a:ea typeface="ＭＳ Ｐゴシック" pitchFamily="34" charset="-128"/>
                <a:cs typeface="+mn-cs"/>
              </a:rPr>
              <a:t>Children, Youth and Families Act (CYFA) 2005 </a:t>
            </a: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outlines the statutory role of Child Protection</a:t>
            </a: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endParaRP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Child Protection is delivered across 17 DFFH areas within 4 divisions Victoria</a:t>
            </a: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endParaRP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Statewide Intake receive all Child Protection reports from 8:45am - 5pm, Monday to Friday. </a:t>
            </a: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endParaRPr>
          </a:p>
          <a:p>
            <a:pPr marL="285750" marR="0" lvl="0" indent="-285750"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Child Protection After Hours Service receives reports outside of business hours. Including weekend and public holidays. </a:t>
            </a:r>
          </a:p>
        </p:txBody>
      </p:sp>
    </p:spTree>
    <p:extLst>
      <p:ext uri="{BB962C8B-B14F-4D97-AF65-F5344CB8AC3E}">
        <p14:creationId xmlns:p14="http://schemas.microsoft.com/office/powerpoint/2010/main" val="358576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7EEC-66C6-0D0E-36FD-B3E7F44E7F44}"/>
              </a:ext>
            </a:extLst>
          </p:cNvPr>
          <p:cNvSpPr>
            <a:spLocks noGrp="1"/>
          </p:cNvSpPr>
          <p:nvPr>
            <p:ph type="title"/>
          </p:nvPr>
        </p:nvSpPr>
        <p:spPr/>
        <p:txBody>
          <a:bodyPr/>
          <a:lstStyle/>
          <a:p>
            <a:r>
              <a:rPr lang="en-US"/>
              <a:t>Core Responsibilities of Child Protection </a:t>
            </a:r>
            <a:endParaRPr lang="en-AU"/>
          </a:p>
        </p:txBody>
      </p:sp>
      <p:sp>
        <p:nvSpPr>
          <p:cNvPr id="3" name="Content Placeholder 2">
            <a:extLst>
              <a:ext uri="{FF2B5EF4-FFF2-40B4-BE49-F238E27FC236}">
                <a16:creationId xmlns:a16="http://schemas.microsoft.com/office/drawing/2014/main" id="{6CA87BD6-CA8E-E5E0-07C9-D3D58F917056}"/>
              </a:ext>
            </a:extLst>
          </p:cNvPr>
          <p:cNvSpPr>
            <a:spLocks noGrp="1"/>
          </p:cNvSpPr>
          <p:nvPr>
            <p:ph idx="1"/>
          </p:nvPr>
        </p:nvSpPr>
        <p:spPr>
          <a:xfrm>
            <a:off x="471341" y="1272618"/>
            <a:ext cx="11491274" cy="5122716"/>
          </a:xfrm>
        </p:spPr>
        <p:txBody>
          <a:bodyPr/>
          <a:lstStyle/>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1" i="0" u="none" strike="noStrike" kern="1200" cap="none" spc="0" normalizeH="0" baseline="0" noProof="0">
                <a:ln>
                  <a:noFill/>
                </a:ln>
                <a:solidFill>
                  <a:srgbClr val="201547"/>
                </a:solidFill>
                <a:effectLst/>
                <a:uLnTx/>
                <a:uFillTx/>
                <a:ea typeface="ＭＳ Ｐゴシック"/>
                <a:cs typeface="+mn-cs"/>
              </a:rPr>
              <a:t>Receives reports </a:t>
            </a:r>
            <a:r>
              <a:rPr kumimoji="0" lang="en-AU" sz="1700" b="0" i="0" u="none" strike="noStrike" kern="1200" cap="none" spc="0" normalizeH="0" baseline="0" noProof="0">
                <a:ln>
                  <a:noFill/>
                </a:ln>
                <a:solidFill>
                  <a:srgbClr val="201547"/>
                </a:solidFill>
                <a:effectLst/>
                <a:uLnTx/>
                <a:uFillTx/>
                <a:ea typeface="ＭＳ Ｐゴシック"/>
                <a:cs typeface="+mn-cs"/>
              </a:rPr>
              <a:t>for children and young people under 17 </a:t>
            </a:r>
            <a:r>
              <a:rPr kumimoji="0" lang="en-US" sz="1700" b="0" i="0" u="none" strike="noStrike" kern="1200" cap="none" spc="0" normalizeH="0" baseline="0" noProof="0">
                <a:ln>
                  <a:noFill/>
                </a:ln>
                <a:solidFill>
                  <a:srgbClr val="201547"/>
                </a:solidFill>
                <a:effectLst/>
                <a:uLnTx/>
                <a:uFillTx/>
                <a:ea typeface="ＭＳ Ｐゴシック"/>
                <a:cs typeface="+mn-cs"/>
              </a:rPr>
              <a:t>​years and unborn children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201547"/>
                </a:solidFill>
                <a:effectLst/>
                <a:uLnTx/>
                <a:uFillTx/>
                <a:ea typeface="ＭＳ Ｐゴシック"/>
                <a:cs typeface="+mn-cs"/>
              </a:rPr>
              <a:t>where a child may be in need of protection </a:t>
            </a:r>
            <a:r>
              <a:rPr kumimoji="0" lang="en-AU" sz="1700" b="1" i="0" u="none" strike="noStrike" kern="1200" cap="none" spc="0" normalizeH="0" baseline="0" noProof="0">
                <a:ln>
                  <a:noFill/>
                </a:ln>
                <a:solidFill>
                  <a:srgbClr val="201547"/>
                </a:solidFill>
                <a:effectLst/>
                <a:uLnTx/>
                <a:uFillTx/>
                <a:ea typeface="ＭＳ Ｐゴシック"/>
                <a:cs typeface="+mn-cs"/>
              </a:rPr>
              <a:t>AND</a:t>
            </a:r>
            <a:r>
              <a:rPr kumimoji="0" lang="en-AU" sz="1700" b="0" i="0" u="none" strike="noStrike" kern="1200" cap="none" spc="0" normalizeH="0" baseline="0" noProof="0">
                <a:ln>
                  <a:noFill/>
                </a:ln>
                <a:solidFill>
                  <a:srgbClr val="201547"/>
                </a:solidFill>
                <a:effectLst/>
                <a:uLnTx/>
                <a:uFillTx/>
                <a:ea typeface="ＭＳ Ｐゴシック"/>
                <a:cs typeface="+mn-cs"/>
              </a:rPr>
              <a:t> parents have not protected or are unlikely to protect their child</a:t>
            </a:r>
            <a:r>
              <a:rPr kumimoji="0" lang="en-US" sz="1700" b="0" i="0" u="none" strike="noStrike" kern="1200" cap="none" spc="0" normalizeH="0" baseline="0" noProof="0">
                <a:ln>
                  <a:noFill/>
                </a:ln>
                <a:solidFill>
                  <a:srgbClr val="201547"/>
                </a:solidFill>
                <a:effectLst/>
                <a:uLnTx/>
                <a:uFillTx/>
                <a:ea typeface="ＭＳ Ｐゴシック"/>
                <a:cs typeface="+mn-cs"/>
              </a:rPr>
              <a:t>​ </a:t>
            </a:r>
          </a:p>
          <a:p>
            <a:pPr marL="609585" marR="0" lvl="1" indent="0" algn="l" defTabSz="609585" rtl="0" eaLnBrk="0" fontAlgn="base" latinLnBrk="0" hangingPunct="0">
              <a:lnSpc>
                <a:spcPct val="150000"/>
              </a:lnSpc>
              <a:spcBef>
                <a:spcPct val="0"/>
              </a:spcBef>
              <a:spcAft>
                <a:spcPct val="0"/>
              </a:spcAft>
              <a:buClrTx/>
              <a:buSzTx/>
              <a:buFontTx/>
              <a:buNone/>
              <a:tabLst/>
              <a:defRPr/>
            </a:pPr>
            <a:r>
              <a:rPr kumimoji="0" lang="en-US" sz="1700" b="1" i="0" u="sng" strike="noStrike" kern="1200" cap="none" spc="0" normalizeH="0" baseline="0" noProof="0">
                <a:ln>
                  <a:noFill/>
                </a:ln>
                <a:solidFill>
                  <a:srgbClr val="201547"/>
                </a:solidFill>
                <a:effectLst/>
                <a:uLnTx/>
                <a:uFillTx/>
                <a:ea typeface="ＭＳ Ｐゴシック"/>
                <a:cs typeface="+mn-cs"/>
              </a:rPr>
              <a:t>OR</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201547"/>
                </a:solidFill>
                <a:effectLst/>
                <a:uLnTx/>
                <a:uFillTx/>
                <a:ea typeface="ＭＳ Ｐゴシック"/>
                <a:cs typeface="+mn-cs"/>
              </a:rPr>
              <a:t>there are significant concern for a child’s wellbeing or unborn child</a:t>
            </a:r>
            <a:endParaRPr kumimoji="0" lang="en-US" sz="1700" b="0" i="0" u="none" strike="noStrike" kern="1200" cap="none" spc="0" normalizeH="0" baseline="0" noProof="0">
              <a:ln>
                <a:noFill/>
              </a:ln>
              <a:solidFill>
                <a:srgbClr val="201547"/>
              </a:solidFill>
              <a:effectLst/>
              <a:uLnTx/>
              <a:uFillTx/>
              <a:ea typeface="ＭＳ Ｐゴシック"/>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1" i="0" u="none" strike="noStrike" kern="1200" cap="none" spc="0" normalizeH="0" baseline="0" noProof="0">
                <a:ln>
                  <a:noFill/>
                </a:ln>
                <a:solidFill>
                  <a:srgbClr val="201547"/>
                </a:solidFill>
                <a:effectLst/>
                <a:uLnTx/>
                <a:uFillTx/>
                <a:ea typeface="ＭＳ Ｐゴシック"/>
                <a:cs typeface="+mn-cs"/>
              </a:rPr>
              <a:t>Receives reports </a:t>
            </a:r>
            <a:r>
              <a:rPr kumimoji="0" lang="en-AU" sz="1700" b="0" i="0" u="none" strike="noStrike" kern="1200" cap="none" spc="0" normalizeH="0" baseline="0" noProof="0">
                <a:ln>
                  <a:noFill/>
                </a:ln>
                <a:solidFill>
                  <a:srgbClr val="201547"/>
                </a:solidFill>
                <a:effectLst/>
                <a:uLnTx/>
                <a:uFillTx/>
                <a:ea typeface="ＭＳ Ｐゴシック"/>
                <a:cs typeface="+mn-cs"/>
              </a:rPr>
              <a:t>for children aged between 10 to 18 years who exhibit sexually abusive behaviours and in need of therapeutic treatment</a:t>
            </a:r>
            <a:r>
              <a:rPr kumimoji="0" lang="en-US" sz="1700" b="0" i="0" u="none" strike="noStrike" kern="1200" cap="none" spc="0" normalizeH="0" baseline="0" noProof="0">
                <a:ln>
                  <a:noFill/>
                </a:ln>
                <a:solidFill>
                  <a:srgbClr val="201547"/>
                </a:solidFill>
                <a:effectLst/>
                <a:uLnTx/>
                <a:uFillTx/>
                <a:ea typeface="ＭＳ Ｐゴシック"/>
                <a:cs typeface="+mn-cs"/>
              </a:rPr>
              <a:t>​</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201547"/>
                </a:solidFill>
                <a:effectLst/>
                <a:uLnTx/>
                <a:uFillTx/>
                <a:ea typeface="ＭＳ Ｐゴシック"/>
                <a:cs typeface="+mn-cs"/>
              </a:rPr>
              <a:t>Child Protection will: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Assess</a:t>
            </a:r>
            <a:r>
              <a:rPr kumimoji="0" lang="en-AU" sz="1600" b="0" i="0" u="none" strike="noStrike" kern="1200" cap="none" spc="0" normalizeH="0" baseline="0" noProof="0">
                <a:ln>
                  <a:noFill/>
                </a:ln>
                <a:solidFill>
                  <a:srgbClr val="201547"/>
                </a:solidFill>
                <a:effectLst/>
                <a:uLnTx/>
                <a:uFillTx/>
                <a:ea typeface="ＭＳ Ｐゴシック"/>
                <a:cs typeface="+mn-cs"/>
              </a:rPr>
              <a:t> risk of harm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Investigate</a:t>
            </a:r>
            <a:r>
              <a:rPr kumimoji="0" lang="en-AU" sz="1600" b="0" i="0" u="none" strike="noStrike" kern="1200" cap="none" spc="0" normalizeH="0" baseline="0" noProof="0">
                <a:ln>
                  <a:noFill/>
                </a:ln>
                <a:solidFill>
                  <a:srgbClr val="201547"/>
                </a:solidFill>
                <a:effectLst/>
                <a:uLnTx/>
                <a:uFillTx/>
                <a:ea typeface="ＭＳ Ｐゴシック"/>
                <a:cs typeface="+mn-cs"/>
              </a:rPr>
              <a:t> reports classified as protective intervention reports</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Develop </a:t>
            </a:r>
            <a:r>
              <a:rPr kumimoji="0" lang="en-AU" sz="1600" b="0" i="0" u="none" strike="noStrike" kern="1200" cap="none" spc="0" normalizeH="0" baseline="0" noProof="0">
                <a:ln>
                  <a:noFill/>
                </a:ln>
                <a:solidFill>
                  <a:srgbClr val="201547"/>
                </a:solidFill>
                <a:effectLst/>
                <a:uLnTx/>
                <a:uFillTx/>
                <a:ea typeface="ＭＳ Ｐゴシック"/>
                <a:cs typeface="+mn-cs"/>
              </a:rPr>
              <a:t>case plans where harm has been substantiated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Refer</a:t>
            </a:r>
            <a:r>
              <a:rPr kumimoji="0" lang="en-AU" sz="1600" b="0" i="0" u="none" strike="noStrike" kern="1200" cap="none" spc="0" normalizeH="0" baseline="0" noProof="0">
                <a:ln>
                  <a:noFill/>
                </a:ln>
                <a:solidFill>
                  <a:srgbClr val="201547"/>
                </a:solidFill>
                <a:effectLst/>
                <a:uLnTx/>
                <a:uFillTx/>
                <a:ea typeface="ＭＳ Ｐゴシック"/>
                <a:cs typeface="+mn-cs"/>
              </a:rPr>
              <a:t> families to support services</a:t>
            </a:r>
            <a:r>
              <a:rPr kumimoji="0" lang="en-US" sz="1600" b="0" i="0" u="none" strike="noStrike" kern="1200" cap="none" spc="0" normalizeH="0" baseline="0" noProof="0">
                <a:ln>
                  <a:noFill/>
                </a:ln>
                <a:solidFill>
                  <a:srgbClr val="201547"/>
                </a:solidFill>
                <a:effectLst/>
                <a:uLnTx/>
                <a:uFillTx/>
                <a:ea typeface="ＭＳ Ｐゴシック"/>
                <a:cs typeface="+mn-cs"/>
              </a:rPr>
              <a:t>​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Apply for protection orders </a:t>
            </a:r>
            <a:r>
              <a:rPr kumimoji="0" lang="en-AU" sz="1600" b="0" i="0" u="none" strike="noStrike" kern="1200" cap="none" spc="0" normalizeH="0" baseline="0" noProof="0">
                <a:ln>
                  <a:noFill/>
                </a:ln>
                <a:solidFill>
                  <a:srgbClr val="201547"/>
                </a:solidFill>
                <a:effectLst/>
                <a:uLnTx/>
                <a:uFillTx/>
                <a:ea typeface="ＭＳ Ｐゴシック"/>
                <a:cs typeface="+mn-cs"/>
              </a:rPr>
              <a:t>from the Children’s Court</a:t>
            </a:r>
            <a:r>
              <a:rPr kumimoji="0" lang="en-US" sz="1600" b="0" i="0" u="none" strike="noStrike" kern="1200" cap="none" spc="0" normalizeH="0" baseline="0" noProof="0">
                <a:ln>
                  <a:noFill/>
                </a:ln>
                <a:solidFill>
                  <a:srgbClr val="201547"/>
                </a:solidFill>
                <a:effectLst/>
                <a:uLnTx/>
                <a:uFillTx/>
                <a:ea typeface="ＭＳ Ｐゴシック"/>
                <a:cs typeface="+mn-cs"/>
              </a:rPr>
              <a:t>​</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201547"/>
                </a:solidFill>
                <a:effectLst/>
                <a:uLnTx/>
                <a:uFillTx/>
                <a:ea typeface="ＭＳ Ｐゴシック"/>
                <a:cs typeface="+mn-cs"/>
              </a:rPr>
              <a:t>Supervise children on protection orders </a:t>
            </a:r>
            <a:r>
              <a:rPr kumimoji="0" lang="en-AU" sz="1600" b="0" i="0" u="none" strike="noStrike" kern="1200" cap="none" spc="0" normalizeH="0" baseline="0" noProof="0">
                <a:ln>
                  <a:noFill/>
                </a:ln>
                <a:solidFill>
                  <a:srgbClr val="201547"/>
                </a:solidFill>
                <a:effectLst/>
                <a:uLnTx/>
                <a:uFillTx/>
                <a:ea typeface="ＭＳ Ｐゴシック"/>
                <a:cs typeface="+mn-cs"/>
              </a:rPr>
              <a:t>until the order expires or their 18th birthday</a:t>
            </a:r>
            <a:endParaRPr kumimoji="0" lang="en-US" sz="1600" b="0" i="0" u="none" strike="noStrike" kern="1200" cap="none" spc="0" normalizeH="0" baseline="0" noProof="0">
              <a:ln>
                <a:noFill/>
              </a:ln>
              <a:solidFill>
                <a:srgbClr val="201547"/>
              </a:solidFill>
              <a:effectLst/>
              <a:uLnTx/>
              <a:uFillTx/>
              <a:ea typeface="ＭＳ Ｐゴシック"/>
              <a:cs typeface="+mn-cs"/>
            </a:endParaRPr>
          </a:p>
          <a:p>
            <a:endParaRPr lang="en-AU"/>
          </a:p>
        </p:txBody>
      </p:sp>
    </p:spTree>
    <p:extLst>
      <p:ext uri="{BB962C8B-B14F-4D97-AF65-F5344CB8AC3E}">
        <p14:creationId xmlns:p14="http://schemas.microsoft.com/office/powerpoint/2010/main" val="4072465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DF13-1D72-0A1A-FEFC-5A79CAE5AB37}"/>
              </a:ext>
            </a:extLst>
          </p:cNvPr>
          <p:cNvSpPr>
            <a:spLocks noGrp="1"/>
          </p:cNvSpPr>
          <p:nvPr>
            <p:ph type="title"/>
          </p:nvPr>
        </p:nvSpPr>
        <p:spPr>
          <a:xfrm>
            <a:off x="719669" y="0"/>
            <a:ext cx="8640000" cy="893433"/>
          </a:xfrm>
        </p:spPr>
        <p:txBody>
          <a:bodyPr wrap="square" anchor="ctr">
            <a:normAutofit/>
          </a:bodyPr>
          <a:lstStyle/>
          <a:p>
            <a:r>
              <a:rPr lang="en-US"/>
              <a:t>Child Protection Process </a:t>
            </a:r>
            <a:endParaRPr lang="en-AU"/>
          </a:p>
        </p:txBody>
      </p:sp>
      <p:pic>
        <p:nvPicPr>
          <p:cNvPr id="5" name="Picture 4">
            <a:extLst>
              <a:ext uri="{FF2B5EF4-FFF2-40B4-BE49-F238E27FC236}">
                <a16:creationId xmlns:a16="http://schemas.microsoft.com/office/drawing/2014/main" id="{A9D6F165-BD5C-82FD-CB21-71899D46719E}"/>
              </a:ext>
            </a:extLst>
          </p:cNvPr>
          <p:cNvPicPr>
            <a:picLocks noChangeAspect="1"/>
          </p:cNvPicPr>
          <p:nvPr/>
        </p:nvPicPr>
        <p:blipFill>
          <a:blip r:embed="rId2"/>
          <a:stretch>
            <a:fillRect/>
          </a:stretch>
        </p:blipFill>
        <p:spPr>
          <a:xfrm>
            <a:off x="2751305" y="905307"/>
            <a:ext cx="4576727" cy="5952693"/>
          </a:xfrm>
          <a:prstGeom prst="rect">
            <a:avLst/>
          </a:prstGeom>
          <a:noFill/>
        </p:spPr>
      </p:pic>
    </p:spTree>
    <p:extLst>
      <p:ext uri="{BB962C8B-B14F-4D97-AF65-F5344CB8AC3E}">
        <p14:creationId xmlns:p14="http://schemas.microsoft.com/office/powerpoint/2010/main" val="4082416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2DC2-81D4-614D-57BC-C5C0308A3974}"/>
              </a:ext>
            </a:extLst>
          </p:cNvPr>
          <p:cNvSpPr>
            <a:spLocks noGrp="1"/>
          </p:cNvSpPr>
          <p:nvPr>
            <p:ph type="title"/>
          </p:nvPr>
        </p:nvSpPr>
        <p:spPr/>
        <p:txBody>
          <a:bodyPr/>
          <a:lstStyle/>
          <a:p>
            <a:r>
              <a:rPr lang="en-US"/>
              <a:t>Child Protection Process for Aboriginal children and young people </a:t>
            </a:r>
            <a:endParaRPr lang="en-AU"/>
          </a:p>
        </p:txBody>
      </p:sp>
      <p:pic>
        <p:nvPicPr>
          <p:cNvPr id="4" name="Picture 3">
            <a:extLst>
              <a:ext uri="{FF2B5EF4-FFF2-40B4-BE49-F238E27FC236}">
                <a16:creationId xmlns:a16="http://schemas.microsoft.com/office/drawing/2014/main" id="{30B4F89F-C59A-C660-0F38-64CD467C4B27}"/>
              </a:ext>
            </a:extLst>
          </p:cNvPr>
          <p:cNvPicPr>
            <a:picLocks noChangeAspect="1"/>
          </p:cNvPicPr>
          <p:nvPr/>
        </p:nvPicPr>
        <p:blipFill>
          <a:blip r:embed="rId3"/>
          <a:stretch>
            <a:fillRect/>
          </a:stretch>
        </p:blipFill>
        <p:spPr>
          <a:xfrm>
            <a:off x="577588" y="893433"/>
            <a:ext cx="8386974" cy="5937422"/>
          </a:xfrm>
          <a:prstGeom prst="rect">
            <a:avLst/>
          </a:prstGeom>
        </p:spPr>
      </p:pic>
      <p:sp>
        <p:nvSpPr>
          <p:cNvPr id="5" name="TextBox 4">
            <a:extLst>
              <a:ext uri="{FF2B5EF4-FFF2-40B4-BE49-F238E27FC236}">
                <a16:creationId xmlns:a16="http://schemas.microsoft.com/office/drawing/2014/main" id="{DD2B9D82-F32A-71DB-4E6E-1C5EC5C9CDF8}"/>
              </a:ext>
            </a:extLst>
          </p:cNvPr>
          <p:cNvSpPr txBox="1"/>
          <p:nvPr/>
        </p:nvSpPr>
        <p:spPr>
          <a:xfrm>
            <a:off x="9124950" y="1617074"/>
            <a:ext cx="2952750" cy="4490140"/>
          </a:xfrm>
          <a:prstGeom prst="rect">
            <a:avLst/>
          </a:prstGeom>
          <a:noFill/>
        </p:spPr>
        <p:txBody>
          <a:bodyPr wrap="square" rtlCol="0">
            <a:spAutoFit/>
          </a:bodyPr>
          <a:lstStyle/>
          <a:p>
            <a:pPr>
              <a:lnSpc>
                <a:spcPct val="150000"/>
              </a:lnSpc>
            </a:pPr>
            <a:r>
              <a:rPr lang="en-US" sz="1200" b="1">
                <a:solidFill>
                  <a:srgbClr val="002060"/>
                </a:solidFill>
                <a:latin typeface="+mn-lt"/>
              </a:rPr>
              <a:t>Aboriginal Child Specialist Advice and Support Service (ACSASS)</a:t>
            </a:r>
          </a:p>
          <a:p>
            <a:pPr marL="285750" indent="-285750">
              <a:lnSpc>
                <a:spcPct val="150000"/>
              </a:lnSpc>
              <a:buFont typeface="Arial" panose="020B0604020202020204" pitchFamily="34" charset="0"/>
              <a:buChar char="•"/>
            </a:pPr>
            <a:r>
              <a:rPr lang="en-US" sz="1200" b="0" i="0">
                <a:solidFill>
                  <a:srgbClr val="002060"/>
                </a:solidFill>
                <a:effectLst/>
                <a:latin typeface="+mn-lt"/>
              </a:rPr>
              <a:t>ACSASS support Child Protection in decision making for Aboriginal children, providing advice, case consultation and recommendations for connecting children and families to culture, community and Country. </a:t>
            </a:r>
          </a:p>
          <a:p>
            <a:pPr marL="285750" indent="-285750">
              <a:lnSpc>
                <a:spcPct val="150000"/>
              </a:lnSpc>
              <a:buFont typeface="Arial" panose="020B0604020202020204" pitchFamily="34" charset="0"/>
              <a:buChar char="•"/>
            </a:pPr>
            <a:r>
              <a:rPr lang="en-US" sz="1200">
                <a:solidFill>
                  <a:srgbClr val="002060"/>
                </a:solidFill>
                <a:latin typeface="+mn-lt"/>
              </a:rPr>
              <a:t>Child protection practitioners are required to consult with ACSASS at the point a report is received regarding an Aboriginal child and regarding all significant case decisions thereafter, across all phases of Child Protection involvement. </a:t>
            </a:r>
          </a:p>
        </p:txBody>
      </p:sp>
    </p:spTree>
    <p:extLst>
      <p:ext uri="{BB962C8B-B14F-4D97-AF65-F5344CB8AC3E}">
        <p14:creationId xmlns:p14="http://schemas.microsoft.com/office/powerpoint/2010/main" val="352948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E8A6-A941-76FC-DC68-E2827AB87AFE}"/>
              </a:ext>
            </a:extLst>
          </p:cNvPr>
          <p:cNvSpPr>
            <a:spLocks noGrp="1"/>
          </p:cNvSpPr>
          <p:nvPr>
            <p:ph type="title"/>
          </p:nvPr>
        </p:nvSpPr>
        <p:spPr/>
        <p:txBody>
          <a:bodyPr/>
          <a:lstStyle/>
          <a:p>
            <a:r>
              <a:rPr lang="en-US">
                <a:latin typeface="+mj-lt"/>
              </a:rPr>
              <a:t>Recognising</a:t>
            </a:r>
            <a:r>
              <a:rPr lang="en-US"/>
              <a:t> Lived Experience </a:t>
            </a:r>
            <a:endParaRPr lang="en-AU"/>
          </a:p>
        </p:txBody>
      </p:sp>
      <p:sp>
        <p:nvSpPr>
          <p:cNvPr id="4" name="Content Placeholder 1">
            <a:extLst>
              <a:ext uri="{FF2B5EF4-FFF2-40B4-BE49-F238E27FC236}">
                <a16:creationId xmlns:a16="http://schemas.microsoft.com/office/drawing/2014/main" id="{87D46C62-1D08-C7D9-D10A-C82A262745DB}"/>
              </a:ext>
            </a:extLst>
          </p:cNvPr>
          <p:cNvSpPr>
            <a:spLocks noGrp="1"/>
          </p:cNvSpPr>
          <p:nvPr>
            <p:ph idx="1"/>
          </p:nvPr>
        </p:nvSpPr>
        <p:spPr>
          <a:xfrm>
            <a:off x="443444" y="1447801"/>
            <a:ext cx="11119906" cy="4854797"/>
          </a:xfrm>
        </p:spPr>
        <p:txBody>
          <a:bodyPr/>
          <a:lstStyle/>
          <a:p>
            <a:pPr algn="ctr"/>
            <a:r>
              <a:rPr lang="en-AU" b="0">
                <a:solidFill>
                  <a:srgbClr val="002060"/>
                </a:solidFill>
                <a:cs typeface="Calibri" panose="020F0502020204030204" pitchFamily="34" charset="0"/>
              </a:rPr>
              <a:t>We acknowledge victim survivors of family violence and other forms of childhood abuse for whom we do this work.</a:t>
            </a:r>
          </a:p>
          <a:p>
            <a:pPr algn="ctr"/>
            <a:r>
              <a:rPr lang="en-AU" b="0">
                <a:solidFill>
                  <a:srgbClr val="002060"/>
                </a:solidFill>
                <a:cs typeface="Calibri" panose="020F0502020204030204" pitchFamily="34" charset="0"/>
              </a:rPr>
              <a:t>We also acknowledge anyone here with lived experience and acknowledge the challenge of presenting our professional and personal selves in this space.</a:t>
            </a:r>
          </a:p>
          <a:p>
            <a:pPr algn="ctr"/>
            <a:r>
              <a:rPr lang="en-AU" b="0">
                <a:solidFill>
                  <a:srgbClr val="002060"/>
                </a:solidFill>
                <a:ea typeface="Calibri"/>
                <a:cs typeface="Calibri"/>
              </a:rPr>
              <a:t>We also acknowledge the lived experience of children and young people who experience family violence and the lifelong impact of these experiences on their development, safety, wellbeing and future relationships. </a:t>
            </a:r>
          </a:p>
          <a:p>
            <a:pPr algn="ctr"/>
            <a:r>
              <a:rPr lang="en-AU" b="0">
                <a:solidFill>
                  <a:srgbClr val="002060"/>
                </a:solidFill>
                <a:ea typeface="Calibri"/>
                <a:cs typeface="Calibri"/>
              </a:rPr>
              <a:t>When we acknowledge children and young people as victim survivors in their own right, as professionals who work with them, we can provide targeted support and interventions needed to break the cycle of violence and nurture their healing.</a:t>
            </a:r>
            <a:endParaRPr lang="en-US" b="0">
              <a:solidFill>
                <a:srgbClr val="002060"/>
              </a:solidFill>
              <a:ea typeface="Calibri"/>
              <a:cs typeface="Calibri"/>
            </a:endParaRPr>
          </a:p>
          <a:p>
            <a:endParaRPr lang="en-AU">
              <a:cs typeface="Calibri" panose="020F0502020204030204" pitchFamily="34" charset="0"/>
            </a:endParaRPr>
          </a:p>
        </p:txBody>
      </p:sp>
    </p:spTree>
    <p:extLst>
      <p:ext uri="{BB962C8B-B14F-4D97-AF65-F5344CB8AC3E}">
        <p14:creationId xmlns:p14="http://schemas.microsoft.com/office/powerpoint/2010/main" val="1818345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86EE-0888-CF69-16E0-84549CE9327D}"/>
              </a:ext>
            </a:extLst>
          </p:cNvPr>
          <p:cNvSpPr>
            <a:spLocks noGrp="1"/>
          </p:cNvSpPr>
          <p:nvPr>
            <p:ph type="title"/>
          </p:nvPr>
        </p:nvSpPr>
        <p:spPr/>
        <p:txBody>
          <a:bodyPr/>
          <a:lstStyle/>
          <a:p>
            <a:r>
              <a:rPr lang="en-US"/>
              <a:t>When is a child in need of protection? </a:t>
            </a:r>
            <a:endParaRPr lang="en-AU"/>
          </a:p>
        </p:txBody>
      </p:sp>
      <p:sp>
        <p:nvSpPr>
          <p:cNvPr id="3" name="Content Placeholder 2">
            <a:extLst>
              <a:ext uri="{FF2B5EF4-FFF2-40B4-BE49-F238E27FC236}">
                <a16:creationId xmlns:a16="http://schemas.microsoft.com/office/drawing/2014/main" id="{95E9879E-16E5-96A9-036A-9D7EDC4B9D91}"/>
              </a:ext>
            </a:extLst>
          </p:cNvPr>
          <p:cNvSpPr>
            <a:spLocks noGrp="1"/>
          </p:cNvSpPr>
          <p:nvPr>
            <p:ph idx="1"/>
          </p:nvPr>
        </p:nvSpPr>
        <p:spPr>
          <a:xfrm>
            <a:off x="719669" y="1204163"/>
            <a:ext cx="9989183" cy="3923316"/>
          </a:xfrm>
        </p:spPr>
        <p:txBody>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800" b="0" i="0" u="none" strike="noStrike" kern="1200" cap="none" spc="0" normalizeH="0" baseline="0" noProof="0">
                <a:ln>
                  <a:noFill/>
                </a:ln>
                <a:solidFill>
                  <a:srgbClr val="002060"/>
                </a:solidFill>
                <a:effectLst/>
                <a:uLnTx/>
                <a:uFillTx/>
                <a:ea typeface="ＭＳ Ｐゴシック"/>
                <a:cs typeface="+mn-cs"/>
              </a:rPr>
              <a:t>Section 162 of the </a:t>
            </a:r>
            <a:r>
              <a:rPr kumimoji="0" lang="en-AU" sz="1800" b="0" i="1" u="none" strike="noStrike" kern="1200" cap="none" spc="0" normalizeH="0" baseline="0" noProof="0">
                <a:ln>
                  <a:noFill/>
                </a:ln>
                <a:solidFill>
                  <a:srgbClr val="002060"/>
                </a:solidFill>
                <a:effectLst/>
                <a:uLnTx/>
                <a:uFillTx/>
                <a:ea typeface="ＭＳ Ｐゴシック"/>
                <a:cs typeface="+mn-cs"/>
              </a:rPr>
              <a:t>CYFA 2005 </a:t>
            </a:r>
            <a:r>
              <a:rPr kumimoji="0" lang="en-AU" sz="1800" b="0" i="0" u="none" strike="noStrike" kern="1200" cap="none" spc="0" normalizeH="0" baseline="0" noProof="0">
                <a:ln>
                  <a:noFill/>
                </a:ln>
                <a:solidFill>
                  <a:srgbClr val="002060"/>
                </a:solidFill>
                <a:effectLst/>
                <a:uLnTx/>
                <a:uFillTx/>
                <a:ea typeface="ＭＳ Ｐゴシック"/>
                <a:cs typeface="+mn-cs"/>
              </a:rPr>
              <a:t>provides the definition of when a </a:t>
            </a:r>
            <a:r>
              <a:rPr kumimoji="0" lang="en-AU" sz="1800" b="1" i="0" u="none" strike="noStrike" kern="1200" cap="none" spc="0" normalizeH="0" baseline="0" noProof="0">
                <a:ln>
                  <a:noFill/>
                </a:ln>
                <a:solidFill>
                  <a:srgbClr val="002060"/>
                </a:solidFill>
                <a:effectLst/>
                <a:uLnTx/>
                <a:uFillTx/>
                <a:ea typeface="ＭＳ Ｐゴシック"/>
                <a:cs typeface="+mn-cs"/>
              </a:rPr>
              <a:t>child is in need of protection:</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ea typeface="ＭＳ Ｐゴシック"/>
                <a:cs typeface="+mn-cs"/>
              </a:rPr>
              <a:t>The child has been abandoned by their parents and after reasonable enquiries, the parent(s) cannot be found. </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ea typeface="ＭＳ Ｐゴシック"/>
                <a:cs typeface="+mn-cs"/>
              </a:rPr>
              <a:t>The </a:t>
            </a:r>
            <a:r>
              <a:rPr lang="en-AU" sz="1800" b="0">
                <a:solidFill>
                  <a:srgbClr val="002060"/>
                </a:solidFill>
                <a:ea typeface="ＭＳ Ｐゴシック"/>
                <a:cs typeface="+mn-cs"/>
              </a:rPr>
              <a:t>child’s</a:t>
            </a:r>
            <a:r>
              <a:rPr kumimoji="0" lang="en-AU" sz="1800" b="0" i="0" u="none" strike="noStrike" kern="1200" cap="none" spc="0" normalizeH="0" baseline="0" noProof="0">
                <a:ln>
                  <a:noFill/>
                </a:ln>
                <a:solidFill>
                  <a:srgbClr val="002060"/>
                </a:solidFill>
                <a:effectLst/>
                <a:uLnTx/>
                <a:uFillTx/>
                <a:ea typeface="ＭＳ Ｐゴシック"/>
                <a:cs typeface="+mn-cs"/>
              </a:rPr>
              <a:t> parents, are dead or incapacitated and no other suitable person can be found</a:t>
            </a:r>
            <a:r>
              <a:rPr kumimoji="0" lang="en-US" sz="1800" b="0" i="0" u="none" strike="noStrike" kern="1200" cap="none" spc="0" normalizeH="0" baseline="0" noProof="0">
                <a:ln>
                  <a:noFill/>
                </a:ln>
                <a:solidFill>
                  <a:srgbClr val="002060"/>
                </a:solidFill>
                <a:effectLst/>
                <a:uLnTx/>
                <a:uFillTx/>
                <a:ea typeface="ＭＳ Ｐゴシック"/>
                <a:cs typeface="+mn-cs"/>
              </a:rPr>
              <a:t>​</a:t>
            </a:r>
            <a:endParaRPr lang="en-US" sz="1800" b="0" i="0" u="none" strike="noStrike" kern="1200" cap="none" spc="0" normalizeH="0" baseline="0" noProof="0">
              <a:ln>
                <a:noFill/>
              </a:ln>
              <a:solidFill>
                <a:srgbClr val="002060"/>
              </a:solidFill>
              <a:effectLst/>
              <a:uLnTx/>
              <a:uFillTx/>
              <a:ea typeface="ＭＳ Ｐゴシック"/>
              <a:cs typeface="Arial"/>
            </a:endParaRPr>
          </a:p>
          <a:p>
            <a:pPr marL="285750" marR="0" lvl="1" indent="-285750" algn="l" defTabSz="609585" rtl="0" eaLnBrk="0" fontAlgn="base" latinLnBrk="0" hangingPunct="0">
              <a:lnSpc>
                <a:spcPct val="150000"/>
              </a:lnSpc>
              <a:spcBef>
                <a:spcPts val="80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ea typeface="ＭＳ Ｐゴシック"/>
                <a:cs typeface="Arial"/>
              </a:rPr>
              <a:t>The child has suffered or is likely to suffer significant</a:t>
            </a:r>
            <a:r>
              <a:rPr kumimoji="0" lang="en-US" sz="1800" b="0" i="0" u="none" strike="noStrike" kern="1200" cap="none" spc="0" normalizeH="0" baseline="0" noProof="0">
                <a:ln>
                  <a:noFill/>
                </a:ln>
                <a:solidFill>
                  <a:srgbClr val="002060"/>
                </a:solidFill>
                <a:effectLst/>
                <a:uLnTx/>
                <a:uFillTx/>
                <a:ea typeface="ＭＳ Ｐゴシック"/>
                <a:cs typeface="Arial"/>
              </a:rPr>
              <a:t>​ physical harm, sexual abuse, emotional/psychological harm or neglect </a:t>
            </a:r>
            <a:r>
              <a:rPr kumimoji="0" lang="en-US" sz="1800" b="1" i="0" u="none" strike="noStrike" kern="1200" cap="none" spc="0" normalizeH="0" baseline="0" noProof="0">
                <a:ln>
                  <a:noFill/>
                </a:ln>
                <a:solidFill>
                  <a:srgbClr val="002060"/>
                </a:solidFill>
                <a:effectLst/>
                <a:uLnTx/>
                <a:uFillTx/>
                <a:ea typeface="ＭＳ Ｐゴシック"/>
                <a:cs typeface="Arial"/>
              </a:rPr>
              <a:t>AND</a:t>
            </a:r>
            <a:r>
              <a:rPr kumimoji="0" lang="en-US" sz="1800" b="0" i="0" u="none" strike="noStrike" kern="1200" cap="none" spc="0" normalizeH="0" baseline="0" noProof="0">
                <a:ln>
                  <a:noFill/>
                </a:ln>
                <a:solidFill>
                  <a:srgbClr val="002060"/>
                </a:solidFill>
                <a:effectLst/>
                <a:uLnTx/>
                <a:uFillTx/>
                <a:ea typeface="ＭＳ Ｐゴシック"/>
                <a:cs typeface="Arial"/>
              </a:rPr>
              <a:t> </a:t>
            </a:r>
            <a:r>
              <a:rPr kumimoji="0" lang="en-AU" sz="1800" b="0" i="0" u="none" strike="noStrike" kern="1200" cap="none" spc="0" normalizeH="0" baseline="0" noProof="0">
                <a:ln>
                  <a:noFill/>
                </a:ln>
                <a:solidFill>
                  <a:srgbClr val="002060"/>
                </a:solidFill>
                <a:effectLst/>
                <a:uLnTx/>
                <a:uFillTx/>
                <a:ea typeface="ＭＳ Ｐゴシック"/>
                <a:cs typeface="Arial"/>
              </a:rPr>
              <a:t>the child’s parents have not protected or are unlikely to protect the child</a:t>
            </a:r>
            <a:r>
              <a:rPr kumimoji="0" lang="en-US" sz="1800" b="0" i="0" u="none" strike="noStrike" kern="1200" cap="none" spc="0" normalizeH="0" baseline="0" noProof="0">
                <a:ln>
                  <a:noFill/>
                </a:ln>
                <a:solidFill>
                  <a:srgbClr val="002060"/>
                </a:solidFill>
                <a:effectLst/>
                <a:uLnTx/>
                <a:uFillTx/>
                <a:ea typeface="ＭＳ Ｐゴシック"/>
                <a:cs typeface="Arial"/>
              </a:rPr>
              <a:t>​</a:t>
            </a:r>
          </a:p>
          <a:p>
            <a:pPr marL="285750" marR="0" lvl="1" indent="-285750" algn="l" defTabSz="609585" rtl="0" eaLnBrk="0" fontAlgn="base" latinLnBrk="0" hangingPunct="0">
              <a:lnSpc>
                <a:spcPct val="150000"/>
              </a:lnSpc>
              <a:spcBef>
                <a:spcPts val="800"/>
              </a:spcBef>
              <a:spcAft>
                <a:spcPct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2060"/>
                </a:solidFill>
                <a:effectLst/>
                <a:uLnTx/>
                <a:uFillTx/>
                <a:ea typeface="ＭＳ Ｐゴシック"/>
                <a:cs typeface="Arial"/>
              </a:rPr>
              <a:t>The child is in need of therapeutic treatment for sexually abusive behaviours</a:t>
            </a:r>
            <a:r>
              <a:rPr kumimoji="0" lang="en-US" sz="1800" b="0" i="0" u="none" strike="noStrike" kern="1200" cap="none" spc="0" normalizeH="0" baseline="0" noProof="0">
                <a:ln>
                  <a:noFill/>
                </a:ln>
                <a:solidFill>
                  <a:srgbClr val="002060"/>
                </a:solidFill>
                <a:effectLst/>
                <a:uLnTx/>
                <a:uFillTx/>
                <a:ea typeface="ＭＳ Ｐゴシック"/>
                <a:cs typeface="Arial"/>
              </a:rPr>
              <a:t>​</a:t>
            </a:r>
            <a:endParaRPr kumimoji="0" lang="en-US" sz="1800" b="0" i="0" u="none" strike="noStrike" kern="1200" cap="none" spc="0" normalizeH="0" baseline="0" noProof="0">
              <a:ln>
                <a:noFill/>
              </a:ln>
              <a:solidFill>
                <a:srgbClr val="002060"/>
              </a:solidFill>
              <a:effectLst/>
              <a:uLnTx/>
              <a:uFillTx/>
              <a:ea typeface="+mn-ea"/>
              <a:cs typeface="+mn-cs"/>
            </a:endParaRPr>
          </a:p>
          <a:p>
            <a:endParaRPr lang="en-AU"/>
          </a:p>
        </p:txBody>
      </p:sp>
      <p:sp>
        <p:nvSpPr>
          <p:cNvPr id="4" name="Rectangle: Rounded Corners 3">
            <a:extLst>
              <a:ext uri="{FF2B5EF4-FFF2-40B4-BE49-F238E27FC236}">
                <a16:creationId xmlns:a16="http://schemas.microsoft.com/office/drawing/2014/main" id="{C78706FD-777F-6518-6753-AD23CFE135C6}"/>
              </a:ext>
            </a:extLst>
          </p:cNvPr>
          <p:cNvSpPr/>
          <p:nvPr/>
        </p:nvSpPr>
        <p:spPr>
          <a:xfrm>
            <a:off x="7239697" y="5044611"/>
            <a:ext cx="4491100" cy="1727406"/>
          </a:xfrm>
          <a:prstGeom prst="roundRect">
            <a:avLst/>
          </a:prstGeom>
          <a:solidFill>
            <a:srgbClr val="DCCDE4"/>
          </a:solidFill>
          <a:ln>
            <a:solidFill>
              <a:srgbClr val="966AAE"/>
            </a:solidFill>
          </a:ln>
        </p:spPr>
        <p:style>
          <a:lnRef idx="2">
            <a:schemeClr val="accent5"/>
          </a:lnRef>
          <a:fillRef idx="1">
            <a:schemeClr val="lt1"/>
          </a:fillRef>
          <a:effectRef idx="0">
            <a:schemeClr val="accent5"/>
          </a:effectRef>
          <a:fontRef idx="minor">
            <a:schemeClr val="dk1"/>
          </a:fontRef>
        </p:style>
        <p:txBody>
          <a:bodyPr rtlCol="0" anchor="ctr"/>
          <a:lstStyle/>
          <a:p>
            <a:pPr marL="182880" marR="0" lvl="0" indent="0" algn="ctr" defTabSz="609585" rtl="0" eaLnBrk="0" fontAlgn="base" latinLnBrk="0" hangingPunct="0">
              <a:lnSpc>
                <a:spcPct val="110000"/>
              </a:lnSpc>
              <a:spcBef>
                <a:spcPts val="800"/>
              </a:spcBef>
              <a:spcAft>
                <a:spcPts val="800"/>
              </a:spcAft>
              <a:buClrTx/>
              <a:buSzTx/>
              <a:buFontTx/>
              <a:buNone/>
              <a:tabLst/>
              <a:defRPr/>
            </a:pPr>
            <a:r>
              <a:rPr kumimoji="0" lang="en-AU" sz="1800" b="1" i="0" u="none" strike="noStrike" kern="1200" cap="none" spc="0" normalizeH="0" baseline="0" noProof="0">
                <a:ln>
                  <a:noFill/>
                </a:ln>
                <a:solidFill>
                  <a:srgbClr val="201547"/>
                </a:solidFill>
                <a:effectLst/>
                <a:uLnTx/>
                <a:uFillTx/>
                <a:ea typeface="MS PGothic" panose="020B0600070205080204" pitchFamily="34" charset="-128"/>
                <a:cs typeface="MS PGothic" panose="020B0600070205080204" pitchFamily="34" charset="-128"/>
              </a:rPr>
              <a:t>Harm </a:t>
            </a:r>
            <a:r>
              <a:rPr kumimoji="0" lang="en-AU" sz="1800" b="0" i="0" u="none" strike="noStrike" kern="1200" cap="none" spc="0" normalizeH="0" baseline="0" noProof="0">
                <a:ln>
                  <a:noFill/>
                </a:ln>
                <a:solidFill>
                  <a:srgbClr val="201547"/>
                </a:solidFill>
                <a:effectLst/>
                <a:uLnTx/>
                <a:uFillTx/>
                <a:ea typeface="MS PGothic" panose="020B0600070205080204" pitchFamily="34" charset="-128"/>
                <a:cs typeface="MS PGothic" panose="020B0600070205080204" pitchFamily="34" charset="-128"/>
              </a:rPr>
              <a:t>may be constituted by a single act, omission or circumstance or accumulate through a series of continuing acts, omissions or circumstances</a:t>
            </a:r>
          </a:p>
        </p:txBody>
      </p:sp>
      <p:pic>
        <p:nvPicPr>
          <p:cNvPr id="5" name="Graphic 4">
            <a:extLst>
              <a:ext uri="{FF2B5EF4-FFF2-40B4-BE49-F238E27FC236}">
                <a16:creationId xmlns:a16="http://schemas.microsoft.com/office/drawing/2014/main" id="{94D2DA1D-D99C-C234-3D2C-895DE8341BB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9602" y="4537485"/>
            <a:ext cx="1447115" cy="1447115"/>
          </a:xfrm>
          <a:prstGeom prst="rect">
            <a:avLst/>
          </a:prstGeom>
        </p:spPr>
      </p:pic>
    </p:spTree>
    <p:extLst>
      <p:ext uri="{BB962C8B-B14F-4D97-AF65-F5344CB8AC3E}">
        <p14:creationId xmlns:p14="http://schemas.microsoft.com/office/powerpoint/2010/main" val="59678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7554-C097-1A84-1CEC-6C6B8E66937E}"/>
              </a:ext>
            </a:extLst>
          </p:cNvPr>
          <p:cNvSpPr>
            <a:spLocks noGrp="1"/>
          </p:cNvSpPr>
          <p:nvPr>
            <p:ph type="title"/>
          </p:nvPr>
        </p:nvSpPr>
        <p:spPr/>
        <p:txBody>
          <a:bodyPr/>
          <a:lstStyle/>
          <a:p>
            <a:r>
              <a:rPr lang="en-US"/>
              <a:t>Legislation and Protection Orders </a:t>
            </a:r>
            <a:endParaRPr lang="en-AU"/>
          </a:p>
        </p:txBody>
      </p:sp>
      <p:grpSp>
        <p:nvGrpSpPr>
          <p:cNvPr id="10" name="Group 9">
            <a:extLst>
              <a:ext uri="{FF2B5EF4-FFF2-40B4-BE49-F238E27FC236}">
                <a16:creationId xmlns:a16="http://schemas.microsoft.com/office/drawing/2014/main" id="{3008AECB-1ECE-B471-8FEA-70367F891B4F}"/>
              </a:ext>
            </a:extLst>
          </p:cNvPr>
          <p:cNvGrpSpPr/>
          <p:nvPr/>
        </p:nvGrpSpPr>
        <p:grpSpPr>
          <a:xfrm>
            <a:off x="300037" y="1279946"/>
            <a:ext cx="11572874" cy="5311354"/>
            <a:chOff x="276226" y="1213271"/>
            <a:chExt cx="11572874" cy="5311354"/>
          </a:xfrm>
        </p:grpSpPr>
        <p:graphicFrame>
          <p:nvGraphicFramePr>
            <p:cNvPr id="4" name="Diagram 3">
              <a:extLst>
                <a:ext uri="{FF2B5EF4-FFF2-40B4-BE49-F238E27FC236}">
                  <a16:creationId xmlns:a16="http://schemas.microsoft.com/office/drawing/2014/main" id="{D066DD5B-7E20-F900-989D-42300802CB02}"/>
                </a:ext>
              </a:extLst>
            </p:cNvPr>
            <p:cNvGraphicFramePr/>
            <p:nvPr>
              <p:extLst>
                <p:ext uri="{D42A27DB-BD31-4B8C-83A1-F6EECF244321}">
                  <p14:modId xmlns:p14="http://schemas.microsoft.com/office/powerpoint/2010/main" val="3079504191"/>
                </p:ext>
              </p:extLst>
            </p:nvPr>
          </p:nvGraphicFramePr>
          <p:xfrm>
            <a:off x="276226" y="2159999"/>
            <a:ext cx="11572874" cy="363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BFAB8C3F-332D-DB83-985B-703AF66E7AB3}"/>
                </a:ext>
              </a:extLst>
            </p:cNvPr>
            <p:cNvSpPr/>
            <p:nvPr/>
          </p:nvSpPr>
          <p:spPr>
            <a:xfrm>
              <a:off x="576263" y="5991225"/>
              <a:ext cx="11039473" cy="533400"/>
            </a:xfrm>
            <a:prstGeom prst="roundRect">
              <a:avLst/>
            </a:prstGeom>
            <a:solidFill>
              <a:srgbClr val="DCCDE4"/>
            </a:solidFill>
            <a:ln w="28575">
              <a:solidFill>
                <a:srgbClr val="966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a:solidFill>
                  <a:srgbClr val="201547"/>
                </a:solidFill>
                <a:latin typeface="+mj-lt"/>
              </a:endParaRPr>
            </a:p>
          </p:txBody>
        </p:sp>
        <p:sp>
          <p:nvSpPr>
            <p:cNvPr id="7" name="TextBox 6">
              <a:extLst>
                <a:ext uri="{FF2B5EF4-FFF2-40B4-BE49-F238E27FC236}">
                  <a16:creationId xmlns:a16="http://schemas.microsoft.com/office/drawing/2014/main" id="{2BCF2C26-A511-7874-7B58-CACEBED31397}"/>
                </a:ext>
              </a:extLst>
            </p:cNvPr>
            <p:cNvSpPr txBox="1"/>
            <p:nvPr/>
          </p:nvSpPr>
          <p:spPr>
            <a:xfrm>
              <a:off x="576263" y="1238249"/>
              <a:ext cx="11039473" cy="754053"/>
            </a:xfrm>
            <a:prstGeom prst="rect">
              <a:avLst/>
            </a:prstGeom>
            <a:noFill/>
          </p:spPr>
          <p:txBody>
            <a:bodyPr wrap="square" lIns="91440" tIns="45720" rIns="91440" bIns="45720" rtlCol="0" anchor="t">
              <a:spAutoFit/>
            </a:bodyPr>
            <a:lstStyle/>
            <a:p>
              <a:pPr algn="ctr"/>
              <a:r>
                <a:rPr lang="en-US" sz="1600" b="1">
                  <a:solidFill>
                    <a:srgbClr val="201547"/>
                  </a:solidFill>
                  <a:latin typeface="+mj-lt"/>
                </a:rPr>
                <a:t>Children, Youth and Families Act 2005 (CYFA) </a:t>
              </a:r>
            </a:p>
            <a:p>
              <a:pPr algn="ctr"/>
              <a:r>
                <a:rPr lang="en-US" sz="1200">
                  <a:solidFill>
                    <a:srgbClr val="201547"/>
                  </a:solidFill>
                  <a:latin typeface="+mn-lt"/>
                  <a:ea typeface="ＭＳ Ｐゴシック"/>
                </a:rPr>
                <a:t>The Act applies to Child Protection, ACAC, Community Based Child and Families Services, Children’s Court and Youth Justice* </a:t>
              </a:r>
              <a:endParaRPr lang="en-US" sz="1200">
                <a:solidFill>
                  <a:srgbClr val="201547"/>
                </a:solidFill>
                <a:latin typeface="+mn-lt"/>
                <a:ea typeface="ＭＳ Ｐゴシック"/>
                <a:cs typeface="Arial"/>
              </a:endParaRPr>
            </a:p>
            <a:p>
              <a:pPr algn="ctr"/>
              <a:endParaRPr lang="en-US" sz="400" i="1">
                <a:solidFill>
                  <a:srgbClr val="201547"/>
                </a:solidFill>
                <a:latin typeface="+mn-lt"/>
              </a:endParaRPr>
            </a:p>
            <a:p>
              <a:pPr algn="ctr"/>
              <a:r>
                <a:rPr lang="en-US" sz="1100" i="1">
                  <a:solidFill>
                    <a:srgbClr val="201547"/>
                  </a:solidFill>
                  <a:latin typeface="+mn-lt"/>
                  <a:ea typeface="ＭＳ Ｐゴシック"/>
                </a:rPr>
                <a:t>*Note: as of September 2026, Youth Justice will come under the Youth Justice Act 2024</a:t>
              </a:r>
              <a:endParaRPr lang="en-US" sz="1100" i="1">
                <a:solidFill>
                  <a:srgbClr val="201547"/>
                </a:solidFill>
                <a:latin typeface="+mn-lt"/>
                <a:ea typeface="ＭＳ Ｐゴシック"/>
                <a:cs typeface="Arial"/>
              </a:endParaRPr>
            </a:p>
          </p:txBody>
        </p:sp>
        <p:sp>
          <p:nvSpPr>
            <p:cNvPr id="8" name="Rectangle: Rounded Corners 7">
              <a:extLst>
                <a:ext uri="{FF2B5EF4-FFF2-40B4-BE49-F238E27FC236}">
                  <a16:creationId xmlns:a16="http://schemas.microsoft.com/office/drawing/2014/main" id="{13A566E7-1A95-9F92-48E0-4E965300F36E}"/>
                </a:ext>
              </a:extLst>
            </p:cNvPr>
            <p:cNvSpPr/>
            <p:nvPr/>
          </p:nvSpPr>
          <p:spPr>
            <a:xfrm>
              <a:off x="576263" y="1213271"/>
              <a:ext cx="11039473" cy="754053"/>
            </a:xfrm>
            <a:prstGeom prst="roundRect">
              <a:avLst/>
            </a:prstGeom>
            <a:noFill/>
            <a:ln w="28575">
              <a:solidFill>
                <a:srgbClr val="966AA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a:solidFill>
                  <a:srgbClr val="201547"/>
                </a:solidFill>
                <a:latin typeface="+mj-lt"/>
              </a:endParaRPr>
            </a:p>
          </p:txBody>
        </p:sp>
        <p:sp>
          <p:nvSpPr>
            <p:cNvPr id="9" name="TextBox 8">
              <a:extLst>
                <a:ext uri="{FF2B5EF4-FFF2-40B4-BE49-F238E27FC236}">
                  <a16:creationId xmlns:a16="http://schemas.microsoft.com/office/drawing/2014/main" id="{95A4455D-0BC6-31E0-8B20-B5B822DCBCC5}"/>
                </a:ext>
              </a:extLst>
            </p:cNvPr>
            <p:cNvSpPr txBox="1"/>
            <p:nvPr/>
          </p:nvSpPr>
          <p:spPr>
            <a:xfrm>
              <a:off x="2069305" y="6066068"/>
              <a:ext cx="8053388" cy="338554"/>
            </a:xfrm>
            <a:prstGeom prst="rect">
              <a:avLst/>
            </a:prstGeom>
            <a:noFill/>
          </p:spPr>
          <p:txBody>
            <a:bodyPr wrap="square" rtlCol="0">
              <a:spAutoFit/>
            </a:bodyPr>
            <a:lstStyle/>
            <a:p>
              <a:r>
                <a:rPr lang="en-US" sz="1600" b="1" i="1">
                  <a:solidFill>
                    <a:srgbClr val="201547"/>
                  </a:solidFill>
                  <a:latin typeface="+mn-lt"/>
                </a:rPr>
                <a:t>s.10 </a:t>
              </a:r>
              <a:r>
                <a:rPr lang="en-US" sz="1600" i="1">
                  <a:solidFill>
                    <a:srgbClr val="201547"/>
                  </a:solidFill>
                  <a:latin typeface="+mn-lt"/>
                </a:rPr>
                <a:t>For the purpose of this Act the best interest of the child must always be paramount </a:t>
              </a:r>
              <a:endParaRPr lang="en-AU" sz="1600" i="1">
                <a:solidFill>
                  <a:srgbClr val="201547"/>
                </a:solidFill>
                <a:latin typeface="+mn-lt"/>
              </a:endParaRPr>
            </a:p>
          </p:txBody>
        </p:sp>
      </p:grpSp>
    </p:spTree>
    <p:extLst>
      <p:ext uri="{BB962C8B-B14F-4D97-AF65-F5344CB8AC3E}">
        <p14:creationId xmlns:p14="http://schemas.microsoft.com/office/powerpoint/2010/main" val="1596479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29C8E5-B605-9D19-0A98-A1A9AE2429B9}"/>
              </a:ext>
            </a:extLst>
          </p:cNvPr>
          <p:cNvSpPr>
            <a:spLocks noGrp="1"/>
          </p:cNvSpPr>
          <p:nvPr>
            <p:ph type="title"/>
          </p:nvPr>
        </p:nvSpPr>
        <p:spPr/>
        <p:txBody>
          <a:bodyPr/>
          <a:lstStyle/>
          <a:p>
            <a:r>
              <a:rPr lang="en-US"/>
              <a:t>Helpful guide to identifying child abuse and neglect </a:t>
            </a:r>
            <a:endParaRPr lang="en-AU"/>
          </a:p>
        </p:txBody>
      </p:sp>
      <p:graphicFrame>
        <p:nvGraphicFramePr>
          <p:cNvPr id="8" name="Diagram 7">
            <a:extLst>
              <a:ext uri="{FF2B5EF4-FFF2-40B4-BE49-F238E27FC236}">
                <a16:creationId xmlns:a16="http://schemas.microsoft.com/office/drawing/2014/main" id="{1D16315D-FE97-36CC-080E-CCEFE36E6ECB}"/>
              </a:ext>
            </a:extLst>
          </p:cNvPr>
          <p:cNvGraphicFramePr/>
          <p:nvPr>
            <p:extLst>
              <p:ext uri="{D42A27DB-BD31-4B8C-83A1-F6EECF244321}">
                <p14:modId xmlns:p14="http://schemas.microsoft.com/office/powerpoint/2010/main" val="38566720"/>
              </p:ext>
            </p:extLst>
          </p:nvPr>
        </p:nvGraphicFramePr>
        <p:xfrm>
          <a:off x="234176" y="1126274"/>
          <a:ext cx="11653023" cy="560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71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C42E-B94E-B956-1ADE-2F0D4964F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B0EA3-144D-D286-0553-5B791B7A2A8B}"/>
              </a:ext>
            </a:extLst>
          </p:cNvPr>
          <p:cNvSpPr>
            <a:spLocks noGrp="1"/>
          </p:cNvSpPr>
          <p:nvPr>
            <p:ph type="ctrTitle"/>
          </p:nvPr>
        </p:nvSpPr>
        <p:spPr>
          <a:xfrm>
            <a:off x="1206630" y="2483795"/>
            <a:ext cx="8585068" cy="1890409"/>
          </a:xfrm>
        </p:spPr>
        <p:txBody>
          <a:bodyPr/>
          <a:lstStyle/>
          <a:p>
            <a:r>
              <a:rPr lang="en-US"/>
              <a:t>To Refer (to The Orange Door)</a:t>
            </a:r>
            <a:br>
              <a:rPr lang="en-US"/>
            </a:br>
            <a:r>
              <a:rPr lang="en-US"/>
              <a:t>Or </a:t>
            </a:r>
            <a:br>
              <a:rPr lang="en-US"/>
            </a:br>
            <a:r>
              <a:rPr lang="en-US"/>
              <a:t>To Report (to Child Protection)</a:t>
            </a:r>
            <a:endParaRPr lang="en-AU"/>
          </a:p>
        </p:txBody>
      </p:sp>
    </p:spTree>
    <p:extLst>
      <p:ext uri="{BB962C8B-B14F-4D97-AF65-F5344CB8AC3E}">
        <p14:creationId xmlns:p14="http://schemas.microsoft.com/office/powerpoint/2010/main" val="3561165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7EFB-A5CB-4DCB-D93E-9808DB7EB5B2}"/>
              </a:ext>
            </a:extLst>
          </p:cNvPr>
          <p:cNvSpPr>
            <a:spLocks noGrp="1"/>
          </p:cNvSpPr>
          <p:nvPr>
            <p:ph type="title"/>
          </p:nvPr>
        </p:nvSpPr>
        <p:spPr/>
        <p:txBody>
          <a:bodyPr/>
          <a:lstStyle/>
          <a:p>
            <a:r>
              <a:rPr lang="en-US"/>
              <a:t>Refer or Report: Quick Reference Guide </a:t>
            </a:r>
            <a:endParaRPr lang="en-AU"/>
          </a:p>
        </p:txBody>
      </p:sp>
      <p:pic>
        <p:nvPicPr>
          <p:cNvPr id="4" name="Content Placeholder 4" descr="Man with solid fill">
            <a:extLst>
              <a:ext uri="{FF2B5EF4-FFF2-40B4-BE49-F238E27FC236}">
                <a16:creationId xmlns:a16="http://schemas.microsoft.com/office/drawing/2014/main" id="{33D73AFE-A4D9-8A8F-C8B5-FEF315D514A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563931" y="758483"/>
            <a:ext cx="914400" cy="980388"/>
          </a:xfrm>
        </p:spPr>
      </p:pic>
      <p:pic>
        <p:nvPicPr>
          <p:cNvPr id="5" name="Graphic 4" descr="Thought bubble with solid fill">
            <a:extLst>
              <a:ext uri="{FF2B5EF4-FFF2-40B4-BE49-F238E27FC236}">
                <a16:creationId xmlns:a16="http://schemas.microsoft.com/office/drawing/2014/main" id="{D48E0728-194C-7A27-A28B-0F6879C124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45745" y="538247"/>
            <a:ext cx="497925" cy="415345"/>
          </a:xfrm>
          <a:prstGeom prst="rect">
            <a:avLst/>
          </a:prstGeom>
        </p:spPr>
      </p:pic>
      <p:cxnSp>
        <p:nvCxnSpPr>
          <p:cNvPr id="9" name="Straight Arrow Connector 8">
            <a:extLst>
              <a:ext uri="{FF2B5EF4-FFF2-40B4-BE49-F238E27FC236}">
                <a16:creationId xmlns:a16="http://schemas.microsoft.com/office/drawing/2014/main" id="{B0D59C61-9C62-418B-F384-DD5D9E51834A}"/>
              </a:ext>
            </a:extLst>
          </p:cNvPr>
          <p:cNvCxnSpPr>
            <a:cxnSpLocks/>
          </p:cNvCxnSpPr>
          <p:nvPr/>
        </p:nvCxnSpPr>
        <p:spPr>
          <a:xfrm>
            <a:off x="6422682" y="914204"/>
            <a:ext cx="876523" cy="618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6" name="Group 5">
            <a:extLst>
              <a:ext uri="{FF2B5EF4-FFF2-40B4-BE49-F238E27FC236}">
                <a16:creationId xmlns:a16="http://schemas.microsoft.com/office/drawing/2014/main" id="{B8A81BDC-8C51-31F5-AF75-D9C919168FC5}"/>
              </a:ext>
            </a:extLst>
          </p:cNvPr>
          <p:cNvGrpSpPr/>
          <p:nvPr/>
        </p:nvGrpSpPr>
        <p:grpSpPr>
          <a:xfrm>
            <a:off x="182252" y="992980"/>
            <a:ext cx="11875088" cy="5700990"/>
            <a:chOff x="182252" y="992980"/>
            <a:chExt cx="11875088" cy="5700990"/>
          </a:xfrm>
        </p:grpSpPr>
        <p:sp>
          <p:nvSpPr>
            <p:cNvPr id="11" name="Rectangle: Diagonal Corners Rounded 10">
              <a:extLst>
                <a:ext uri="{FF2B5EF4-FFF2-40B4-BE49-F238E27FC236}">
                  <a16:creationId xmlns:a16="http://schemas.microsoft.com/office/drawing/2014/main" id="{D06442D4-ECBE-B16F-CC2C-6014E63695A8}"/>
                </a:ext>
              </a:extLst>
            </p:cNvPr>
            <p:cNvSpPr/>
            <p:nvPr/>
          </p:nvSpPr>
          <p:spPr>
            <a:xfrm>
              <a:off x="6350352" y="992980"/>
              <a:ext cx="5706988" cy="5678872"/>
            </a:xfrm>
            <a:prstGeom prst="round2DiagRect">
              <a:avLst/>
            </a:prstGeom>
            <a:ln w="57150">
              <a:solidFill>
                <a:srgbClr val="966AAE"/>
              </a:solidFill>
            </a:ln>
          </p:spPr>
          <p:style>
            <a:lnRef idx="2">
              <a:schemeClr val="accent5"/>
            </a:lnRef>
            <a:fillRef idx="1">
              <a:schemeClr val="lt1"/>
            </a:fillRef>
            <a:effectRef idx="0">
              <a:schemeClr val="accent5"/>
            </a:effectRef>
            <a:fontRef idx="minor">
              <a:schemeClr val="dk1"/>
            </a:fontRef>
          </p:style>
          <p:txBody>
            <a:bodyPr lIns="91440" tIns="0" rIns="91440" bIns="45720" rtlCol="0" anchor="t"/>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000" b="1" i="0" u="none" strike="noStrike" kern="1200" cap="none" spc="0" normalizeH="0" baseline="0" noProof="0">
                <a:ln>
                  <a:noFill/>
                </a:ln>
                <a:solidFill>
                  <a:srgbClr val="201547"/>
                </a:solidFill>
                <a:effectLst/>
                <a:uLnTx/>
                <a:uFillTx/>
                <a:latin typeface="+mj-lt"/>
                <a:ea typeface="+mn-ea"/>
                <a:cs typeface="+mn-cs"/>
              </a:endParaRP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b="1" i="0" u="none" strike="noStrike" kern="1200" cap="none" spc="0" normalizeH="0" baseline="0" noProof="0">
                  <a:ln>
                    <a:noFill/>
                  </a:ln>
                  <a:solidFill>
                    <a:srgbClr val="002060"/>
                  </a:solidFill>
                  <a:effectLst/>
                  <a:uLnTx/>
                  <a:uFillTx/>
                  <a:latin typeface="+mj-lt"/>
                  <a:ea typeface="+mn-ea"/>
                  <a:cs typeface="+mn-cs"/>
                </a:rPr>
                <a:t>Report to Child Protection</a:t>
              </a:r>
            </a:p>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a:ln>
                  <a:noFill/>
                </a:ln>
                <a:solidFill>
                  <a:srgbClr val="002060"/>
                </a:solidFill>
                <a:effectLst/>
                <a:uLnTx/>
                <a:uFillTx/>
                <a:latin typeface="+mj-lt"/>
                <a:ea typeface="+mn-ea"/>
                <a:cs typeface="+mn-cs"/>
              </a:endParaRPr>
            </a:p>
            <a:p>
              <a:pPr marL="94615" marR="0" lvl="0" indent="0" algn="l" defTabSz="609585" rtl="0" eaLnBrk="0" fontAlgn="base" latinLnBrk="0" hangingPunct="0">
                <a:lnSpc>
                  <a:spcPct val="150000"/>
                </a:lnSpc>
                <a:spcBef>
                  <a:spcPct val="0"/>
                </a:spcBef>
                <a:spcAft>
                  <a:spcPct val="0"/>
                </a:spcAft>
                <a:buClrTx/>
                <a:buSzTx/>
                <a:buFontTx/>
                <a:buNone/>
                <a:tabLst/>
                <a:defRPr/>
              </a:pPr>
              <a:r>
                <a:rPr kumimoji="0" lang="en-AU" sz="1300" b="0" i="0" u="none" strike="noStrike" kern="1200" cap="none" spc="0" normalizeH="0" baseline="0" noProof="0">
                  <a:ln>
                    <a:noFill/>
                  </a:ln>
                  <a:solidFill>
                    <a:srgbClr val="002060"/>
                  </a:solidFill>
                  <a:effectLst/>
                  <a:uLnTx/>
                  <a:uFillTx/>
                  <a:ea typeface="+mn-ea"/>
                  <a:cs typeface="+mn-cs"/>
                </a:rPr>
                <a:t>It is a </a:t>
              </a:r>
              <a:r>
                <a:rPr kumimoji="0" lang="en-AU" sz="1300" b="1" i="0" u="sng" strike="noStrike" kern="1200" cap="none" spc="0" normalizeH="0" baseline="0" noProof="0">
                  <a:ln>
                    <a:noFill/>
                  </a:ln>
                  <a:solidFill>
                    <a:srgbClr val="002060"/>
                  </a:solidFill>
                  <a:effectLst/>
                  <a:uLnTx/>
                  <a:uFillTx/>
                  <a:ea typeface="+mn-ea"/>
                  <a:cs typeface="+mn-cs"/>
                </a:rPr>
                <a:t>mandatory report </a:t>
              </a:r>
              <a:r>
                <a:rPr kumimoji="0" lang="en-AU" sz="1300" b="0" i="0" u="none" strike="noStrike" kern="1200" cap="none" spc="0" normalizeH="0" baseline="0" noProof="0">
                  <a:ln>
                    <a:noFill/>
                  </a:ln>
                  <a:solidFill>
                    <a:srgbClr val="002060"/>
                  </a:solidFill>
                  <a:effectLst/>
                  <a:uLnTx/>
                  <a:uFillTx/>
                  <a:ea typeface="+mn-ea"/>
                  <a:cs typeface="+mn-cs"/>
                </a:rPr>
                <a:t>to Child Protection when:</a:t>
              </a:r>
            </a:p>
            <a:p>
              <a:pPr marL="380365"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AU" sz="1300">
                  <a:solidFill>
                    <a:srgbClr val="002060"/>
                  </a:solidFill>
                </a:rPr>
                <a:t>You are a mandated reporter and </a:t>
              </a:r>
            </a:p>
            <a:p>
              <a:pPr marL="380365"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300" b="0" i="0" u="none" strike="noStrike" kern="1200" cap="none" spc="0" normalizeH="0" baseline="0" noProof="0">
                  <a:ln>
                    <a:noFill/>
                  </a:ln>
                  <a:solidFill>
                    <a:srgbClr val="002060"/>
                  </a:solidFill>
                  <a:effectLst/>
                  <a:uLnTx/>
                  <a:uFillTx/>
                  <a:ea typeface="+mn-ea"/>
                  <a:cs typeface="+mn-cs"/>
                </a:rPr>
                <a:t>You form a belief on responsible grounds that a child is in need of protection from </a:t>
              </a:r>
              <a:r>
                <a:rPr kumimoji="0" lang="en-AU" sz="1300" b="1" i="0" u="none" strike="noStrike" kern="1200" cap="none" spc="0" normalizeH="0" baseline="0" noProof="0">
                  <a:ln>
                    <a:noFill/>
                  </a:ln>
                  <a:solidFill>
                    <a:srgbClr val="002060"/>
                  </a:solidFill>
                  <a:effectLst/>
                  <a:uLnTx/>
                  <a:uFillTx/>
                  <a:ea typeface="+mn-ea"/>
                  <a:cs typeface="+mn-cs"/>
                </a:rPr>
                <a:t>physical injury </a:t>
              </a:r>
              <a:r>
                <a:rPr kumimoji="0" lang="en-AU" sz="1300" b="0" i="0" u="none" strike="noStrike" kern="1200" cap="none" spc="0" normalizeH="0" baseline="0" noProof="0">
                  <a:ln>
                    <a:noFill/>
                  </a:ln>
                  <a:solidFill>
                    <a:srgbClr val="002060"/>
                  </a:solidFill>
                  <a:effectLst/>
                  <a:uLnTx/>
                  <a:uFillTx/>
                  <a:ea typeface="+mn-ea"/>
                  <a:cs typeface="+mn-cs"/>
                </a:rPr>
                <a:t>or </a:t>
              </a:r>
              <a:r>
                <a:rPr kumimoji="0" lang="en-AU" sz="1300" b="1" i="0" u="none" strike="noStrike" kern="1200" cap="none" spc="0" normalizeH="0" baseline="0" noProof="0">
                  <a:ln>
                    <a:noFill/>
                  </a:ln>
                  <a:solidFill>
                    <a:srgbClr val="002060"/>
                  </a:solidFill>
                  <a:effectLst/>
                  <a:uLnTx/>
                  <a:uFillTx/>
                  <a:ea typeface="+mn-ea"/>
                  <a:cs typeface="+mn-cs"/>
                </a:rPr>
                <a:t>sexual abuse</a:t>
              </a:r>
            </a:p>
            <a:p>
              <a:pPr marL="380365"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en-AU" sz="400" b="1" i="0" u="none" strike="noStrike" kern="1200" cap="none" spc="0" normalizeH="0" baseline="0" noProof="0">
                <a:ln>
                  <a:noFill/>
                </a:ln>
                <a:solidFill>
                  <a:srgbClr val="002060"/>
                </a:solidFill>
                <a:effectLst/>
                <a:uLnTx/>
                <a:uFillTx/>
                <a:ea typeface="+mn-ea"/>
                <a:cs typeface="+mn-cs"/>
              </a:endParaRPr>
            </a:p>
            <a:p>
              <a:pPr marL="94615" marR="0" lvl="0" algn="l" defTabSz="609585" rtl="0" eaLnBrk="0" fontAlgn="base" latinLnBrk="0" hangingPunct="0">
                <a:lnSpc>
                  <a:spcPct val="150000"/>
                </a:lnSpc>
                <a:spcBef>
                  <a:spcPct val="0"/>
                </a:spcBef>
                <a:spcAft>
                  <a:spcPct val="0"/>
                </a:spcAft>
                <a:buClrTx/>
                <a:buSzTx/>
                <a:tabLst/>
                <a:defRPr/>
              </a:pPr>
              <a:r>
                <a:rPr lang="en-AU" sz="1300">
                  <a:solidFill>
                    <a:srgbClr val="002060"/>
                  </a:solidFill>
                </a:rPr>
                <a:t>Other circumstances when you should make a report:</a:t>
              </a:r>
              <a:endParaRPr kumimoji="0" lang="en-AU" sz="1300" i="0" u="none" strike="noStrike" kern="1200" cap="none" spc="0" normalizeH="0" baseline="0" noProof="0">
                <a:ln>
                  <a:noFill/>
                </a:ln>
                <a:solidFill>
                  <a:srgbClr val="002060"/>
                </a:solidFill>
                <a:effectLst/>
                <a:uLnTx/>
                <a:uFillTx/>
                <a:ea typeface="+mn-ea"/>
                <a:cs typeface="+mn-cs"/>
              </a:endParaRPr>
            </a:p>
            <a:p>
              <a:pPr marL="274336" lvl="2" indent="-285750">
                <a:lnSpc>
                  <a:spcPct val="150000"/>
                </a:lnSpc>
                <a:buFont typeface="Arial" panose="020B0604020202020204" pitchFamily="34" charset="0"/>
                <a:buChar char="•"/>
              </a:pPr>
              <a:r>
                <a:rPr kumimoji="0" lang="en-US" sz="1300" i="0" u="none" strike="noStrike" kern="1200" cap="none" spc="0" normalizeH="0" baseline="0" noProof="0">
                  <a:ln>
                    <a:noFill/>
                  </a:ln>
                  <a:solidFill>
                    <a:srgbClr val="002060"/>
                  </a:solidFill>
                  <a:effectLst/>
                  <a:uLnTx/>
                  <a:uFillTx/>
                  <a:ea typeface="+mn-ea"/>
                  <a:cs typeface="+mn-cs"/>
                </a:rPr>
                <a:t>You have formed a belief on reasonable grounds that a child is in need of protection</a:t>
              </a:r>
            </a:p>
            <a:p>
              <a:pPr marL="274336" lvl="2" indent="-285750">
                <a:lnSpc>
                  <a:spcPct val="150000"/>
                </a:lnSpc>
                <a:buFont typeface="Arial" panose="020B0604020202020204" pitchFamily="34" charset="0"/>
                <a:buChar char="•"/>
              </a:pPr>
              <a:r>
                <a:rPr kumimoji="0" lang="en-US" sz="1300" i="0" u="none" strike="noStrike" kern="1200" cap="none" spc="0" normalizeH="0" baseline="0" noProof="0">
                  <a:ln>
                    <a:noFill/>
                  </a:ln>
                  <a:solidFill>
                    <a:srgbClr val="002060"/>
                  </a:solidFill>
                  <a:effectLst/>
                  <a:uLnTx/>
                  <a:uFillTx/>
                  <a:ea typeface="+mn-ea"/>
                  <a:cs typeface="+mn-cs"/>
                </a:rPr>
                <a:t>The child's parent/s have not protected or are unlikely to protect the child from this harm</a:t>
              </a:r>
            </a:p>
            <a:p>
              <a:pPr marL="274336" lvl="2" indent="-285750">
                <a:lnSpc>
                  <a:spcPct val="150000"/>
                </a:lnSpc>
                <a:buFont typeface="Arial" panose="020B0604020202020204" pitchFamily="34" charset="0"/>
                <a:buChar char="•"/>
              </a:pPr>
              <a:r>
                <a:rPr kumimoji="0" lang="en-US" sz="1300" i="0" u="none" strike="noStrike" kern="1200" cap="none" spc="0" normalizeH="0" baseline="0" noProof="0">
                  <a:ln>
                    <a:noFill/>
                  </a:ln>
                  <a:solidFill>
                    <a:srgbClr val="002060"/>
                  </a:solidFill>
                  <a:effectLst/>
                  <a:uLnTx/>
                  <a:uFillTx/>
                  <a:ea typeface="+mn-ea"/>
                  <a:cs typeface="+mn-cs"/>
                </a:rPr>
                <a:t>The child is under 17 years old and needs statutory intervention</a:t>
              </a:r>
            </a:p>
            <a:p>
              <a:pPr marL="274336" lvl="2" indent="-285750">
                <a:lnSpc>
                  <a:spcPct val="150000"/>
                </a:lnSpc>
                <a:buFont typeface="Arial" panose="020B0604020202020204" pitchFamily="34" charset="0"/>
                <a:buChar char="•"/>
              </a:pPr>
              <a:r>
                <a:rPr kumimoji="0" lang="en-US" sz="1300" i="0" u="none" strike="noStrike" kern="1200" cap="none" spc="0" normalizeH="0" baseline="0" noProof="0">
                  <a:ln>
                    <a:noFill/>
                  </a:ln>
                  <a:solidFill>
                    <a:srgbClr val="002060"/>
                  </a:solidFill>
                  <a:effectLst/>
                  <a:uLnTx/>
                  <a:uFillTx/>
                  <a:ea typeface="+mn-ea"/>
                  <a:cs typeface="+mn-cs"/>
                </a:rPr>
                <a:t>Severe emotional or psychological abuse is happening</a:t>
              </a:r>
            </a:p>
            <a:p>
              <a:pPr marL="274336" lvl="2" indent="-285750">
                <a:lnSpc>
                  <a:spcPct val="150000"/>
                </a:lnSpc>
                <a:buFont typeface="Arial" panose="020B0604020202020204" pitchFamily="34" charset="0"/>
                <a:buChar char="•"/>
              </a:pPr>
              <a:r>
                <a:rPr kumimoji="0" lang="en-US" sz="1300" i="0" u="none" strike="noStrike" kern="1200" cap="none" spc="0" normalizeH="0" baseline="0" noProof="0">
                  <a:ln>
                    <a:noFill/>
                  </a:ln>
                  <a:solidFill>
                    <a:srgbClr val="002060"/>
                  </a:solidFill>
                  <a:effectLst/>
                  <a:uLnTx/>
                  <a:uFillTx/>
                  <a:ea typeface="+mn-ea"/>
                  <a:cs typeface="+mn-cs"/>
                </a:rPr>
                <a:t>Serious neglect is affecting the child's development or safety</a:t>
              </a:r>
            </a:p>
            <a:p>
              <a:pPr marL="274336" lvl="2" indent="-285750">
                <a:lnSpc>
                  <a:spcPct val="150000"/>
                </a:lnSpc>
                <a:buFont typeface="Arial" panose="020B0604020202020204" pitchFamily="34" charset="0"/>
                <a:buChar char="•"/>
              </a:pPr>
              <a:r>
                <a:rPr lang="en-US" sz="1300">
                  <a:solidFill>
                    <a:srgbClr val="002060"/>
                  </a:solidFill>
                </a:rPr>
                <a:t>A child is at significant risk of abuse or harm.</a:t>
              </a:r>
              <a:endParaRPr lang="en-AU" sz="1300">
                <a:solidFill>
                  <a:srgbClr val="002060"/>
                </a:solidFill>
              </a:endParaRPr>
            </a:p>
          </p:txBody>
        </p:sp>
        <p:grpSp>
          <p:nvGrpSpPr>
            <p:cNvPr id="3" name="Group 2">
              <a:extLst>
                <a:ext uri="{FF2B5EF4-FFF2-40B4-BE49-F238E27FC236}">
                  <a16:creationId xmlns:a16="http://schemas.microsoft.com/office/drawing/2014/main" id="{4D67657F-5B04-EEA2-E090-017E5DEEB520}"/>
                </a:ext>
              </a:extLst>
            </p:cNvPr>
            <p:cNvGrpSpPr/>
            <p:nvPr/>
          </p:nvGrpSpPr>
          <p:grpSpPr>
            <a:xfrm>
              <a:off x="182252" y="1015098"/>
              <a:ext cx="5706989" cy="5678872"/>
              <a:chOff x="182252" y="1015098"/>
              <a:chExt cx="5706989" cy="5678872"/>
            </a:xfrm>
          </p:grpSpPr>
          <p:sp>
            <p:nvSpPr>
              <p:cNvPr id="10" name="Rectangle: Diagonal Corners Rounded 9">
                <a:extLst>
                  <a:ext uri="{FF2B5EF4-FFF2-40B4-BE49-F238E27FC236}">
                    <a16:creationId xmlns:a16="http://schemas.microsoft.com/office/drawing/2014/main" id="{3D8028CE-4284-C2CB-D557-E81CE0350790}"/>
                  </a:ext>
                </a:extLst>
              </p:cNvPr>
              <p:cNvSpPr/>
              <p:nvPr/>
            </p:nvSpPr>
            <p:spPr>
              <a:xfrm>
                <a:off x="182252" y="1015098"/>
                <a:ext cx="5706989" cy="5678872"/>
              </a:xfrm>
              <a:prstGeom prst="round2DiagRect">
                <a:avLst>
                  <a:gd name="adj1" fmla="val 0"/>
                  <a:gd name="adj2" fmla="val 24752"/>
                </a:avLst>
              </a:prstGeom>
              <a:ln w="57150"/>
            </p:spPr>
            <p:style>
              <a:lnRef idx="2">
                <a:schemeClr val="accent6"/>
              </a:lnRef>
              <a:fillRef idx="1">
                <a:schemeClr val="lt1"/>
              </a:fillRef>
              <a:effectRef idx="0">
                <a:schemeClr val="accent6"/>
              </a:effectRef>
              <a:fontRef idx="minor">
                <a:schemeClr val="dk1"/>
              </a:fontRef>
            </p:style>
            <p:txBody>
              <a:bodyPr lIns="91440" tIns="0" rIns="91440" bIns="36000" rtlCol="0" anchor="t"/>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1" i="0" u="none" strike="noStrike" kern="1200" cap="none" spc="0" normalizeH="0" baseline="0" noProof="0">
                    <a:ln>
                      <a:noFill/>
                    </a:ln>
                    <a:solidFill>
                      <a:srgbClr val="002060"/>
                    </a:solidFill>
                    <a:effectLst/>
                    <a:uLnTx/>
                    <a:uFillTx/>
                    <a:latin typeface="+mj-lt"/>
                    <a:ea typeface="+mn-ea"/>
                    <a:cs typeface="+mn-cs"/>
                  </a:rPr>
                  <a:t>Refer to The Orange Door </a:t>
                </a:r>
              </a:p>
              <a:p>
                <a:pPr marL="0" marR="0" lvl="0" indent="0" algn="l" defTabSz="609585" rtl="0" eaLnBrk="0" fontAlgn="base" latinLnBrk="0" hangingPunct="0">
                  <a:lnSpc>
                    <a:spcPct val="100000"/>
                  </a:lnSpc>
                  <a:spcBef>
                    <a:spcPct val="0"/>
                  </a:spcBef>
                  <a:spcAft>
                    <a:spcPct val="0"/>
                  </a:spcAft>
                  <a:buClrTx/>
                  <a:buSzTx/>
                  <a:buFontTx/>
                  <a:buNone/>
                  <a:tabLst/>
                  <a:defRPr/>
                </a:pPr>
                <a:endParaRPr lang="en-AU" sz="1000">
                  <a:solidFill>
                    <a:srgbClr val="002060"/>
                  </a:solidFill>
                </a:endParaRP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ea typeface="+mn-ea"/>
                    <a:cs typeface="+mn-cs"/>
                  </a:rPr>
                  <a:t>Referrals to The Orange Door as a free intake and assessment service when:</a:t>
                </a:r>
              </a:p>
              <a:p>
                <a:pPr marL="285750" indent="-285750">
                  <a:lnSpc>
                    <a:spcPct val="150000"/>
                  </a:lnSpc>
                  <a:buFont typeface="Arial" panose="020B0604020202020204" pitchFamily="34" charset="0"/>
                  <a:buChar char="•"/>
                </a:pPr>
                <a:r>
                  <a:rPr lang="en-US" sz="1400">
                    <a:solidFill>
                      <a:srgbClr val="002060"/>
                    </a:solidFill>
                  </a:rPr>
                  <a:t>Families requiring support for their children or young person’s wellbeing or development</a:t>
                </a:r>
              </a:p>
              <a:p>
                <a:pPr marL="285750" indent="-285750">
                  <a:lnSpc>
                    <a:spcPct val="150000"/>
                  </a:lnSpc>
                  <a:buFont typeface="Arial" panose="020B0604020202020204" pitchFamily="34" charset="0"/>
                  <a:buChar char="•"/>
                </a:pPr>
                <a:r>
                  <a:rPr lang="en-US" sz="1400">
                    <a:solidFill>
                      <a:srgbClr val="002060"/>
                    </a:solidFill>
                  </a:rPr>
                  <a:t>Children, young people or families needing parenting support</a:t>
                </a:r>
              </a:p>
              <a:p>
                <a:pPr marL="285750" indent="-285750">
                  <a:lnSpc>
                    <a:spcPct val="150000"/>
                  </a:lnSpc>
                  <a:buFont typeface="Arial" panose="020B0604020202020204" pitchFamily="34" charset="0"/>
                  <a:buChar char="•"/>
                </a:pPr>
                <a:r>
                  <a:rPr lang="en-US" sz="1400">
                    <a:solidFill>
                      <a:srgbClr val="002060"/>
                    </a:solidFill>
                  </a:rPr>
                  <a:t>Young, isolated, or unsupported families</a:t>
                </a:r>
              </a:p>
              <a:p>
                <a:pPr marL="285750" indent="-285750">
                  <a:lnSpc>
                    <a:spcPct val="150000"/>
                  </a:lnSpc>
                  <a:buFont typeface="Arial" panose="020B0604020202020204" pitchFamily="34" charset="0"/>
                  <a:buChar char="•"/>
                </a:pPr>
                <a:r>
                  <a:rPr lang="en-US" sz="1400">
                    <a:solidFill>
                      <a:srgbClr val="002060"/>
                    </a:solidFill>
                  </a:rPr>
                  <a:t>Individuals and families experiencing family violence</a:t>
                </a:r>
              </a:p>
              <a:p>
                <a:pPr marL="285750" indent="-285750">
                  <a:lnSpc>
                    <a:spcPct val="150000"/>
                  </a:lnSpc>
                  <a:buFont typeface="Arial" panose="020B0604020202020204" pitchFamily="34" charset="0"/>
                  <a:buChar char="•"/>
                </a:pPr>
                <a:r>
                  <a:rPr lang="en-US" sz="1400">
                    <a:solidFill>
                      <a:srgbClr val="002060"/>
                    </a:solidFill>
                  </a:rPr>
                  <a:t>Adults using family violence</a:t>
                </a:r>
              </a:p>
              <a:p>
                <a:pPr marL="285750" indent="-285750">
                  <a:lnSpc>
                    <a:spcPct val="150000"/>
                  </a:lnSpc>
                  <a:buFont typeface="Arial" panose="020B0604020202020204" pitchFamily="34" charset="0"/>
                  <a:buChar char="•"/>
                </a:pPr>
                <a:r>
                  <a:rPr lang="en-US" sz="1400">
                    <a:solidFill>
                      <a:srgbClr val="002060"/>
                    </a:solidFill>
                  </a:rPr>
                  <a:t>Young people using violence in the home.</a:t>
                </a: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Diagonal Corners Rounded 6">
                <a:extLst>
                  <a:ext uri="{FF2B5EF4-FFF2-40B4-BE49-F238E27FC236}">
                    <a16:creationId xmlns:a16="http://schemas.microsoft.com/office/drawing/2014/main" id="{9CA5B626-6ACD-AB55-EBEE-C61BD36239BF}"/>
                  </a:ext>
                </a:extLst>
              </p:cNvPr>
              <p:cNvSpPr/>
              <p:nvPr/>
            </p:nvSpPr>
            <p:spPr>
              <a:xfrm>
                <a:off x="797933" y="5439269"/>
                <a:ext cx="4879853" cy="980388"/>
              </a:xfrm>
              <a:prstGeom prst="round2DiagRect">
                <a:avLst>
                  <a:gd name="adj1" fmla="val 0"/>
                  <a:gd name="adj2" fmla="val 34234"/>
                </a:avLst>
              </a:prstGeom>
              <a:solidFill>
                <a:schemeClr val="accent6">
                  <a:lumMod val="20000"/>
                  <a:lumOff val="80000"/>
                </a:schemeClr>
              </a:solidFill>
              <a:ln w="25400" cap="flat" cmpd="sng" algn="ctr">
                <a:solidFill>
                  <a:srgbClr val="F79646"/>
                </a:solidFill>
                <a:prstDash val="solid"/>
              </a:ln>
              <a:effectLst/>
            </p:spPr>
            <p:txBody>
              <a:bodyPr lIns="91440" tIns="45720" rIns="91440" bIns="45720" rtlCol="0" anchor="ctr"/>
              <a:lstStyle/>
              <a:p>
                <a:pPr marL="177165" marR="0" lvl="1" indent="0" algn="ctr" defTabSz="914400" eaLnBrk="1" fontAlgn="auto" latinLnBrk="0" hangingPunct="1">
                  <a:lnSpc>
                    <a:spcPct val="114000"/>
                  </a:lnSpc>
                  <a:spcBef>
                    <a:spcPts val="0"/>
                  </a:spcBef>
                  <a:spcAft>
                    <a:spcPts val="0"/>
                  </a:spcAft>
                  <a:buClrTx/>
                  <a:buSzTx/>
                  <a:buFontTx/>
                  <a:buNone/>
                  <a:tabLst/>
                  <a:defRPr/>
                </a:pPr>
                <a:r>
                  <a:rPr kumimoji="0" lang="en-AU" sz="1100" b="0" i="0" u="none" strike="noStrike" kern="0" cap="none" spc="0" normalizeH="0" baseline="0" noProof="0">
                    <a:ln>
                      <a:noFill/>
                    </a:ln>
                    <a:solidFill>
                      <a:srgbClr val="201547"/>
                    </a:solidFill>
                    <a:effectLst/>
                    <a:uLnTx/>
                    <a:uFillTx/>
                    <a:latin typeface="+mn-lt"/>
                    <a:ea typeface="+mn-ea"/>
                    <a:cs typeface="+mn-cs"/>
                  </a:rPr>
                  <a:t>You do not need consent to get advice from or refer to The Orange Door network. Where safe, reasonable and appropriate you should discuss your concerns with the family first to assist with the referral, as this is likely to increase willingness to engage with services.</a:t>
                </a:r>
              </a:p>
            </p:txBody>
          </p:sp>
        </p:grpSp>
      </p:grpSp>
      <p:pic>
        <p:nvPicPr>
          <p:cNvPr id="14" name="Picture 13">
            <a:extLst>
              <a:ext uri="{FF2B5EF4-FFF2-40B4-BE49-F238E27FC236}">
                <a16:creationId xmlns:a16="http://schemas.microsoft.com/office/drawing/2014/main" id="{A61EB766-9004-D857-8C1B-9F02DB7D47F8}"/>
              </a:ext>
            </a:extLst>
          </p:cNvPr>
          <p:cNvPicPr>
            <a:picLocks noChangeAspect="1"/>
          </p:cNvPicPr>
          <p:nvPr/>
        </p:nvPicPr>
        <p:blipFill>
          <a:blip r:embed="rId7"/>
          <a:stretch>
            <a:fillRect/>
          </a:stretch>
        </p:blipFill>
        <p:spPr>
          <a:xfrm>
            <a:off x="323698" y="5072500"/>
            <a:ext cx="1061594" cy="752428"/>
          </a:xfrm>
          <a:prstGeom prst="rect">
            <a:avLst/>
          </a:prstGeom>
        </p:spPr>
      </p:pic>
      <p:cxnSp>
        <p:nvCxnSpPr>
          <p:cNvPr id="18" name="Straight Arrow Connector 17">
            <a:extLst>
              <a:ext uri="{FF2B5EF4-FFF2-40B4-BE49-F238E27FC236}">
                <a16:creationId xmlns:a16="http://schemas.microsoft.com/office/drawing/2014/main" id="{6A70966B-FF18-9C7D-1915-159C6FD566C8}"/>
              </a:ext>
            </a:extLst>
          </p:cNvPr>
          <p:cNvCxnSpPr>
            <a:cxnSpLocks/>
          </p:cNvCxnSpPr>
          <p:nvPr/>
        </p:nvCxnSpPr>
        <p:spPr>
          <a:xfrm flipH="1">
            <a:off x="4747949" y="914204"/>
            <a:ext cx="918721" cy="618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63345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C451-6168-312E-66CA-5D8B7AD4EFD1}"/>
              </a:ext>
            </a:extLst>
          </p:cNvPr>
          <p:cNvSpPr>
            <a:spLocks noGrp="1"/>
          </p:cNvSpPr>
          <p:nvPr>
            <p:ph type="title"/>
          </p:nvPr>
        </p:nvSpPr>
        <p:spPr>
          <a:xfrm>
            <a:off x="186269" y="13874"/>
            <a:ext cx="8640000" cy="893433"/>
          </a:xfrm>
        </p:spPr>
        <p:txBody>
          <a:bodyPr/>
          <a:lstStyle/>
          <a:p>
            <a:r>
              <a:rPr lang="en-AU">
                <a:solidFill>
                  <a:srgbClr val="002060"/>
                </a:solidFill>
                <a:latin typeface="Arial"/>
                <a:ea typeface="ＭＳ Ｐゴシック"/>
              </a:rPr>
              <a:t>Two distinct but interconnected pathways</a:t>
            </a:r>
            <a:endParaRPr lang="en-AU">
              <a:solidFill>
                <a:srgbClr val="002060"/>
              </a:solidFill>
            </a:endParaRPr>
          </a:p>
        </p:txBody>
      </p:sp>
      <p:sp>
        <p:nvSpPr>
          <p:cNvPr id="3" name="Slide Number Placeholder 2">
            <a:extLst>
              <a:ext uri="{FF2B5EF4-FFF2-40B4-BE49-F238E27FC236}">
                <a16:creationId xmlns:a16="http://schemas.microsoft.com/office/drawing/2014/main" id="{03134EC8-9D2B-CDA3-1F0A-3C9C2B709120}"/>
              </a:ext>
            </a:extLst>
          </p:cNvPr>
          <p:cNvSpPr>
            <a:spLocks noGrp="1"/>
          </p:cNvSpPr>
          <p:nvPr>
            <p:ph type="sldNum" sz="quarter" idx="12"/>
          </p:nvPr>
        </p:nvSpPr>
        <p:spPr>
          <a:xfrm>
            <a:off x="11026356" y="6260984"/>
            <a:ext cx="719667" cy="374651"/>
          </a:xfrm>
        </p:spPr>
        <p:txBody>
          <a:bodyPr/>
          <a:lstStyle/>
          <a:p>
            <a:fld id="{3689E5EE-9843-45A7-B324-3EFD7322EDFC}" type="slidenum">
              <a:rPr lang="en-AU" altLang="en-US" smtClean="0">
                <a:latin typeface="+mn-lt"/>
              </a:rPr>
              <a:pPr/>
              <a:t>35</a:t>
            </a:fld>
            <a:endParaRPr lang="en-AU" altLang="en-US">
              <a:latin typeface="+mn-lt"/>
            </a:endParaRPr>
          </a:p>
        </p:txBody>
      </p:sp>
      <p:pic>
        <p:nvPicPr>
          <p:cNvPr id="13" name="Content Placeholder 4" descr="Man with solid fill">
            <a:extLst>
              <a:ext uri="{FF2B5EF4-FFF2-40B4-BE49-F238E27FC236}">
                <a16:creationId xmlns:a16="http://schemas.microsoft.com/office/drawing/2014/main" id="{323FF51F-7B1F-7065-251A-F639FCFB057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446687" y="742994"/>
            <a:ext cx="1320417" cy="1308521"/>
          </a:xfrm>
        </p:spPr>
      </p:pic>
      <p:pic>
        <p:nvPicPr>
          <p:cNvPr id="28" name="Graphic 27" descr="Thought bubble with solid fill">
            <a:extLst>
              <a:ext uri="{FF2B5EF4-FFF2-40B4-BE49-F238E27FC236}">
                <a16:creationId xmlns:a16="http://schemas.microsoft.com/office/drawing/2014/main" id="{8BD1A03D-FEB8-4A47-CC69-3CF20722C1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9786" y="444789"/>
            <a:ext cx="324039" cy="270298"/>
          </a:xfrm>
          <a:prstGeom prst="rect">
            <a:avLst/>
          </a:prstGeom>
        </p:spPr>
      </p:pic>
      <p:grpSp>
        <p:nvGrpSpPr>
          <p:cNvPr id="29" name="Group 28">
            <a:extLst>
              <a:ext uri="{FF2B5EF4-FFF2-40B4-BE49-F238E27FC236}">
                <a16:creationId xmlns:a16="http://schemas.microsoft.com/office/drawing/2014/main" id="{1D4A8C50-22FF-E015-9E8F-34AA998270E4}"/>
              </a:ext>
            </a:extLst>
          </p:cNvPr>
          <p:cNvGrpSpPr/>
          <p:nvPr/>
        </p:nvGrpSpPr>
        <p:grpSpPr>
          <a:xfrm>
            <a:off x="124221" y="971623"/>
            <a:ext cx="11924226" cy="5758838"/>
            <a:chOff x="146485" y="1085288"/>
            <a:chExt cx="11924226" cy="5758838"/>
          </a:xfrm>
        </p:grpSpPr>
        <p:grpSp>
          <p:nvGrpSpPr>
            <p:cNvPr id="18" name="Group 17">
              <a:extLst>
                <a:ext uri="{FF2B5EF4-FFF2-40B4-BE49-F238E27FC236}">
                  <a16:creationId xmlns:a16="http://schemas.microsoft.com/office/drawing/2014/main" id="{06F480CD-DDBA-6274-B0AD-49103C0E6177}"/>
                </a:ext>
              </a:extLst>
            </p:cNvPr>
            <p:cNvGrpSpPr/>
            <p:nvPr/>
          </p:nvGrpSpPr>
          <p:grpSpPr>
            <a:xfrm>
              <a:off x="146485" y="1096251"/>
              <a:ext cx="5213354" cy="5747875"/>
              <a:chOff x="146485" y="1096251"/>
              <a:chExt cx="5213354" cy="5747875"/>
            </a:xfrm>
          </p:grpSpPr>
          <p:sp>
            <p:nvSpPr>
              <p:cNvPr id="10" name="Rectangle: Diagonal Corners Rounded 9">
                <a:extLst>
                  <a:ext uri="{FF2B5EF4-FFF2-40B4-BE49-F238E27FC236}">
                    <a16:creationId xmlns:a16="http://schemas.microsoft.com/office/drawing/2014/main" id="{0E1DB182-07A2-58D2-DF86-F883D68CD165}"/>
                  </a:ext>
                </a:extLst>
              </p:cNvPr>
              <p:cNvSpPr/>
              <p:nvPr/>
            </p:nvSpPr>
            <p:spPr>
              <a:xfrm>
                <a:off x="146485" y="1096251"/>
                <a:ext cx="5159743" cy="669105"/>
              </a:xfrm>
              <a:prstGeom prst="round2DiagRect">
                <a:avLst>
                  <a:gd name="adj1" fmla="val 0"/>
                  <a:gd name="adj2" fmla="val 50000"/>
                </a:avLst>
              </a:prstGeom>
              <a:solidFill>
                <a:schemeClr val="accent6">
                  <a:lumMod val="20000"/>
                  <a:lumOff val="80000"/>
                </a:schemeClr>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1600" b="1">
                    <a:solidFill>
                      <a:srgbClr val="201547"/>
                    </a:solidFill>
                  </a:rPr>
                  <a:t>The Orange Door </a:t>
                </a:r>
              </a:p>
            </p:txBody>
          </p:sp>
          <p:sp>
            <p:nvSpPr>
              <p:cNvPr id="12" name="Rectangle: Diagonal Corners Rounded 11">
                <a:extLst>
                  <a:ext uri="{FF2B5EF4-FFF2-40B4-BE49-F238E27FC236}">
                    <a16:creationId xmlns:a16="http://schemas.microsoft.com/office/drawing/2014/main" id="{5E6992B1-246B-B5A6-0577-EAEB6754755B}"/>
                  </a:ext>
                </a:extLst>
              </p:cNvPr>
              <p:cNvSpPr/>
              <p:nvPr/>
            </p:nvSpPr>
            <p:spPr>
              <a:xfrm>
                <a:off x="173635" y="1886758"/>
                <a:ext cx="5147982" cy="795455"/>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14000"/>
                  </a:lnSpc>
                  <a:spcBef>
                    <a:spcPts val="400"/>
                  </a:spcBef>
                  <a:spcAft>
                    <a:spcPts val="400"/>
                  </a:spcAft>
                </a:pPr>
                <a:r>
                  <a:rPr lang="en-AU" sz="1200" b="0">
                    <a:solidFill>
                      <a:srgbClr val="002060"/>
                    </a:solidFill>
                    <a:ea typeface="Times New Roman" panose="02020603050405020304" pitchFamily="18" charset="0"/>
                    <a:cs typeface="Times New Roman"/>
                  </a:rPr>
                  <a:t>State-wide entry point for integrated intake and assessment for family violence and child and </a:t>
                </a:r>
                <a:r>
                  <a:rPr lang="en-AU" sz="1200">
                    <a:solidFill>
                      <a:srgbClr val="002060"/>
                    </a:solidFill>
                    <a:ea typeface="Times New Roman" panose="02020603050405020304" pitchFamily="18" charset="0"/>
                    <a:cs typeface="Times New Roman"/>
                  </a:rPr>
                  <a:t>young person </a:t>
                </a:r>
                <a:r>
                  <a:rPr lang="en-AU" sz="1200" b="1">
                    <a:solidFill>
                      <a:srgbClr val="002060"/>
                    </a:solidFill>
                    <a:ea typeface="Times New Roman" panose="02020603050405020304" pitchFamily="18" charset="0"/>
                    <a:cs typeface="Times New Roman"/>
                  </a:rPr>
                  <a:t>wellbeing concerns </a:t>
                </a:r>
                <a:r>
                  <a:rPr lang="en-AU" sz="1200" b="0">
                    <a:solidFill>
                      <a:srgbClr val="002060"/>
                    </a:solidFill>
                    <a:ea typeface="Times New Roman" panose="02020603050405020304" pitchFamily="18" charset="0"/>
                    <a:cs typeface="Times New Roman"/>
                  </a:rPr>
                  <a:t>(including unborn children)</a:t>
                </a:r>
              </a:p>
            </p:txBody>
          </p:sp>
          <p:sp>
            <p:nvSpPr>
              <p:cNvPr id="15" name="Rectangle: Diagonal Corners Rounded 14">
                <a:extLst>
                  <a:ext uri="{FF2B5EF4-FFF2-40B4-BE49-F238E27FC236}">
                    <a16:creationId xmlns:a16="http://schemas.microsoft.com/office/drawing/2014/main" id="{6E49D868-6ADA-7CE7-3D9F-C86EABB5C54B}"/>
                  </a:ext>
                </a:extLst>
              </p:cNvPr>
              <p:cNvSpPr/>
              <p:nvPr/>
            </p:nvSpPr>
            <p:spPr>
              <a:xfrm>
                <a:off x="146485" y="4330567"/>
                <a:ext cx="5147522" cy="889787"/>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marL="0" lvl="1" algn="ctr">
                  <a:spcBef>
                    <a:spcPts val="400"/>
                  </a:spcBef>
                  <a:spcAft>
                    <a:spcPts val="400"/>
                  </a:spcAft>
                </a:pPr>
                <a:r>
                  <a:rPr lang="en-AU" sz="1200">
                    <a:solidFill>
                      <a:srgbClr val="002060"/>
                    </a:solidFill>
                    <a:cs typeface="Times New Roman"/>
                  </a:rPr>
                  <a:t>Families requiring support for their children and young person’s wellbeing and development, including parenting support</a:t>
                </a:r>
              </a:p>
              <a:p>
                <a:pPr marL="0" lvl="1" algn="ctr">
                  <a:spcBef>
                    <a:spcPts val="400"/>
                  </a:spcBef>
                  <a:spcAft>
                    <a:spcPts val="400"/>
                  </a:spcAft>
                </a:pPr>
                <a:r>
                  <a:rPr lang="en-AU" sz="1200">
                    <a:solidFill>
                      <a:srgbClr val="002060"/>
                    </a:solidFill>
                    <a:cs typeface="Times New Roman"/>
                  </a:rPr>
                  <a:t>Individual and families experiencing family violence, and adults and young people using family violence</a:t>
                </a:r>
              </a:p>
            </p:txBody>
          </p:sp>
          <p:sp>
            <p:nvSpPr>
              <p:cNvPr id="16" name="Rectangle: Diagonal Corners Rounded 15">
                <a:extLst>
                  <a:ext uri="{FF2B5EF4-FFF2-40B4-BE49-F238E27FC236}">
                    <a16:creationId xmlns:a16="http://schemas.microsoft.com/office/drawing/2014/main" id="{5FA271F2-C1AE-633A-1A21-9D47FC33CE04}"/>
                  </a:ext>
                </a:extLst>
              </p:cNvPr>
              <p:cNvSpPr/>
              <p:nvPr/>
            </p:nvSpPr>
            <p:spPr>
              <a:xfrm>
                <a:off x="171340" y="3628403"/>
                <a:ext cx="5134888" cy="432001"/>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lnSpc>
                    <a:spcPct val="114000"/>
                  </a:lnSpc>
                  <a:spcBef>
                    <a:spcPts val="400"/>
                  </a:spcBef>
                  <a:spcAft>
                    <a:spcPts val="400"/>
                  </a:spcAft>
                </a:pPr>
                <a:r>
                  <a:rPr lang="en-AU" sz="1200" b="0">
                    <a:solidFill>
                      <a:srgbClr val="201547"/>
                    </a:solidFill>
                    <a:ea typeface="Times New Roman" panose="02020603050405020304" pitchFamily="18" charset="0"/>
                    <a:cs typeface="Times New Roman"/>
                  </a:rPr>
                  <a:t>Anyone – professionals</a:t>
                </a:r>
                <a:r>
                  <a:rPr lang="en-AU" sz="1200">
                    <a:solidFill>
                      <a:srgbClr val="201547"/>
                    </a:solidFill>
                    <a:ea typeface="Times New Roman" panose="02020603050405020304" pitchFamily="18" charset="0"/>
                    <a:cs typeface="Times New Roman"/>
                  </a:rPr>
                  <a:t>, </a:t>
                </a:r>
                <a:r>
                  <a:rPr lang="en-AU" sz="1200">
                    <a:solidFill>
                      <a:srgbClr val="002060"/>
                    </a:solidFill>
                    <a:ea typeface="Times New Roman" panose="02020603050405020304" pitchFamily="18" charset="0"/>
                    <a:cs typeface="Times New Roman"/>
                  </a:rPr>
                  <a:t>families</a:t>
                </a:r>
                <a:r>
                  <a:rPr lang="en-AU" sz="1200">
                    <a:solidFill>
                      <a:srgbClr val="201547"/>
                    </a:solidFill>
                    <a:ea typeface="Times New Roman" panose="02020603050405020304" pitchFamily="18" charset="0"/>
                    <a:cs typeface="Times New Roman"/>
                  </a:rPr>
                  <a:t>, </a:t>
                </a:r>
                <a:r>
                  <a:rPr lang="en-AU" sz="1200" b="0">
                    <a:solidFill>
                      <a:srgbClr val="201547"/>
                    </a:solidFill>
                    <a:ea typeface="Times New Roman" panose="02020603050405020304" pitchFamily="18" charset="0"/>
                    <a:cs typeface="Times New Roman"/>
                  </a:rPr>
                  <a:t>public, self</a:t>
                </a:r>
                <a:r>
                  <a:rPr lang="en-AU" sz="1200">
                    <a:solidFill>
                      <a:srgbClr val="201547"/>
                    </a:solidFill>
                    <a:ea typeface="Times New Roman" panose="02020603050405020304" pitchFamily="18" charset="0"/>
                    <a:cs typeface="Times New Roman"/>
                  </a:rPr>
                  <a:t> </a:t>
                </a:r>
                <a:endParaRPr lang="en-AU" sz="1200" b="0">
                  <a:solidFill>
                    <a:srgbClr val="201547"/>
                  </a:solidFill>
                  <a:ea typeface="Times New Roman" panose="02020603050405020304" pitchFamily="18" charset="0"/>
                  <a:cs typeface="Times New Roman"/>
                </a:endParaRPr>
              </a:p>
            </p:txBody>
          </p:sp>
          <p:sp>
            <p:nvSpPr>
              <p:cNvPr id="17" name="Rectangle: Diagonal Corners Rounded 16">
                <a:extLst>
                  <a:ext uri="{FF2B5EF4-FFF2-40B4-BE49-F238E27FC236}">
                    <a16:creationId xmlns:a16="http://schemas.microsoft.com/office/drawing/2014/main" id="{B2C678F1-23B0-77FC-E28E-F4792C4A85FA}"/>
                  </a:ext>
                </a:extLst>
              </p:cNvPr>
              <p:cNvSpPr/>
              <p:nvPr/>
            </p:nvSpPr>
            <p:spPr>
              <a:xfrm>
                <a:off x="146485" y="5402621"/>
                <a:ext cx="5157627" cy="694628"/>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pPr>
                <a:r>
                  <a:rPr lang="en-AU" sz="1200" b="0">
                    <a:solidFill>
                      <a:srgbClr val="002060"/>
                    </a:solidFill>
                    <a:ea typeface="Times New Roman" panose="02020603050405020304" pitchFamily="18" charset="0"/>
                    <a:cs typeface="Times New Roman"/>
                  </a:rPr>
                  <a:t>Assess to determine </a:t>
                </a:r>
                <a:r>
                  <a:rPr lang="en-AU" sz="1200" b="1">
                    <a:solidFill>
                      <a:srgbClr val="002060"/>
                    </a:solidFill>
                    <a:ea typeface="Times New Roman" panose="02020603050405020304" pitchFamily="18" charset="0"/>
                    <a:cs typeface="Times New Roman"/>
                  </a:rPr>
                  <a:t>need for services and support </a:t>
                </a:r>
                <a:r>
                  <a:rPr lang="en-AU" sz="1200">
                    <a:solidFill>
                      <a:srgbClr val="002060"/>
                    </a:solidFill>
                    <a:ea typeface="Times New Roman" panose="02020603050405020304" pitchFamily="18" charset="0"/>
                    <a:cs typeface="Times New Roman"/>
                  </a:rPr>
                  <a:t>and progress to services such as </a:t>
                </a:r>
                <a:r>
                  <a:rPr lang="en-AU" sz="1200" b="1">
                    <a:solidFill>
                      <a:srgbClr val="002060"/>
                    </a:solidFill>
                    <a:ea typeface="Times New Roman" panose="02020603050405020304" pitchFamily="18" charset="0"/>
                    <a:cs typeface="Times New Roman"/>
                  </a:rPr>
                  <a:t>Family Services </a:t>
                </a:r>
                <a:r>
                  <a:rPr lang="en-AU" sz="1200">
                    <a:solidFill>
                      <a:srgbClr val="002060"/>
                    </a:solidFill>
                    <a:ea typeface="Times New Roman" panose="02020603050405020304" pitchFamily="18" charset="0"/>
                    <a:cs typeface="Times New Roman"/>
                  </a:rPr>
                  <a:t>or</a:t>
                </a:r>
                <a:r>
                  <a:rPr lang="en-AU" sz="1200" b="1">
                    <a:solidFill>
                      <a:srgbClr val="002060"/>
                    </a:solidFill>
                    <a:ea typeface="Times New Roman" panose="02020603050405020304" pitchFamily="18" charset="0"/>
                    <a:cs typeface="Times New Roman"/>
                  </a:rPr>
                  <a:t> Family Violence </a:t>
                </a:r>
                <a:r>
                  <a:rPr lang="en-AU" sz="1200">
                    <a:solidFill>
                      <a:srgbClr val="002060"/>
                    </a:solidFill>
                    <a:ea typeface="Times New Roman" panose="02020603050405020304" pitchFamily="18" charset="0"/>
                    <a:cs typeface="Times New Roman"/>
                  </a:rPr>
                  <a:t>support services</a:t>
                </a:r>
                <a:r>
                  <a:rPr lang="en-AU" sz="1200" b="1">
                    <a:solidFill>
                      <a:srgbClr val="002060"/>
                    </a:solidFill>
                    <a:ea typeface="Times New Roman" panose="02020603050405020304" pitchFamily="18" charset="0"/>
                    <a:cs typeface="Times New Roman"/>
                  </a:rPr>
                  <a:t>. </a:t>
                </a:r>
                <a:r>
                  <a:rPr lang="en-AU" sz="1200">
                    <a:solidFill>
                      <a:srgbClr val="002060"/>
                    </a:solidFill>
                    <a:ea typeface="Times New Roman" panose="02020603050405020304" pitchFamily="18" charset="0"/>
                    <a:cs typeface="Times New Roman"/>
                  </a:rPr>
                  <a:t>If </a:t>
                </a:r>
                <a:r>
                  <a:rPr lang="en-AU" sz="1200" b="0">
                    <a:solidFill>
                      <a:srgbClr val="002060"/>
                    </a:solidFill>
                    <a:ea typeface="Times New Roman" panose="02020603050405020304" pitchFamily="18" charset="0"/>
                    <a:cs typeface="Times New Roman"/>
                  </a:rPr>
                  <a:t>required,</a:t>
                </a:r>
                <a:r>
                  <a:rPr lang="en-AU" sz="1200">
                    <a:solidFill>
                      <a:srgbClr val="002060"/>
                    </a:solidFill>
                    <a:ea typeface="Times New Roman" panose="02020603050405020304" pitchFamily="18" charset="0"/>
                    <a:cs typeface="Times New Roman"/>
                  </a:rPr>
                  <a:t> report</a:t>
                </a:r>
                <a:r>
                  <a:rPr lang="en-AU" sz="1200" b="0">
                    <a:solidFill>
                      <a:srgbClr val="002060"/>
                    </a:solidFill>
                    <a:ea typeface="Times New Roman" panose="02020603050405020304" pitchFamily="18" charset="0"/>
                    <a:cs typeface="Times New Roman"/>
                  </a:rPr>
                  <a:t> to Child Protection</a:t>
                </a:r>
                <a:endParaRPr lang="en-AU" sz="1200">
                  <a:solidFill>
                    <a:srgbClr val="002060"/>
                  </a:solidFill>
                  <a:cs typeface="Times New Roman"/>
                </a:endParaRPr>
              </a:p>
            </p:txBody>
          </p:sp>
          <p:sp>
            <p:nvSpPr>
              <p:cNvPr id="5" name="Rectangle: Diagonal Corners Rounded 4">
                <a:extLst>
                  <a:ext uri="{FF2B5EF4-FFF2-40B4-BE49-F238E27FC236}">
                    <a16:creationId xmlns:a16="http://schemas.microsoft.com/office/drawing/2014/main" id="{11F0E8B4-91D5-F080-F559-4BE7B387BF16}"/>
                  </a:ext>
                </a:extLst>
              </p:cNvPr>
              <p:cNvSpPr/>
              <p:nvPr/>
            </p:nvSpPr>
            <p:spPr>
              <a:xfrm>
                <a:off x="146485" y="2794010"/>
                <a:ext cx="5147983" cy="592871"/>
              </a:xfrm>
              <a:prstGeom prst="round2DiagRect">
                <a:avLst>
                  <a:gd name="adj1" fmla="val 7231"/>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lnSpc>
                    <a:spcPct val="114000"/>
                  </a:lnSpc>
                  <a:spcBef>
                    <a:spcPts val="400"/>
                  </a:spcBef>
                  <a:spcAft>
                    <a:spcPts val="400"/>
                  </a:spcAft>
                </a:pPr>
                <a:r>
                  <a:rPr lang="en-AU" sz="1200" b="0">
                    <a:solidFill>
                      <a:srgbClr val="002060"/>
                    </a:solidFill>
                    <a:ea typeface="Times New Roman" panose="02020603050405020304" pitchFamily="18" charset="0"/>
                    <a:cs typeface="Times New Roman"/>
                  </a:rPr>
                  <a:t>Partner agencies including ACCOs, Family Violence </a:t>
                </a:r>
                <a:r>
                  <a:rPr lang="en-AU" sz="1200">
                    <a:solidFill>
                      <a:srgbClr val="002060"/>
                    </a:solidFill>
                    <a:ea typeface="Times New Roman" panose="02020603050405020304" pitchFamily="18" charset="0"/>
                    <a:cs typeface="Times New Roman"/>
                  </a:rPr>
                  <a:t>services, </a:t>
                </a:r>
                <a:r>
                  <a:rPr lang="en-AU" sz="1200" b="0">
                    <a:solidFill>
                      <a:srgbClr val="002060"/>
                    </a:solidFill>
                    <a:ea typeface="Times New Roman" panose="02020603050405020304" pitchFamily="18" charset="0"/>
                    <a:cs typeface="Times New Roman"/>
                  </a:rPr>
                  <a:t>Family services, </a:t>
                </a:r>
                <a:r>
                  <a:rPr lang="en-AU" sz="1200">
                    <a:solidFill>
                      <a:srgbClr val="002060"/>
                    </a:solidFill>
                    <a:ea typeface="Times New Roman" panose="02020603050405020304" pitchFamily="18" charset="0"/>
                    <a:cs typeface="Times New Roman"/>
                  </a:rPr>
                  <a:t>and C</a:t>
                </a:r>
                <a:r>
                  <a:rPr lang="en-AU" sz="1200" b="0">
                    <a:solidFill>
                      <a:srgbClr val="002060"/>
                    </a:solidFill>
                    <a:ea typeface="Times New Roman" panose="02020603050405020304" pitchFamily="18" charset="0"/>
                    <a:cs typeface="Times New Roman"/>
                  </a:rPr>
                  <a:t>ommunity</a:t>
                </a:r>
                <a:r>
                  <a:rPr lang="en-AU" sz="1200">
                    <a:solidFill>
                      <a:srgbClr val="002060"/>
                    </a:solidFill>
                    <a:ea typeface="Times New Roman" panose="02020603050405020304" pitchFamily="18" charset="0"/>
                    <a:cs typeface="Times New Roman"/>
                  </a:rPr>
                  <a:t> Based</a:t>
                </a:r>
                <a:r>
                  <a:rPr lang="en-AU" sz="1200" b="0">
                    <a:solidFill>
                      <a:srgbClr val="002060"/>
                    </a:solidFill>
                    <a:ea typeface="Times New Roman" panose="02020603050405020304" pitchFamily="18" charset="0"/>
                    <a:cs typeface="Times New Roman"/>
                  </a:rPr>
                  <a:t> </a:t>
                </a:r>
                <a:r>
                  <a:rPr lang="en-AU" sz="1200">
                    <a:solidFill>
                      <a:srgbClr val="002060"/>
                    </a:solidFill>
                    <a:ea typeface="Times New Roman" panose="02020603050405020304" pitchFamily="18" charset="0"/>
                    <a:cs typeface="Times New Roman"/>
                  </a:rPr>
                  <a:t>Child Protection</a:t>
                </a:r>
                <a:endParaRPr lang="en-AU" sz="1200" b="0">
                  <a:solidFill>
                    <a:srgbClr val="002060"/>
                  </a:solidFill>
                  <a:ea typeface="Times New Roman" panose="02020603050405020304" pitchFamily="18" charset="0"/>
                  <a:cs typeface="Times New Roman"/>
                </a:endParaRPr>
              </a:p>
            </p:txBody>
          </p:sp>
          <p:sp>
            <p:nvSpPr>
              <p:cNvPr id="7" name="Rectangle: Diagonal Corners Rounded 6">
                <a:extLst>
                  <a:ext uri="{FF2B5EF4-FFF2-40B4-BE49-F238E27FC236}">
                    <a16:creationId xmlns:a16="http://schemas.microsoft.com/office/drawing/2014/main" id="{CEE70DEF-C220-6738-B336-0A6AF79A3D77}"/>
                  </a:ext>
                </a:extLst>
              </p:cNvPr>
              <p:cNvSpPr/>
              <p:nvPr/>
            </p:nvSpPr>
            <p:spPr>
              <a:xfrm>
                <a:off x="189576" y="6210461"/>
                <a:ext cx="5170263" cy="633665"/>
              </a:xfrm>
              <a:prstGeom prst="round2DiagRect">
                <a:avLst>
                  <a:gd name="adj1" fmla="val 0"/>
                  <a:gd name="adj2" fmla="val 50000"/>
                </a:avLst>
              </a:prstGeom>
              <a:solidFill>
                <a:schemeClr val="bg1"/>
              </a:solidFill>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tabLst>
                    <a:tab pos="252095" algn="l"/>
                  </a:tabLst>
                </a:pPr>
                <a:r>
                  <a:rPr lang="en-AU" sz="1200" b="1">
                    <a:solidFill>
                      <a:srgbClr val="002060"/>
                    </a:solidFill>
                  </a:rPr>
                  <a:t>Voluntary service – consent not required </a:t>
                </a:r>
                <a:r>
                  <a:rPr lang="en-AU" sz="1200">
                    <a:solidFill>
                      <a:srgbClr val="002060"/>
                    </a:solidFill>
                  </a:rPr>
                  <a:t>to make a referral; however </a:t>
                </a:r>
                <a:r>
                  <a:rPr lang="en-AU" sz="1200" b="1">
                    <a:solidFill>
                      <a:srgbClr val="002060"/>
                    </a:solidFill>
                  </a:rPr>
                  <a:t>TOD will need to seek consent </a:t>
                </a:r>
                <a:r>
                  <a:rPr lang="en-AU" sz="1200">
                    <a:solidFill>
                      <a:srgbClr val="002060"/>
                    </a:solidFill>
                  </a:rPr>
                  <a:t>to provide services and support</a:t>
                </a:r>
              </a:p>
            </p:txBody>
          </p:sp>
        </p:grpSp>
        <p:grpSp>
          <p:nvGrpSpPr>
            <p:cNvPr id="14" name="Group 13">
              <a:extLst>
                <a:ext uri="{FF2B5EF4-FFF2-40B4-BE49-F238E27FC236}">
                  <a16:creationId xmlns:a16="http://schemas.microsoft.com/office/drawing/2014/main" id="{51827402-D15D-FC24-C0A1-A5F3F6E976DB}"/>
                </a:ext>
              </a:extLst>
            </p:cNvPr>
            <p:cNvGrpSpPr/>
            <p:nvPr/>
          </p:nvGrpSpPr>
          <p:grpSpPr>
            <a:xfrm>
              <a:off x="6841482" y="1085288"/>
              <a:ext cx="5229229" cy="5730714"/>
              <a:chOff x="6841482" y="1085288"/>
              <a:chExt cx="5229229" cy="5730714"/>
            </a:xfrm>
          </p:grpSpPr>
          <p:sp>
            <p:nvSpPr>
              <p:cNvPr id="11" name="Rectangle: Diagonal Corners Rounded 10">
                <a:extLst>
                  <a:ext uri="{FF2B5EF4-FFF2-40B4-BE49-F238E27FC236}">
                    <a16:creationId xmlns:a16="http://schemas.microsoft.com/office/drawing/2014/main" id="{3FC834B4-3DB9-8955-61EA-779823B7D626}"/>
                  </a:ext>
                </a:extLst>
              </p:cNvPr>
              <p:cNvSpPr/>
              <p:nvPr/>
            </p:nvSpPr>
            <p:spPr>
              <a:xfrm>
                <a:off x="6848106" y="1085288"/>
                <a:ext cx="5134420" cy="734280"/>
              </a:xfrm>
              <a:prstGeom prst="round2DiagRect">
                <a:avLst>
                  <a:gd name="adj1" fmla="val 50000"/>
                  <a:gd name="adj2" fmla="val 0"/>
                </a:avLst>
              </a:prstGeom>
              <a:solidFill>
                <a:srgbClr val="DCCDE4"/>
              </a:solidFill>
              <a:ln>
                <a:solidFill>
                  <a:srgbClr val="966AAE"/>
                </a:solid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AU" sz="1600" b="1">
                    <a:solidFill>
                      <a:srgbClr val="201547"/>
                    </a:solidFill>
                  </a:rPr>
                  <a:t>Child Protection Intake</a:t>
                </a:r>
              </a:p>
              <a:p>
                <a:pPr algn="ctr"/>
                <a:r>
                  <a:rPr lang="en-AU" sz="1200">
                    <a:solidFill>
                      <a:srgbClr val="201547"/>
                    </a:solidFill>
                  </a:rPr>
                  <a:t>State-wide Child Protection Intake Service and After-Hours Child Protection Service</a:t>
                </a:r>
                <a:endParaRPr lang="en-AU" sz="1200">
                  <a:solidFill>
                    <a:srgbClr val="201547"/>
                  </a:solidFill>
                  <a:cs typeface="Arial"/>
                </a:endParaRPr>
              </a:p>
            </p:txBody>
          </p:sp>
          <p:sp>
            <p:nvSpPr>
              <p:cNvPr id="20" name="Rectangle: Diagonal Corners Rounded 19">
                <a:extLst>
                  <a:ext uri="{FF2B5EF4-FFF2-40B4-BE49-F238E27FC236}">
                    <a16:creationId xmlns:a16="http://schemas.microsoft.com/office/drawing/2014/main" id="{E54A1EDF-1B64-81A1-EC2D-B94D8D0EC6C6}"/>
                  </a:ext>
                </a:extLst>
              </p:cNvPr>
              <p:cNvSpPr/>
              <p:nvPr/>
            </p:nvSpPr>
            <p:spPr>
              <a:xfrm>
                <a:off x="6858044" y="1922217"/>
                <a:ext cx="5201753" cy="693491"/>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rtlCol="0" anchor="ctr"/>
              <a:lstStyle/>
              <a:p>
                <a:pPr algn="ctr">
                  <a:spcBef>
                    <a:spcPts val="400"/>
                  </a:spcBef>
                  <a:spcAft>
                    <a:spcPts val="400"/>
                  </a:spcAft>
                </a:pPr>
                <a:r>
                  <a:rPr lang="en-AU" sz="1200" b="0">
                    <a:solidFill>
                      <a:srgbClr val="002060"/>
                    </a:solidFill>
                    <a:ea typeface="Times New Roman" panose="02020603050405020304" pitchFamily="18" charset="0"/>
                    <a:cs typeface="Times New Roman"/>
                  </a:rPr>
                  <a:t>State-wide entry point for professionals and the public with significant concerns for children and young people’s</a:t>
                </a:r>
                <a:r>
                  <a:rPr lang="en-AU" sz="1200" b="1">
                    <a:solidFill>
                      <a:srgbClr val="002060"/>
                    </a:solidFill>
                    <a:ea typeface="Times New Roman" panose="02020603050405020304" pitchFamily="18" charset="0"/>
                    <a:cs typeface="Times New Roman"/>
                  </a:rPr>
                  <a:t> safety </a:t>
                </a:r>
                <a:r>
                  <a:rPr lang="en-AU" sz="1200">
                    <a:solidFill>
                      <a:srgbClr val="002060"/>
                    </a:solidFill>
                    <a:ea typeface="Times New Roman" panose="02020603050405020304" pitchFamily="18" charset="0"/>
                    <a:cs typeface="Times New Roman"/>
                  </a:rPr>
                  <a:t>(</a:t>
                </a:r>
                <a:r>
                  <a:rPr lang="en-AU" sz="1200" b="0">
                    <a:solidFill>
                      <a:srgbClr val="002060"/>
                    </a:solidFill>
                    <a:ea typeface="Times New Roman" panose="02020603050405020304" pitchFamily="18" charset="0"/>
                    <a:cs typeface="Times New Roman"/>
                  </a:rPr>
                  <a:t>and unborn children)</a:t>
                </a:r>
              </a:p>
            </p:txBody>
          </p:sp>
          <p:sp>
            <p:nvSpPr>
              <p:cNvPr id="21" name="Rectangle: Diagonal Corners Rounded 20">
                <a:extLst>
                  <a:ext uri="{FF2B5EF4-FFF2-40B4-BE49-F238E27FC236}">
                    <a16:creationId xmlns:a16="http://schemas.microsoft.com/office/drawing/2014/main" id="{141F5F7E-352B-71B5-A73A-E9637B63C0BA}"/>
                  </a:ext>
                </a:extLst>
              </p:cNvPr>
              <p:cNvSpPr/>
              <p:nvPr/>
            </p:nvSpPr>
            <p:spPr>
              <a:xfrm>
                <a:off x="6841482" y="3395140"/>
                <a:ext cx="5200946" cy="986762"/>
              </a:xfrm>
              <a:prstGeom prst="round2DiagRect">
                <a:avLst>
                  <a:gd name="adj1" fmla="val 50000"/>
                  <a:gd name="adj2" fmla="val 1231"/>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pPr>
                <a:r>
                  <a:rPr lang="en-AU" sz="1200">
                    <a:solidFill>
                      <a:srgbClr val="002060"/>
                    </a:solidFill>
                    <a:ea typeface="Times New Roman" panose="02020603050405020304" pitchFamily="18" charset="0"/>
                    <a:cs typeface="Times New Roman"/>
                  </a:rPr>
                  <a:t>Anyone – professionals, families, public, self</a:t>
                </a:r>
              </a:p>
              <a:p>
                <a:pPr algn="ctr">
                  <a:spcBef>
                    <a:spcPts val="400"/>
                  </a:spcBef>
                  <a:spcAft>
                    <a:spcPts val="400"/>
                  </a:spcAft>
                </a:pPr>
                <a:r>
                  <a:rPr lang="en-AU" sz="1200" b="1">
                    <a:solidFill>
                      <a:srgbClr val="002060"/>
                    </a:solidFill>
                  </a:rPr>
                  <a:t>Mandatory reports (s184 CYFA) </a:t>
                </a:r>
                <a:r>
                  <a:rPr lang="en-AU" sz="1200">
                    <a:solidFill>
                      <a:srgbClr val="002060"/>
                    </a:solidFill>
                  </a:rPr>
                  <a:t>mandates that specific professionals must report to Child Protection </a:t>
                </a:r>
                <a:r>
                  <a:rPr lang="en-US" sz="1200">
                    <a:solidFill>
                      <a:srgbClr val="002060"/>
                    </a:solidFill>
                  </a:rPr>
                  <a:t>belief that a child (under 17) needs protection from physical or sexual abuse</a:t>
                </a:r>
                <a:endParaRPr lang="en-AU" sz="1200">
                  <a:solidFill>
                    <a:srgbClr val="002060"/>
                  </a:solidFill>
                </a:endParaRPr>
              </a:p>
            </p:txBody>
          </p:sp>
          <p:sp>
            <p:nvSpPr>
              <p:cNvPr id="22" name="Rectangle: Diagonal Corners Rounded 21">
                <a:extLst>
                  <a:ext uri="{FF2B5EF4-FFF2-40B4-BE49-F238E27FC236}">
                    <a16:creationId xmlns:a16="http://schemas.microsoft.com/office/drawing/2014/main" id="{0B48410A-E2A9-9D3D-8FF6-8EDEC82DA05C}"/>
                  </a:ext>
                </a:extLst>
              </p:cNvPr>
              <p:cNvSpPr/>
              <p:nvPr/>
            </p:nvSpPr>
            <p:spPr>
              <a:xfrm>
                <a:off x="6841482" y="4486004"/>
                <a:ext cx="5200946" cy="734350"/>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rtlCol="0" anchor="ctr"/>
              <a:lstStyle/>
              <a:p>
                <a:pPr marL="0" lvl="1" algn="ctr">
                  <a:spcBef>
                    <a:spcPts val="400"/>
                  </a:spcBef>
                  <a:spcAft>
                    <a:spcPts val="400"/>
                  </a:spcAft>
                </a:pPr>
                <a:r>
                  <a:rPr lang="en-AU" sz="1200">
                    <a:solidFill>
                      <a:srgbClr val="002060"/>
                    </a:solidFill>
                    <a:cs typeface="Times New Roman"/>
                  </a:rPr>
                  <a:t>A child has suffered or is likely to suffer </a:t>
                </a:r>
                <a:r>
                  <a:rPr lang="en-AU" sz="1200" b="1">
                    <a:solidFill>
                      <a:srgbClr val="002060"/>
                    </a:solidFill>
                    <a:cs typeface="Times New Roman"/>
                  </a:rPr>
                  <a:t>significant harm </a:t>
                </a:r>
                <a:r>
                  <a:rPr lang="en-AU" sz="1200">
                    <a:solidFill>
                      <a:srgbClr val="002060"/>
                    </a:solidFill>
                    <a:cs typeface="Times New Roman"/>
                  </a:rPr>
                  <a:t>as a result of abuse and/or neglect, and their </a:t>
                </a:r>
                <a:r>
                  <a:rPr lang="en-AU" sz="1200" b="1">
                    <a:solidFill>
                      <a:srgbClr val="002060"/>
                    </a:solidFill>
                    <a:cs typeface="Times New Roman"/>
                  </a:rPr>
                  <a:t>parent has not, or is unlikely to protect them</a:t>
                </a:r>
                <a:endParaRPr lang="en-AU" sz="1200">
                  <a:solidFill>
                    <a:srgbClr val="002060"/>
                  </a:solidFill>
                  <a:cs typeface="Times New Roman"/>
                </a:endParaRPr>
              </a:p>
            </p:txBody>
          </p:sp>
          <p:sp>
            <p:nvSpPr>
              <p:cNvPr id="23" name="Rectangle: Diagonal Corners Rounded 22">
                <a:extLst>
                  <a:ext uri="{FF2B5EF4-FFF2-40B4-BE49-F238E27FC236}">
                    <a16:creationId xmlns:a16="http://schemas.microsoft.com/office/drawing/2014/main" id="{986B37C8-FDF3-7464-F5CA-83CF0CEC9786}"/>
                  </a:ext>
                </a:extLst>
              </p:cNvPr>
              <p:cNvSpPr/>
              <p:nvPr/>
            </p:nvSpPr>
            <p:spPr>
              <a:xfrm>
                <a:off x="6869765" y="5322407"/>
                <a:ext cx="5200946" cy="930448"/>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tabLst>
                    <a:tab pos="252095" algn="l"/>
                  </a:tabLst>
                </a:pPr>
                <a:r>
                  <a:rPr lang="en-AU" sz="1200">
                    <a:solidFill>
                      <a:srgbClr val="002060"/>
                    </a:solidFill>
                  </a:rPr>
                  <a:t>Assess to determine if meets </a:t>
                </a:r>
                <a:r>
                  <a:rPr lang="en-AU" sz="1200" b="1">
                    <a:solidFill>
                      <a:srgbClr val="002060"/>
                    </a:solidFill>
                  </a:rPr>
                  <a:t>threshold for further investigation and possible statutory intervention </a:t>
                </a:r>
                <a:r>
                  <a:rPr lang="en-AU" sz="1200">
                    <a:solidFill>
                      <a:srgbClr val="002060"/>
                    </a:solidFill>
                  </a:rPr>
                  <a:t>(protection).  If not close with or without a referral to The Orange Door, a family service or a service agency. </a:t>
                </a:r>
                <a:endParaRPr lang="en-AU" sz="1400">
                  <a:solidFill>
                    <a:srgbClr val="002060"/>
                  </a:solidFill>
                </a:endParaRPr>
              </a:p>
            </p:txBody>
          </p:sp>
          <p:sp>
            <p:nvSpPr>
              <p:cNvPr id="6" name="Rectangle: Diagonal Corners Rounded 5">
                <a:extLst>
                  <a:ext uri="{FF2B5EF4-FFF2-40B4-BE49-F238E27FC236}">
                    <a16:creationId xmlns:a16="http://schemas.microsoft.com/office/drawing/2014/main" id="{2F7EE49C-9D83-0B8E-3754-80F6648A9690}"/>
                  </a:ext>
                </a:extLst>
              </p:cNvPr>
              <p:cNvSpPr/>
              <p:nvPr/>
            </p:nvSpPr>
            <p:spPr>
              <a:xfrm>
                <a:off x="6841482" y="2767774"/>
                <a:ext cx="5200946" cy="526907"/>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400"/>
                  </a:spcBef>
                  <a:spcAft>
                    <a:spcPts val="400"/>
                  </a:spcAft>
                </a:pPr>
                <a:r>
                  <a:rPr lang="en-AU" sz="1200">
                    <a:solidFill>
                      <a:srgbClr val="002060"/>
                    </a:solidFill>
                    <a:ea typeface="Times New Roman" panose="02020603050405020304" pitchFamily="18" charset="0"/>
                    <a:cs typeface="Times New Roman"/>
                  </a:rPr>
                  <a:t>Child Protection Practitioners (CPPs)</a:t>
                </a:r>
                <a:endParaRPr lang="en-AU" sz="1200" b="0">
                  <a:solidFill>
                    <a:srgbClr val="002060"/>
                  </a:solidFill>
                  <a:ea typeface="Times New Roman" panose="02020603050405020304" pitchFamily="18" charset="0"/>
                  <a:cs typeface="Times New Roman"/>
                </a:endParaRPr>
              </a:p>
            </p:txBody>
          </p:sp>
          <p:sp>
            <p:nvSpPr>
              <p:cNvPr id="8" name="Rectangle: Diagonal Corners Rounded 7">
                <a:extLst>
                  <a:ext uri="{FF2B5EF4-FFF2-40B4-BE49-F238E27FC236}">
                    <a16:creationId xmlns:a16="http://schemas.microsoft.com/office/drawing/2014/main" id="{8BE1AA69-8A20-BCB0-D815-E16D5A90A474}"/>
                  </a:ext>
                </a:extLst>
              </p:cNvPr>
              <p:cNvSpPr/>
              <p:nvPr/>
            </p:nvSpPr>
            <p:spPr>
              <a:xfrm>
                <a:off x="6869765" y="6384002"/>
                <a:ext cx="5200946" cy="432000"/>
              </a:xfrm>
              <a:prstGeom prst="round2DiagRect">
                <a:avLst>
                  <a:gd name="adj1" fmla="val 50000"/>
                  <a:gd name="adj2" fmla="val 0"/>
                </a:avLst>
              </a:prstGeom>
              <a:solidFill>
                <a:schemeClr val="bg1"/>
              </a:solidFill>
              <a:ln>
                <a:solidFill>
                  <a:srgbClr val="966AAE"/>
                </a:solidFill>
              </a:ln>
            </p:spPr>
            <p:style>
              <a:lnRef idx="2">
                <a:schemeClr val="accent5"/>
              </a:lnRef>
              <a:fillRef idx="1">
                <a:schemeClr val="lt1"/>
              </a:fillRef>
              <a:effectRef idx="0">
                <a:schemeClr val="accent5"/>
              </a:effectRef>
              <a:fontRef idx="minor">
                <a:schemeClr val="dk1"/>
              </a:fontRef>
            </p:style>
            <p:txBody>
              <a:bodyPr rtlCol="0" anchor="ctr"/>
              <a:lstStyle/>
              <a:p>
                <a:pPr algn="ctr">
                  <a:spcBef>
                    <a:spcPts val="400"/>
                  </a:spcBef>
                  <a:spcAft>
                    <a:spcPts val="400"/>
                  </a:spcAft>
                  <a:tabLst>
                    <a:tab pos="252095" algn="l"/>
                  </a:tabLst>
                </a:pPr>
                <a:r>
                  <a:rPr lang="en-AU" sz="1200" b="1">
                    <a:solidFill>
                      <a:srgbClr val="002060"/>
                    </a:solidFill>
                  </a:rPr>
                  <a:t>Consent not required </a:t>
                </a:r>
                <a:r>
                  <a:rPr lang="en-AU" sz="1200">
                    <a:solidFill>
                      <a:srgbClr val="002060"/>
                    </a:solidFill>
                  </a:rPr>
                  <a:t>to report or investigate</a:t>
                </a:r>
                <a:endParaRPr lang="en-AU" sz="1400">
                  <a:solidFill>
                    <a:srgbClr val="002060"/>
                  </a:solidFill>
                </a:endParaRPr>
              </a:p>
            </p:txBody>
          </p:sp>
        </p:grpSp>
        <p:grpSp>
          <p:nvGrpSpPr>
            <p:cNvPr id="19" name="Group 18">
              <a:extLst>
                <a:ext uri="{FF2B5EF4-FFF2-40B4-BE49-F238E27FC236}">
                  <a16:creationId xmlns:a16="http://schemas.microsoft.com/office/drawing/2014/main" id="{BCF9F395-C589-4AD4-5717-F63F75D5FB5C}"/>
                </a:ext>
              </a:extLst>
            </p:cNvPr>
            <p:cNvGrpSpPr/>
            <p:nvPr/>
          </p:nvGrpSpPr>
          <p:grpSpPr>
            <a:xfrm>
              <a:off x="5310607" y="2128636"/>
              <a:ext cx="1576471" cy="4687366"/>
              <a:chOff x="5310607" y="2128636"/>
              <a:chExt cx="1576471" cy="4687366"/>
            </a:xfrm>
          </p:grpSpPr>
          <p:sp>
            <p:nvSpPr>
              <p:cNvPr id="24" name="Arrow: Left-Right 23">
                <a:extLst>
                  <a:ext uri="{FF2B5EF4-FFF2-40B4-BE49-F238E27FC236}">
                    <a16:creationId xmlns:a16="http://schemas.microsoft.com/office/drawing/2014/main" id="{D42B17C5-2C55-2777-A0B6-9D3452917E07}"/>
                  </a:ext>
                </a:extLst>
              </p:cNvPr>
              <p:cNvSpPr/>
              <p:nvPr/>
            </p:nvSpPr>
            <p:spPr>
              <a:xfrm>
                <a:off x="5333957" y="2128636"/>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PURPOSE</a:t>
                </a:r>
              </a:p>
            </p:txBody>
          </p:sp>
          <p:sp>
            <p:nvSpPr>
              <p:cNvPr id="25" name="Arrow: Left-Right 24">
                <a:extLst>
                  <a:ext uri="{FF2B5EF4-FFF2-40B4-BE49-F238E27FC236}">
                    <a16:creationId xmlns:a16="http://schemas.microsoft.com/office/drawing/2014/main" id="{E1C32784-3B12-1E81-DC26-4137734A67AB}"/>
                  </a:ext>
                </a:extLst>
              </p:cNvPr>
              <p:cNvSpPr/>
              <p:nvPr/>
            </p:nvSpPr>
            <p:spPr>
              <a:xfrm>
                <a:off x="5321617" y="3675380"/>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algn="ctr"/>
                <a:r>
                  <a:rPr lang="en-AU" sz="1200" b="1">
                    <a:solidFill>
                      <a:srgbClr val="201547"/>
                    </a:solidFill>
                  </a:rPr>
                  <a:t>SOURCE</a:t>
                </a:r>
              </a:p>
            </p:txBody>
          </p:sp>
          <p:sp>
            <p:nvSpPr>
              <p:cNvPr id="26" name="Arrow: Left-Right 25">
                <a:extLst>
                  <a:ext uri="{FF2B5EF4-FFF2-40B4-BE49-F238E27FC236}">
                    <a16:creationId xmlns:a16="http://schemas.microsoft.com/office/drawing/2014/main" id="{B8C348F7-5F9A-C6F5-D325-6ECE54BA56CF}"/>
                  </a:ext>
                </a:extLst>
              </p:cNvPr>
              <p:cNvSpPr/>
              <p:nvPr/>
            </p:nvSpPr>
            <p:spPr>
              <a:xfrm>
                <a:off x="5310607" y="4678585"/>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THRESHOLD</a:t>
                </a:r>
              </a:p>
            </p:txBody>
          </p:sp>
          <p:sp>
            <p:nvSpPr>
              <p:cNvPr id="27" name="Arrow: Left-Right 26">
                <a:extLst>
                  <a:ext uri="{FF2B5EF4-FFF2-40B4-BE49-F238E27FC236}">
                    <a16:creationId xmlns:a16="http://schemas.microsoft.com/office/drawing/2014/main" id="{940C4A97-F8CF-1892-CF5B-86B74535194D}"/>
                  </a:ext>
                </a:extLst>
              </p:cNvPr>
              <p:cNvSpPr/>
              <p:nvPr/>
            </p:nvSpPr>
            <p:spPr>
              <a:xfrm>
                <a:off x="5338180" y="5567073"/>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OUTCOME</a:t>
                </a:r>
              </a:p>
            </p:txBody>
          </p:sp>
          <p:sp>
            <p:nvSpPr>
              <p:cNvPr id="9" name="Arrow: Left-Right 8">
                <a:extLst>
                  <a:ext uri="{FF2B5EF4-FFF2-40B4-BE49-F238E27FC236}">
                    <a16:creationId xmlns:a16="http://schemas.microsoft.com/office/drawing/2014/main" id="{388B07BF-FA13-CDAF-A165-F8E4A1066CF4}"/>
                  </a:ext>
                </a:extLst>
              </p:cNvPr>
              <p:cNvSpPr/>
              <p:nvPr/>
            </p:nvSpPr>
            <p:spPr>
              <a:xfrm>
                <a:off x="5377152" y="6384002"/>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CONSENT</a:t>
                </a:r>
              </a:p>
            </p:txBody>
          </p:sp>
          <p:sp>
            <p:nvSpPr>
              <p:cNvPr id="4" name="Arrow: Left-Right 3">
                <a:extLst>
                  <a:ext uri="{FF2B5EF4-FFF2-40B4-BE49-F238E27FC236}">
                    <a16:creationId xmlns:a16="http://schemas.microsoft.com/office/drawing/2014/main" id="{10697704-A728-D0AA-51DD-C177E303E287}"/>
                  </a:ext>
                </a:extLst>
              </p:cNvPr>
              <p:cNvSpPr/>
              <p:nvPr/>
            </p:nvSpPr>
            <p:spPr>
              <a:xfrm>
                <a:off x="5331556" y="2850915"/>
                <a:ext cx="1509926" cy="432000"/>
              </a:xfrm>
              <a:prstGeom prst="leftRightArrow">
                <a:avLst/>
              </a:prstGeom>
              <a:solidFill>
                <a:srgbClr val="F0F0EF"/>
              </a:solidFill>
              <a:ln>
                <a:solidFill>
                  <a:srgbClr val="201547"/>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rgbClr val="201547"/>
                    </a:solidFill>
                  </a:rPr>
                  <a:t>WORKFORCE</a:t>
                </a:r>
              </a:p>
            </p:txBody>
          </p:sp>
        </p:grpSp>
      </p:grpSp>
      <p:cxnSp>
        <p:nvCxnSpPr>
          <p:cNvPr id="30" name="Straight Arrow Connector 29">
            <a:extLst>
              <a:ext uri="{FF2B5EF4-FFF2-40B4-BE49-F238E27FC236}">
                <a16:creationId xmlns:a16="http://schemas.microsoft.com/office/drawing/2014/main" id="{9CFA9E99-EB30-5D17-5159-B45BF215BB23}"/>
              </a:ext>
            </a:extLst>
          </p:cNvPr>
          <p:cNvCxnSpPr>
            <a:cxnSpLocks/>
          </p:cNvCxnSpPr>
          <p:nvPr/>
        </p:nvCxnSpPr>
        <p:spPr>
          <a:xfrm flipH="1">
            <a:off x="4941311" y="815620"/>
            <a:ext cx="861766" cy="453537"/>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8097081F-A192-B089-0E47-BB40AAC325C9}"/>
              </a:ext>
            </a:extLst>
          </p:cNvPr>
          <p:cNvCxnSpPr>
            <a:cxnSpLocks/>
          </p:cNvCxnSpPr>
          <p:nvPr/>
        </p:nvCxnSpPr>
        <p:spPr>
          <a:xfrm>
            <a:off x="6334815" y="807310"/>
            <a:ext cx="922757" cy="4542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40585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712CE-6B03-71B7-AFA8-BFEC17544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007AD-117B-241C-FF4C-0DC603177C91}"/>
              </a:ext>
            </a:extLst>
          </p:cNvPr>
          <p:cNvSpPr>
            <a:spLocks noGrp="1"/>
          </p:cNvSpPr>
          <p:nvPr>
            <p:ph type="ctrTitle"/>
          </p:nvPr>
        </p:nvSpPr>
        <p:spPr>
          <a:xfrm>
            <a:off x="1206630" y="1937274"/>
            <a:ext cx="8585068" cy="1890409"/>
          </a:xfrm>
        </p:spPr>
        <p:txBody>
          <a:bodyPr/>
          <a:lstStyle/>
          <a:p>
            <a:r>
              <a:rPr lang="en-US"/>
              <a:t>Mandatory Reporting and other Reporting Requirements </a:t>
            </a:r>
            <a:endParaRPr lang="en-AU"/>
          </a:p>
        </p:txBody>
      </p:sp>
    </p:spTree>
    <p:extLst>
      <p:ext uri="{BB962C8B-B14F-4D97-AF65-F5344CB8AC3E}">
        <p14:creationId xmlns:p14="http://schemas.microsoft.com/office/powerpoint/2010/main" val="1306252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DDB4-9D78-DE70-B5D3-98553973FA1A}"/>
              </a:ext>
            </a:extLst>
          </p:cNvPr>
          <p:cNvSpPr>
            <a:spLocks noGrp="1"/>
          </p:cNvSpPr>
          <p:nvPr>
            <p:ph type="title"/>
          </p:nvPr>
        </p:nvSpPr>
        <p:spPr/>
        <p:txBody>
          <a:bodyPr/>
          <a:lstStyle/>
          <a:p>
            <a:r>
              <a:rPr lang="en-US"/>
              <a:t>Mandatory Reporting Requirements in Victoria</a:t>
            </a:r>
            <a:endParaRPr lang="en-AU"/>
          </a:p>
        </p:txBody>
      </p:sp>
      <p:sp>
        <p:nvSpPr>
          <p:cNvPr id="4" name="TextBox 3">
            <a:extLst>
              <a:ext uri="{FF2B5EF4-FFF2-40B4-BE49-F238E27FC236}">
                <a16:creationId xmlns:a16="http://schemas.microsoft.com/office/drawing/2014/main" id="{8945127B-0515-647D-74C8-FD64F62AECBF}"/>
              </a:ext>
            </a:extLst>
          </p:cNvPr>
          <p:cNvSpPr txBox="1"/>
          <p:nvPr/>
        </p:nvSpPr>
        <p:spPr>
          <a:xfrm>
            <a:off x="6632818" y="1108880"/>
            <a:ext cx="5444820" cy="5266378"/>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ts val="0"/>
              </a:spcAft>
              <a:buClrTx/>
              <a:buSzTx/>
              <a:buFontTx/>
              <a:buNone/>
              <a:tabLst/>
              <a:defRPr/>
            </a:pPr>
            <a:r>
              <a:rPr kumimoji="0" lang="en-AU" sz="1600" b="1" i="0" u="sng" strike="noStrike" kern="1200" cap="none" spc="0" normalizeH="0" baseline="0" noProof="0">
                <a:ln>
                  <a:noFill/>
                </a:ln>
                <a:solidFill>
                  <a:srgbClr val="002060"/>
                </a:solidFill>
                <a:effectLst/>
                <a:uLnTx/>
                <a:uFillTx/>
                <a:latin typeface="+mn-lt"/>
                <a:ea typeface="Times" panose="02020603050405020304" pitchFamily="18" charset="0"/>
                <a:cs typeface="Arial" panose="020B0604020202020204" pitchFamily="34" charset="0"/>
              </a:rPr>
              <a:t>Mandatory Reporters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registered medical practitioners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nurses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midwives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registered teachers and early childhood teachers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school principals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school counsellors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police officers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out of home care workers (exc. voluntary foster and kinship carers)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early childhood workers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youth justice workers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registered psychologists</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people in religious ministry</a:t>
            </a:r>
          </a:p>
          <a:p>
            <a:pPr marL="952485" lvl="1" indent="-342900">
              <a:lnSpc>
                <a:spcPct val="150000"/>
              </a:lnSpc>
              <a:spcAft>
                <a:spcPts val="0"/>
              </a:spcAft>
              <a:buFont typeface="Calibri" panose="020F0502020204030204" pitchFamily="34" charset="0"/>
              <a:buChar char="•"/>
              <a:defRPr/>
            </a:pPr>
            <a:r>
              <a:rPr kumimoji="0" lang="en-AU" sz="1500" b="0" i="0" u="none" strike="noStrike" kern="1200" cap="none" spc="0" normalizeH="0" baseline="0" noProof="0">
                <a:ln>
                  <a:noFill/>
                </a:ln>
                <a:solidFill>
                  <a:srgbClr val="002060"/>
                </a:solidFill>
                <a:effectLst/>
                <a:uLnTx/>
                <a:uFillTx/>
                <a:latin typeface="+mn-lt"/>
                <a:ea typeface="+mn-ea"/>
                <a:cs typeface="Arial" panose="020B0604020202020204" pitchFamily="34" charset="0"/>
              </a:rPr>
              <a:t>Family Law Act (FLA) s67z</a:t>
            </a:r>
          </a:p>
        </p:txBody>
      </p:sp>
      <p:sp>
        <p:nvSpPr>
          <p:cNvPr id="5" name="TextBox 4">
            <a:extLst>
              <a:ext uri="{FF2B5EF4-FFF2-40B4-BE49-F238E27FC236}">
                <a16:creationId xmlns:a16="http://schemas.microsoft.com/office/drawing/2014/main" id="{EC4DA303-59D0-7A0E-77CB-E9AEBB3E1413}"/>
              </a:ext>
            </a:extLst>
          </p:cNvPr>
          <p:cNvSpPr txBox="1"/>
          <p:nvPr/>
        </p:nvSpPr>
        <p:spPr>
          <a:xfrm>
            <a:off x="450376" y="1245358"/>
            <a:ext cx="5645624" cy="2197290"/>
          </a:xfrm>
          <a:prstGeom prst="rect">
            <a:avLst/>
          </a:prstGeom>
          <a:noFill/>
        </p:spPr>
        <p:txBody>
          <a:bodyPr wrap="square" rtlCol="0">
            <a:spAutoFit/>
          </a:bodyPr>
          <a:lstStyle/>
          <a:p>
            <a:pPr marL="0" marR="0" lvl="0" indent="0" defTabSz="609585" rtl="0" eaLnBrk="0" fontAlgn="base" latinLnBrk="0" hangingPunct="0">
              <a:lnSpc>
                <a:spcPct val="150000"/>
              </a:lnSpc>
              <a:spcBef>
                <a:spcPct val="0"/>
              </a:spcBef>
              <a:spcAft>
                <a:spcPct val="0"/>
              </a:spcAft>
              <a:buClrTx/>
              <a:buSzTx/>
              <a:buFontTx/>
              <a:buNone/>
              <a:tabLst/>
              <a:defRPr/>
            </a:pPr>
            <a:r>
              <a:rPr kumimoji="0" lang="en-AU" sz="1800" b="0" i="0" u="none" strike="noStrike" kern="1200" cap="none" spc="0" normalizeH="0" baseline="0" noProof="0">
                <a:ln>
                  <a:noFill/>
                </a:ln>
                <a:solidFill>
                  <a:srgbClr val="002060"/>
                </a:solidFill>
                <a:effectLst/>
                <a:uLnTx/>
                <a:uFillTx/>
                <a:latin typeface="+mn-lt"/>
                <a:ea typeface="ＭＳ Ｐゴシック"/>
                <a:cs typeface="Arial"/>
              </a:rPr>
              <a:t>Mandatory reporting (s182 CYFA) is the legal obligation of certain professionals in Victoria to report incidences of child </a:t>
            </a:r>
            <a:r>
              <a:rPr kumimoji="0" lang="en-AU" sz="1800" b="1" i="0" u="none" strike="noStrike" kern="1200" cap="none" spc="0" normalizeH="0" baseline="0" noProof="0">
                <a:ln>
                  <a:noFill/>
                </a:ln>
                <a:solidFill>
                  <a:srgbClr val="002060"/>
                </a:solidFill>
                <a:effectLst/>
                <a:uLnTx/>
                <a:uFillTx/>
                <a:latin typeface="+mn-lt"/>
                <a:ea typeface="ＭＳ Ｐゴシック"/>
                <a:cs typeface="Arial"/>
              </a:rPr>
              <a:t>physical injury</a:t>
            </a:r>
            <a:r>
              <a:rPr kumimoji="0" lang="en-AU" sz="1800" b="0" i="0" u="none" strike="noStrike" kern="1200" cap="none" spc="0" normalizeH="0" baseline="0" noProof="0">
                <a:ln>
                  <a:noFill/>
                </a:ln>
                <a:solidFill>
                  <a:srgbClr val="002060"/>
                </a:solidFill>
                <a:effectLst/>
                <a:uLnTx/>
                <a:uFillTx/>
                <a:latin typeface="+mn-lt"/>
                <a:ea typeface="ＭＳ Ｐゴシック"/>
                <a:cs typeface="Arial"/>
              </a:rPr>
              <a:t> and </a:t>
            </a:r>
            <a:r>
              <a:rPr kumimoji="0" lang="en-AU" sz="1800" b="1" i="0" u="none" strike="noStrike" kern="1200" cap="none" spc="0" normalizeH="0" baseline="0" noProof="0">
                <a:ln>
                  <a:noFill/>
                </a:ln>
                <a:solidFill>
                  <a:srgbClr val="002060"/>
                </a:solidFill>
                <a:effectLst/>
                <a:uLnTx/>
                <a:uFillTx/>
                <a:latin typeface="+mn-lt"/>
                <a:ea typeface="ＭＳ Ｐゴシック"/>
                <a:cs typeface="Arial"/>
              </a:rPr>
              <a:t>sexual abuse</a:t>
            </a:r>
            <a:r>
              <a:rPr kumimoji="0" lang="en-AU" sz="1800" b="0" i="0" u="none" strike="noStrike" kern="1200" cap="none" spc="0" normalizeH="0" baseline="0" noProof="0">
                <a:ln>
                  <a:noFill/>
                </a:ln>
                <a:solidFill>
                  <a:srgbClr val="002060"/>
                </a:solidFill>
                <a:effectLst/>
                <a:uLnTx/>
                <a:uFillTx/>
                <a:latin typeface="+mn-lt"/>
                <a:ea typeface="ＭＳ Ｐゴシック"/>
                <a:cs typeface="Arial"/>
              </a:rPr>
              <a:t> where the parent has not protected or is unlikely to protect the child from that harm. </a:t>
            </a:r>
          </a:p>
        </p:txBody>
      </p:sp>
      <p:cxnSp>
        <p:nvCxnSpPr>
          <p:cNvPr id="7" name="Straight Connector 6">
            <a:extLst>
              <a:ext uri="{FF2B5EF4-FFF2-40B4-BE49-F238E27FC236}">
                <a16:creationId xmlns:a16="http://schemas.microsoft.com/office/drawing/2014/main" id="{F68C4BC9-9E8C-09F0-9BFD-A3A8D4A5E7F4}"/>
              </a:ext>
            </a:extLst>
          </p:cNvPr>
          <p:cNvCxnSpPr/>
          <p:nvPr/>
        </p:nvCxnSpPr>
        <p:spPr>
          <a:xfrm>
            <a:off x="6091451" y="1123989"/>
            <a:ext cx="0" cy="5346511"/>
          </a:xfrm>
          <a:prstGeom prst="line">
            <a:avLst/>
          </a:prstGeom>
          <a:ln>
            <a:solidFill>
              <a:srgbClr val="966AAE"/>
            </a:solidFill>
          </a:ln>
        </p:spPr>
        <p:style>
          <a:lnRef idx="2">
            <a:schemeClr val="accent4"/>
          </a:lnRef>
          <a:fillRef idx="0">
            <a:schemeClr val="accent4"/>
          </a:fillRef>
          <a:effectRef idx="1">
            <a:schemeClr val="accent4"/>
          </a:effectRef>
          <a:fontRef idx="minor">
            <a:schemeClr val="tx1"/>
          </a:fontRef>
        </p:style>
      </p:cxnSp>
      <p:pic>
        <p:nvPicPr>
          <p:cNvPr id="8" name="Graphic 7" descr="Doctor female with solid fill">
            <a:extLst>
              <a:ext uri="{FF2B5EF4-FFF2-40B4-BE49-F238E27FC236}">
                <a16:creationId xmlns:a16="http://schemas.microsoft.com/office/drawing/2014/main" id="{856C98CD-EEA1-37BB-9A84-60F40F5EA8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6603" y="1678711"/>
            <a:ext cx="875142" cy="875142"/>
          </a:xfrm>
          <a:prstGeom prst="rect">
            <a:avLst/>
          </a:prstGeom>
        </p:spPr>
      </p:pic>
      <p:pic>
        <p:nvPicPr>
          <p:cNvPr id="10" name="Graphic 9" descr="Classroom with solid fill">
            <a:extLst>
              <a:ext uri="{FF2B5EF4-FFF2-40B4-BE49-F238E27FC236}">
                <a16:creationId xmlns:a16="http://schemas.microsoft.com/office/drawing/2014/main" id="{D48E7C22-6C54-F928-70D6-777D293F18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8290" y="2553853"/>
            <a:ext cx="875144" cy="875144"/>
          </a:xfrm>
          <a:prstGeom prst="rect">
            <a:avLst/>
          </a:prstGeom>
        </p:spPr>
      </p:pic>
      <p:pic>
        <p:nvPicPr>
          <p:cNvPr id="12" name="Graphic 11" descr="Scales of justice with solid fill">
            <a:extLst>
              <a:ext uri="{FF2B5EF4-FFF2-40B4-BE49-F238E27FC236}">
                <a16:creationId xmlns:a16="http://schemas.microsoft.com/office/drawing/2014/main" id="{13C795C8-05EB-D197-2E50-88AFADD28A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8290" y="3359673"/>
            <a:ext cx="875144" cy="875144"/>
          </a:xfrm>
          <a:prstGeom prst="rect">
            <a:avLst/>
          </a:prstGeom>
        </p:spPr>
      </p:pic>
      <p:pic>
        <p:nvPicPr>
          <p:cNvPr id="14" name="Graphic 13" descr="Lunch Box with solid fill">
            <a:extLst>
              <a:ext uri="{FF2B5EF4-FFF2-40B4-BE49-F238E27FC236}">
                <a16:creationId xmlns:a16="http://schemas.microsoft.com/office/drawing/2014/main" id="{8C5379ED-122D-5B74-8798-48BE674DE4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82215" y="4304142"/>
            <a:ext cx="875147" cy="875147"/>
          </a:xfrm>
          <a:prstGeom prst="rect">
            <a:avLst/>
          </a:prstGeom>
        </p:spPr>
      </p:pic>
      <p:pic>
        <p:nvPicPr>
          <p:cNvPr id="16" name="Graphic 15" descr="Home1 with solid fill">
            <a:extLst>
              <a:ext uri="{FF2B5EF4-FFF2-40B4-BE49-F238E27FC236}">
                <a16:creationId xmlns:a16="http://schemas.microsoft.com/office/drawing/2014/main" id="{1688042D-1C10-0960-8935-1877876DD4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82215" y="5248614"/>
            <a:ext cx="875147" cy="875147"/>
          </a:xfrm>
          <a:prstGeom prst="rect">
            <a:avLst/>
          </a:prstGeom>
        </p:spPr>
      </p:pic>
      <p:grpSp>
        <p:nvGrpSpPr>
          <p:cNvPr id="3" name="Group 2">
            <a:extLst>
              <a:ext uri="{FF2B5EF4-FFF2-40B4-BE49-F238E27FC236}">
                <a16:creationId xmlns:a16="http://schemas.microsoft.com/office/drawing/2014/main" id="{F8240378-2CDD-D81C-DE11-98D0236AC921}"/>
              </a:ext>
            </a:extLst>
          </p:cNvPr>
          <p:cNvGrpSpPr/>
          <p:nvPr/>
        </p:nvGrpSpPr>
        <p:grpSpPr>
          <a:xfrm>
            <a:off x="28626" y="3255742"/>
            <a:ext cx="5805987" cy="3119516"/>
            <a:chOff x="28626" y="3255742"/>
            <a:chExt cx="5805987" cy="3119516"/>
          </a:xfrm>
        </p:grpSpPr>
        <p:sp>
          <p:nvSpPr>
            <p:cNvPr id="17" name="Rectangle: Single Corner Rounded 16">
              <a:extLst>
                <a:ext uri="{FF2B5EF4-FFF2-40B4-BE49-F238E27FC236}">
                  <a16:creationId xmlns:a16="http://schemas.microsoft.com/office/drawing/2014/main" id="{25CD272D-054F-8B4A-49D1-FFA795697E3C}"/>
                </a:ext>
              </a:extLst>
            </p:cNvPr>
            <p:cNvSpPr/>
            <p:nvPr/>
          </p:nvSpPr>
          <p:spPr>
            <a:xfrm>
              <a:off x="270462" y="4082434"/>
              <a:ext cx="5564151" cy="2292824"/>
            </a:xfrm>
            <a:prstGeom prst="round1Rect">
              <a:avLst/>
            </a:prstGeom>
            <a:solidFill>
              <a:srgbClr val="F0F0EF"/>
            </a:solidFill>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0" i="0" u="none" strike="noStrike" kern="1200" cap="none" spc="0" normalizeH="0" baseline="0" noProof="0">
                  <a:ln>
                    <a:noFill/>
                  </a:ln>
                  <a:solidFill>
                    <a:srgbClr val="201547"/>
                  </a:solidFill>
                  <a:effectLst/>
                  <a:uLnTx/>
                  <a:uFillTx/>
                  <a:ea typeface="ＭＳ Ｐゴシック"/>
                  <a:cs typeface="Arial"/>
                </a:rPr>
                <a:t>Any other abuse type (e.g. neglect or emotional abuse) are not subject to mandatory reporting obligations, but can still be reported to Child Protection, if you believe the child has suffered, or is likely to suffer significant harm from those abuse types. </a:t>
              </a:r>
              <a:endParaRPr kumimoji="0" lang="en-AU" sz="1600" b="0" i="0" u="none" strike="noStrike" kern="1200" cap="none" spc="0" normalizeH="0" baseline="0" noProof="0">
                <a:ln>
                  <a:noFill/>
                </a:ln>
                <a:solidFill>
                  <a:srgbClr val="201547"/>
                </a:solidFill>
                <a:effectLst/>
                <a:uLnTx/>
                <a:uFillTx/>
                <a:ea typeface="+mn-ea"/>
                <a:cs typeface="Arial"/>
              </a:endParaRPr>
            </a:p>
          </p:txBody>
        </p:sp>
        <p:pic>
          <p:nvPicPr>
            <p:cNvPr id="20" name="Graphic 19" descr="Comment Important with solid fill">
              <a:extLst>
                <a:ext uri="{FF2B5EF4-FFF2-40B4-BE49-F238E27FC236}">
                  <a16:creationId xmlns:a16="http://schemas.microsoft.com/office/drawing/2014/main" id="{599726BA-BE09-2561-9F89-9A4BC266FD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626" y="3255742"/>
              <a:ext cx="1382085" cy="1382085"/>
            </a:xfrm>
            <a:prstGeom prst="rect">
              <a:avLst/>
            </a:prstGeom>
          </p:spPr>
        </p:pic>
      </p:grpSp>
    </p:spTree>
    <p:extLst>
      <p:ext uri="{BB962C8B-B14F-4D97-AF65-F5344CB8AC3E}">
        <p14:creationId xmlns:p14="http://schemas.microsoft.com/office/powerpoint/2010/main" val="406556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02DE-6AB1-05FE-B4C9-93CE6F3734CC}"/>
              </a:ext>
            </a:extLst>
          </p:cNvPr>
          <p:cNvSpPr>
            <a:spLocks noGrp="1"/>
          </p:cNvSpPr>
          <p:nvPr>
            <p:ph type="title"/>
          </p:nvPr>
        </p:nvSpPr>
        <p:spPr/>
        <p:txBody>
          <a:bodyPr/>
          <a:lstStyle/>
          <a:p>
            <a:r>
              <a:rPr lang="en-US"/>
              <a:t>When should a mandatory report be made</a:t>
            </a:r>
            <a:endParaRPr lang="en-AU"/>
          </a:p>
        </p:txBody>
      </p:sp>
      <p:sp>
        <p:nvSpPr>
          <p:cNvPr id="4" name="TextBox 3">
            <a:extLst>
              <a:ext uri="{FF2B5EF4-FFF2-40B4-BE49-F238E27FC236}">
                <a16:creationId xmlns:a16="http://schemas.microsoft.com/office/drawing/2014/main" id="{6E47E7FE-0DA1-5BBC-A474-46E76B2CCBF0}"/>
              </a:ext>
            </a:extLst>
          </p:cNvPr>
          <p:cNvSpPr txBox="1"/>
          <p:nvPr/>
        </p:nvSpPr>
        <p:spPr>
          <a:xfrm>
            <a:off x="373482" y="1131475"/>
            <a:ext cx="11273050" cy="1893339"/>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In Victoria (s184 CYFA) mandated reporters must make a report if:</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In the course of practising their profession or carrying out duties of their office, position or employment they form </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a belief on reasonable grounds</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 that a child is in need of protection from </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physical injury </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or </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sexual abuse</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 </a:t>
            </a:r>
            <a:endParaRPr kumimoji="0" lang="en-AU" sz="1600" b="0" i="0" u="none" strike="noStrike" kern="1200" cap="none" spc="0" normalizeH="0" baseline="0" noProof="0">
              <a:ln>
                <a:noFill/>
              </a:ln>
              <a:solidFill>
                <a:srgbClr val="002060"/>
              </a:solidFill>
              <a:effectLst/>
              <a:uLnTx/>
              <a:uFillTx/>
              <a:latin typeface="+mn-lt"/>
              <a:ea typeface="+mn-ea"/>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The report must be made as soon as practicable after forming the belief and after each occasion on which they become aware of any further reasonable grounds for the belief.</a:t>
            </a:r>
          </a:p>
        </p:txBody>
      </p:sp>
      <p:grpSp>
        <p:nvGrpSpPr>
          <p:cNvPr id="3" name="Group 2">
            <a:extLst>
              <a:ext uri="{FF2B5EF4-FFF2-40B4-BE49-F238E27FC236}">
                <a16:creationId xmlns:a16="http://schemas.microsoft.com/office/drawing/2014/main" id="{EAD7250F-4DB4-4F0A-041A-165E7E402A14}"/>
              </a:ext>
            </a:extLst>
          </p:cNvPr>
          <p:cNvGrpSpPr/>
          <p:nvPr/>
        </p:nvGrpSpPr>
        <p:grpSpPr>
          <a:xfrm>
            <a:off x="370787" y="3262856"/>
            <a:ext cx="11568087" cy="3443806"/>
            <a:chOff x="370787" y="3262856"/>
            <a:chExt cx="11568087" cy="3443806"/>
          </a:xfrm>
        </p:grpSpPr>
        <p:sp>
          <p:nvSpPr>
            <p:cNvPr id="5" name="Rectangle: Single Corner Rounded 4">
              <a:extLst>
                <a:ext uri="{FF2B5EF4-FFF2-40B4-BE49-F238E27FC236}">
                  <a16:creationId xmlns:a16="http://schemas.microsoft.com/office/drawing/2014/main" id="{37DCDC1A-0786-4B68-C6F1-0838BB418005}"/>
                </a:ext>
              </a:extLst>
            </p:cNvPr>
            <p:cNvSpPr/>
            <p:nvPr/>
          </p:nvSpPr>
          <p:spPr>
            <a:xfrm>
              <a:off x="370787" y="3262856"/>
              <a:ext cx="11273050" cy="2451063"/>
            </a:xfrm>
            <a:prstGeom prst="round1Rect">
              <a:avLst/>
            </a:prstGeom>
            <a:solidFill>
              <a:srgbClr val="F0F0EF"/>
            </a:solid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002060"/>
                  </a:solidFill>
                  <a:effectLst/>
                  <a:uLnTx/>
                  <a:uFillTx/>
                  <a:ea typeface="ＭＳ Ｐゴシック"/>
                  <a:cs typeface="+mn-cs"/>
                </a:rPr>
                <a:t>In need of protection (in relation to </a:t>
              </a:r>
              <a:r>
                <a:rPr kumimoji="0" lang="en-AU" sz="1600" b="1" i="0" u="sng" strike="noStrike" kern="1200" cap="none" spc="0" normalizeH="0" baseline="0" noProof="0">
                  <a:ln>
                    <a:noFill/>
                  </a:ln>
                  <a:solidFill>
                    <a:srgbClr val="002060"/>
                  </a:solidFill>
                  <a:effectLst/>
                  <a:uLnTx/>
                  <a:uFillTx/>
                  <a:ea typeface="ＭＳ Ｐゴシック"/>
                  <a:cs typeface="+mn-cs"/>
                </a:rPr>
                <a:t>physical</a:t>
              </a:r>
              <a:r>
                <a:rPr kumimoji="0" lang="en-AU" sz="1600" b="1" i="0" u="none" strike="noStrike" kern="1200" cap="none" spc="0" normalizeH="0" baseline="0" noProof="0">
                  <a:ln>
                    <a:noFill/>
                  </a:ln>
                  <a:solidFill>
                    <a:srgbClr val="002060"/>
                  </a:solidFill>
                  <a:effectLst/>
                  <a:uLnTx/>
                  <a:uFillTx/>
                  <a:ea typeface="ＭＳ Ｐゴシック"/>
                  <a:cs typeface="+mn-cs"/>
                </a:rPr>
                <a:t> or </a:t>
              </a:r>
              <a:r>
                <a:rPr kumimoji="0" lang="en-AU" sz="1600" b="1" i="0" u="sng" strike="noStrike" kern="1200" cap="none" spc="0" normalizeH="0" baseline="0" noProof="0">
                  <a:ln>
                    <a:noFill/>
                  </a:ln>
                  <a:solidFill>
                    <a:srgbClr val="002060"/>
                  </a:solidFill>
                  <a:effectLst/>
                  <a:uLnTx/>
                  <a:uFillTx/>
                  <a:ea typeface="ＭＳ Ｐゴシック"/>
                  <a:cs typeface="+mn-cs"/>
                </a:rPr>
                <a:t>sexual abuse</a:t>
              </a:r>
              <a:r>
                <a:rPr kumimoji="0" lang="en-AU" sz="1600" b="1" i="0" u="none" strike="noStrike" kern="1200" cap="none" spc="0" normalizeH="0" baseline="0" noProof="0">
                  <a:ln>
                    <a:noFill/>
                  </a:ln>
                  <a:solidFill>
                    <a:srgbClr val="002060"/>
                  </a:solidFill>
                  <a:effectLst/>
                  <a:uLnTx/>
                  <a:uFillTx/>
                  <a:ea typeface="ＭＳ Ｐゴシック"/>
                  <a:cs typeface="+mn-cs"/>
                </a:rPr>
                <a:t>):</a:t>
              </a:r>
              <a:endParaRPr kumimoji="0" lang="en-AU" sz="1600" b="1" i="0" u="none" strike="noStrike" kern="1200" cap="none" spc="0" normalizeH="0" baseline="0" noProof="0">
                <a:ln>
                  <a:noFill/>
                </a:ln>
                <a:solidFill>
                  <a:srgbClr val="002060"/>
                </a:solidFill>
                <a:effectLst/>
                <a:uLnTx/>
                <a:uFillTx/>
                <a:ea typeface="+mn-ea"/>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the child has </a:t>
              </a: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suffered or is likely to suffer significant harm </a:t>
              </a: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AND </a:t>
              </a:r>
              <a:endParaRPr kumimoji="0" lang="en-AU" sz="1600" b="0" i="0" u="none" strike="noStrike" kern="1200" cap="none" spc="0" normalizeH="0" baseline="0" noProof="0">
                <a:ln>
                  <a:noFill/>
                </a:ln>
                <a:solidFill>
                  <a:srgbClr val="002060"/>
                </a:solidFill>
                <a:effectLst/>
                <a:uLnTx/>
                <a:uFillTx/>
                <a:latin typeface="Arial"/>
                <a:ea typeface="+mn-ea"/>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their parents have not protected </a:t>
              </a: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or are unlikely to protect them from harm of that type</a:t>
              </a: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Remember, harm can</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be a </a:t>
              </a: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single act, omission or circumstance </a:t>
              </a: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or </a:t>
              </a: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accumulate</a:t>
              </a: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 through a series of acts, omissions or circumstances</a:t>
              </a:r>
            </a:p>
            <a:p>
              <a:pPr marR="0" lvl="0" algn="l" defTabSz="609585" rtl="0" eaLnBrk="0" fontAlgn="base" latinLnBrk="0" hangingPunct="0">
                <a:lnSpc>
                  <a:spcPct val="150000"/>
                </a:lnSpc>
                <a:spcBef>
                  <a:spcPct val="0"/>
                </a:spcBef>
                <a:spcAft>
                  <a:spcPct val="0"/>
                </a:spcAft>
                <a:buClrTx/>
                <a:buSzTx/>
                <a:tabLst/>
                <a:defRPr/>
              </a:pPr>
              <a:endParaRPr kumimoji="0" lang="en-AU" sz="1600"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6" name="Rectangle: Single Corner Rounded 5">
              <a:extLst>
                <a:ext uri="{FF2B5EF4-FFF2-40B4-BE49-F238E27FC236}">
                  <a16:creationId xmlns:a16="http://schemas.microsoft.com/office/drawing/2014/main" id="{D5CDBB11-64BA-AADA-6F33-2EFE62A0ADB9}"/>
                </a:ext>
              </a:extLst>
            </p:cNvPr>
            <p:cNvSpPr/>
            <p:nvPr/>
          </p:nvSpPr>
          <p:spPr>
            <a:xfrm>
              <a:off x="6780463" y="5459105"/>
              <a:ext cx="5158411" cy="1247557"/>
            </a:xfrm>
            <a:prstGeom prst="round1Rect">
              <a:avLst/>
            </a:prstGeom>
            <a:solidFill>
              <a:srgbClr val="F7F7F7"/>
            </a:solid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002060"/>
                  </a:solidFill>
                  <a:effectLst/>
                  <a:uLnTx/>
                  <a:uFillTx/>
                  <a:latin typeface="Arial"/>
                  <a:ea typeface="ＭＳ Ｐゴシック"/>
                  <a:cs typeface="+mn-cs"/>
                </a:rPr>
                <a:t>Belief on reasonable grounds</a:t>
              </a:r>
            </a:p>
            <a:p>
              <a:pPr marR="0" lvl="0" algn="l" defTabSz="609585" rtl="0" eaLnBrk="0" fontAlgn="base" latinLnBrk="0" hangingPunct="0">
                <a:lnSpc>
                  <a:spcPct val="150000"/>
                </a:lnSpc>
                <a:spcBef>
                  <a:spcPct val="0"/>
                </a:spcBef>
                <a:spcAft>
                  <a:spcPct val="0"/>
                </a:spcAft>
                <a:buClrTx/>
                <a:buSzTx/>
                <a:tabLst/>
                <a:defRPr/>
              </a:pPr>
              <a:r>
                <a:rPr kumimoji="0" lang="en-AU" sz="1600" b="0" i="0" u="none" strike="noStrike" kern="1200" cap="none" spc="0" normalizeH="0" baseline="0" noProof="0">
                  <a:ln>
                    <a:noFill/>
                  </a:ln>
                  <a:solidFill>
                    <a:srgbClr val="002060"/>
                  </a:solidFill>
                  <a:effectLst/>
                  <a:uLnTx/>
                  <a:uFillTx/>
                  <a:latin typeface="Arial"/>
                  <a:ea typeface="ＭＳ Ｐゴシック"/>
                  <a:cs typeface="+mn-cs"/>
                </a:rPr>
                <a:t>if a reasonable person doing the same work would have formed the belief on those grounds</a:t>
              </a:r>
            </a:p>
            <a:p>
              <a:pPr marR="0" lvl="0" algn="l" defTabSz="609585" rtl="0" eaLnBrk="0" fontAlgn="base" latinLnBrk="0" hangingPunct="0">
                <a:lnSpc>
                  <a:spcPct val="150000"/>
                </a:lnSpc>
                <a:spcBef>
                  <a:spcPct val="0"/>
                </a:spcBef>
                <a:spcAft>
                  <a:spcPct val="0"/>
                </a:spcAft>
                <a:buClrTx/>
                <a:buSzTx/>
                <a:tabLst/>
                <a:defRPr/>
              </a:pPr>
              <a:endParaRPr kumimoji="0" lang="en-AU" sz="800" b="0" i="0" u="none" strike="noStrike" kern="1200" cap="none" spc="0" normalizeH="0" baseline="0" noProof="0">
                <a:ln>
                  <a:noFill/>
                </a:ln>
                <a:solidFill>
                  <a:prstClr val="black"/>
                </a:solidFill>
                <a:effectLst/>
                <a:uLnTx/>
                <a:uFillTx/>
                <a:latin typeface="Arial"/>
                <a:ea typeface="ＭＳ Ｐゴシック"/>
                <a:cs typeface="+mn-cs"/>
              </a:endParaRPr>
            </a:p>
          </p:txBody>
        </p:sp>
      </p:grpSp>
    </p:spTree>
    <p:extLst>
      <p:ext uri="{BB962C8B-B14F-4D97-AF65-F5344CB8AC3E}">
        <p14:creationId xmlns:p14="http://schemas.microsoft.com/office/powerpoint/2010/main" val="1469806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BCA40-4450-B67B-4B14-894DC2418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8D984-6C08-4406-33E1-68D5F4D74AD9}"/>
              </a:ext>
            </a:extLst>
          </p:cNvPr>
          <p:cNvSpPr>
            <a:spLocks noGrp="1"/>
          </p:cNvSpPr>
          <p:nvPr>
            <p:ph type="ctrTitle"/>
          </p:nvPr>
        </p:nvSpPr>
        <p:spPr>
          <a:xfrm>
            <a:off x="1206630" y="1937274"/>
            <a:ext cx="8585068" cy="1890409"/>
          </a:xfrm>
        </p:spPr>
        <p:txBody>
          <a:bodyPr/>
          <a:lstStyle/>
          <a:p>
            <a:r>
              <a:rPr lang="en-US"/>
              <a:t>Making a Report to Child Protection</a:t>
            </a:r>
            <a:endParaRPr lang="en-AU"/>
          </a:p>
        </p:txBody>
      </p:sp>
    </p:spTree>
    <p:extLst>
      <p:ext uri="{BB962C8B-B14F-4D97-AF65-F5344CB8AC3E}">
        <p14:creationId xmlns:p14="http://schemas.microsoft.com/office/powerpoint/2010/main" val="401608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1F9E-5927-CA12-90B3-740A2BD7AE4C}"/>
              </a:ext>
            </a:extLst>
          </p:cNvPr>
          <p:cNvSpPr>
            <a:spLocks noGrp="1"/>
          </p:cNvSpPr>
          <p:nvPr>
            <p:ph type="title"/>
          </p:nvPr>
        </p:nvSpPr>
        <p:spPr/>
        <p:txBody>
          <a:bodyPr/>
          <a:lstStyle/>
          <a:p>
            <a:r>
              <a:rPr lang="en-US"/>
              <a:t>Welcome and Key Messages </a:t>
            </a:r>
            <a:endParaRPr lang="en-AU"/>
          </a:p>
        </p:txBody>
      </p:sp>
      <p:sp>
        <p:nvSpPr>
          <p:cNvPr id="4" name="Content Placeholder 2">
            <a:extLst>
              <a:ext uri="{FF2B5EF4-FFF2-40B4-BE49-F238E27FC236}">
                <a16:creationId xmlns:a16="http://schemas.microsoft.com/office/drawing/2014/main" id="{89EE7E28-26C0-5FAD-3574-E9625002753C}"/>
              </a:ext>
            </a:extLst>
          </p:cNvPr>
          <p:cNvSpPr txBox="1">
            <a:spLocks/>
          </p:cNvSpPr>
          <p:nvPr/>
        </p:nvSpPr>
        <p:spPr bwMode="auto">
          <a:xfrm>
            <a:off x="351807" y="2573190"/>
            <a:ext cx="11449052" cy="4185028"/>
          </a:xfrm>
          <a:prstGeom prst="rect">
            <a:avLst/>
          </a:prstGeom>
          <a:solidFill>
            <a:sysClr val="window" lastClr="FFFFFF"/>
          </a:solidFill>
          <a:ln w="25400" cap="flat" cmpd="sng" algn="ctr">
            <a:noFill/>
            <a:prstDash val="soli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lgn="l" defTabSz="609585" rtl="0" eaLnBrk="1" fontAlgn="base" hangingPunct="1">
              <a:lnSpc>
                <a:spcPct val="110000"/>
              </a:lnSpc>
              <a:spcBef>
                <a:spcPts val="800"/>
              </a:spcBef>
              <a:spcAft>
                <a:spcPts val="800"/>
              </a:spcAft>
              <a:defRPr sz="2200" b="1" kern="1200" baseline="0">
                <a:solidFill>
                  <a:srgbClr val="201547"/>
                </a:solidFill>
                <a:latin typeface="+mn-lt"/>
                <a:ea typeface="+mn-ea"/>
                <a:cs typeface="+mn-cs"/>
              </a:defRPr>
            </a:lvl1pPr>
            <a:lvl2pPr marL="0" indent="0" algn="l" defTabSz="609585" rtl="0" eaLnBrk="1" fontAlgn="base" hangingPunct="1">
              <a:lnSpc>
                <a:spcPct val="110000"/>
              </a:lnSpc>
              <a:spcBef>
                <a:spcPct val="0"/>
              </a:spcBef>
              <a:spcAft>
                <a:spcPts val="800"/>
              </a:spcAft>
              <a:defRPr sz="2000" kern="1200">
                <a:solidFill>
                  <a:schemeClr val="dk1"/>
                </a:solidFill>
                <a:latin typeface="+mn-lt"/>
                <a:ea typeface="+mn-ea"/>
                <a:cs typeface="+mn-cs"/>
              </a:defRPr>
            </a:lvl2pPr>
            <a:lvl3pPr marL="252000" indent="-252000" algn="l" defTabSz="609585" rtl="0" eaLnBrk="1" fontAlgn="base" hangingPunct="1">
              <a:lnSpc>
                <a:spcPct val="110000"/>
              </a:lnSpc>
              <a:spcBef>
                <a:spcPct val="0"/>
              </a:spcBef>
              <a:spcAft>
                <a:spcPts val="800"/>
              </a:spcAft>
              <a:buFont typeface="Arial" charset="0"/>
              <a:buChar char="•"/>
              <a:defRPr sz="2000" kern="1200">
                <a:solidFill>
                  <a:schemeClr val="dk1"/>
                </a:solidFill>
                <a:latin typeface="+mn-lt"/>
                <a:ea typeface="+mn-ea"/>
                <a:cs typeface="+mn-cs"/>
              </a:defRPr>
            </a:lvl3pPr>
            <a:lvl4pPr marL="504000" indent="-252000" algn="l" defTabSz="609585" rtl="0" eaLnBrk="1" fontAlgn="base" hangingPunct="1">
              <a:lnSpc>
                <a:spcPct val="110000"/>
              </a:lnSpc>
              <a:spcBef>
                <a:spcPct val="0"/>
              </a:spcBef>
              <a:spcAft>
                <a:spcPts val="800"/>
              </a:spcAft>
              <a:buFont typeface="Arial" charset="0"/>
              <a:buChar char="–"/>
              <a:defRPr sz="2000" kern="1200">
                <a:solidFill>
                  <a:schemeClr val="dk1"/>
                </a:solidFill>
                <a:latin typeface="+mn-lt"/>
                <a:ea typeface="+mn-ea"/>
                <a:cs typeface="+mn-cs"/>
              </a:defRPr>
            </a:lvl4pPr>
            <a:lvl5pPr marL="756000" indent="-252000" algn="l" defTabSz="609585" rtl="0" eaLnBrk="1" fontAlgn="base" hangingPunct="1">
              <a:lnSpc>
                <a:spcPct val="110000"/>
              </a:lnSpc>
              <a:spcBef>
                <a:spcPct val="0"/>
              </a:spcBef>
              <a:spcAft>
                <a:spcPts val="800"/>
              </a:spcAft>
              <a:buFont typeface="Arial" charset="0"/>
              <a:buChar char="»"/>
              <a:defRPr sz="2000" kern="1200">
                <a:solidFill>
                  <a:schemeClr val="dk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dk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dk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dk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dk1"/>
                </a:solidFill>
                <a:latin typeface="+mn-lt"/>
                <a:ea typeface="+mn-ea"/>
                <a:cs typeface="+mn-cs"/>
              </a:defRPr>
            </a:lvl9pPr>
          </a:lstStyle>
          <a:p>
            <a:pPr marL="536575" marR="0" lvl="0"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Victoria's service continuum is a three-tiered system. Universal, Secondary and Tertiary. </a:t>
            </a:r>
          </a:p>
          <a:p>
            <a:pPr marL="536575" marR="0" lvl="0"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A key part of your role is to know the right service to contact when you have concerns about a child or young person. </a:t>
            </a:r>
            <a:endParaRPr kumimoji="0" lang="en-AU" sz="1800" b="0" i="0" u="none" strike="noStrike" kern="1200" cap="none" spc="0" normalizeH="0" baseline="0" noProof="0" dirty="0">
              <a:ln>
                <a:noFill/>
              </a:ln>
              <a:solidFill>
                <a:srgbClr val="002060"/>
              </a:solidFill>
              <a:effectLst/>
              <a:uLnTx/>
              <a:uFillTx/>
              <a:ea typeface="ＭＳ Ｐゴシック"/>
              <a:cs typeface="Arial"/>
            </a:endParaRPr>
          </a:p>
          <a:p>
            <a:pPr marL="536575" marR="0" lvl="0"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This presentation will help you:</a:t>
            </a:r>
            <a:endParaRPr kumimoji="0" lang="en-AU" sz="1800" b="0" i="0" u="none" strike="noStrike" kern="1200" cap="none" spc="0" normalizeH="0" baseline="0" noProof="0" dirty="0">
              <a:ln>
                <a:noFill/>
              </a:ln>
              <a:solidFill>
                <a:srgbClr val="002060"/>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understand how you can respond if you have wellbeing concerns or concerns for the safety of a child and/or young person</a:t>
            </a:r>
            <a:endParaRPr kumimoji="0" lang="en-AU" sz="1800" b="0" i="0" u="none" strike="noStrike" kern="1200" cap="none" spc="0" normalizeH="0" baseline="0" noProof="0" dirty="0">
              <a:ln>
                <a:noFill/>
              </a:ln>
              <a:solidFill>
                <a:srgbClr val="002060"/>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getting the </a:t>
            </a:r>
            <a:r>
              <a:rPr kumimoji="0" lang="en-AU" sz="1800" b="1" i="1" u="none" strike="noStrike" kern="1200" cap="none" spc="0" normalizeH="0" baseline="0" noProof="0" dirty="0">
                <a:ln>
                  <a:noFill/>
                </a:ln>
                <a:solidFill>
                  <a:srgbClr val="00857E"/>
                </a:solidFill>
                <a:effectLst/>
                <a:uLnTx/>
                <a:uFillTx/>
                <a:ea typeface="ＭＳ Ｐゴシック"/>
                <a:cs typeface="+mn-cs"/>
              </a:rPr>
              <a:t>right support at the right time for children and families</a:t>
            </a:r>
            <a:endParaRPr kumimoji="0" lang="en-AU" sz="1800" b="1" i="1" u="none" strike="noStrike" kern="1200" cap="none" spc="0" normalizeH="0" baseline="0" noProof="0" dirty="0">
              <a:ln>
                <a:noFill/>
              </a:ln>
              <a:solidFill>
                <a:srgbClr val="00857E"/>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understand the role and function of </a:t>
            </a:r>
            <a:r>
              <a:rPr kumimoji="0" lang="en-AU" sz="1800" b="1" i="0" u="none" strike="noStrike" kern="1200" cap="none" spc="0" normalizeH="0" baseline="0" noProof="0" dirty="0">
                <a:ln>
                  <a:noFill/>
                </a:ln>
                <a:solidFill>
                  <a:srgbClr val="007CBC"/>
                </a:solidFill>
                <a:effectLst/>
                <a:uLnTx/>
                <a:uFillTx/>
                <a:ea typeface="ＭＳ Ｐゴシック"/>
                <a:cs typeface="+mn-cs"/>
              </a:rPr>
              <a:t>The Orange Door </a:t>
            </a:r>
            <a:endParaRPr kumimoji="0" lang="en-AU" sz="1800" b="1" i="0" u="none" strike="noStrike" kern="1200" cap="none" spc="0" normalizeH="0" baseline="0" noProof="0" dirty="0">
              <a:ln>
                <a:noFill/>
              </a:ln>
              <a:solidFill>
                <a:srgbClr val="007CBC"/>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understand the role of </a:t>
            </a:r>
            <a:r>
              <a:rPr kumimoji="0" lang="en-AU" sz="1800" b="1" i="0" u="none" strike="noStrike" kern="1200" cap="none" spc="0" normalizeH="0" baseline="0" noProof="0" dirty="0">
                <a:ln>
                  <a:noFill/>
                </a:ln>
                <a:solidFill>
                  <a:srgbClr val="007CBC"/>
                </a:solidFill>
                <a:effectLst/>
                <a:uLnTx/>
                <a:uFillTx/>
                <a:ea typeface="ＭＳ Ｐゴシック"/>
                <a:cs typeface="+mn-cs"/>
              </a:rPr>
              <a:t>Child Protection </a:t>
            </a:r>
            <a:r>
              <a:rPr kumimoji="0" lang="en-AU" sz="1800" b="0" i="0" u="none" strike="noStrike" kern="1200" cap="none" spc="0" normalizeH="0" baseline="0" noProof="0" dirty="0">
                <a:ln>
                  <a:noFill/>
                </a:ln>
                <a:solidFill>
                  <a:srgbClr val="002060"/>
                </a:solidFill>
                <a:effectLst/>
                <a:uLnTx/>
                <a:uFillTx/>
                <a:ea typeface="ＭＳ Ｐゴシック"/>
                <a:cs typeface="+mn-cs"/>
              </a:rPr>
              <a:t>and mandatory reporting </a:t>
            </a:r>
            <a:endParaRPr kumimoji="0" lang="en-AU" sz="1800" b="0" i="0" u="none" strike="noStrike" kern="1200" cap="none" spc="0" normalizeH="0" baseline="0" noProof="0" dirty="0">
              <a:ln>
                <a:noFill/>
              </a:ln>
              <a:solidFill>
                <a:srgbClr val="002060"/>
              </a:solidFill>
              <a:effectLst/>
              <a:uLnTx/>
              <a:uFillTx/>
              <a:ea typeface="ＭＳ Ｐゴシック"/>
              <a:cs typeface="Arial"/>
            </a:endParaRPr>
          </a:p>
          <a:p>
            <a:pPr marL="1040130" marR="0" lvl="3" indent="-285750" algn="l" defTabSz="609585" rtl="0" eaLnBrk="0" fontAlgn="base" latinLnBrk="0" hangingPunct="0">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060"/>
                </a:solidFill>
                <a:effectLst/>
                <a:uLnTx/>
                <a:uFillTx/>
                <a:ea typeface="ＭＳ Ｐゴシック"/>
                <a:cs typeface="+mn-cs"/>
              </a:rPr>
              <a:t> identify pathways for supporting </a:t>
            </a:r>
            <a:r>
              <a:rPr kumimoji="0" lang="en-AU" sz="1800" b="1" i="0" u="none" strike="noStrike" kern="1200" cap="none" spc="0" normalizeH="0" baseline="0" noProof="0" dirty="0">
                <a:ln>
                  <a:noFill/>
                </a:ln>
                <a:solidFill>
                  <a:srgbClr val="007CBC"/>
                </a:solidFill>
                <a:effectLst/>
                <a:uLnTx/>
                <a:uFillTx/>
                <a:ea typeface="ＭＳ Ｐゴシック"/>
                <a:cs typeface="+mn-cs"/>
              </a:rPr>
              <a:t>Aboriginal Self Determination </a:t>
            </a:r>
            <a:endParaRPr kumimoji="0" lang="en-AU" sz="1800" b="1" i="0" u="none" strike="noStrike" kern="1200" cap="none" spc="0" normalizeH="0" baseline="0" noProof="0" dirty="0">
              <a:ln>
                <a:noFill/>
              </a:ln>
              <a:solidFill>
                <a:srgbClr val="007CBC"/>
              </a:solidFill>
              <a:effectLst/>
              <a:uLnTx/>
              <a:uFillTx/>
              <a:ea typeface="ＭＳ Ｐゴシック"/>
              <a:cs typeface="Arial"/>
            </a:endParaRPr>
          </a:p>
          <a:p>
            <a:pPr marL="754380" marR="0" lvl="3" indent="0" algn="l" defTabSz="609585" rtl="0" eaLnBrk="0" fontAlgn="base" latinLnBrk="0" hangingPunct="0">
              <a:lnSpc>
                <a:spcPct val="150000"/>
              </a:lnSpc>
              <a:spcBef>
                <a:spcPts val="0"/>
              </a:spcBef>
              <a:spcAft>
                <a:spcPts val="0"/>
              </a:spcAft>
              <a:buClrTx/>
              <a:buSzTx/>
              <a:buFont typeface="Arial" charset="0"/>
              <a:buNone/>
              <a:tabLst/>
              <a:defRPr/>
            </a:pPr>
            <a:endParaRPr kumimoji="0" lang="en-AU" sz="1800" b="0" i="0" u="none" strike="noStrike" kern="1200" cap="none" spc="0" normalizeH="0" baseline="0" noProof="0" dirty="0">
              <a:ln>
                <a:noFill/>
              </a:ln>
              <a:solidFill>
                <a:sysClr val="windowText" lastClr="000000"/>
              </a:solidFill>
              <a:effectLst/>
              <a:uLnTx/>
              <a:uFillTx/>
              <a:ea typeface="ＭＳ Ｐゴシック"/>
              <a:cs typeface="Arial"/>
            </a:endParaRPr>
          </a:p>
        </p:txBody>
      </p:sp>
      <p:sp>
        <p:nvSpPr>
          <p:cNvPr id="6" name="Rectangle: Rounded Corners 5">
            <a:extLst>
              <a:ext uri="{FF2B5EF4-FFF2-40B4-BE49-F238E27FC236}">
                <a16:creationId xmlns:a16="http://schemas.microsoft.com/office/drawing/2014/main" id="{4FBEE7B9-B0CC-FA2A-2F6E-6CA14211C388}"/>
              </a:ext>
            </a:extLst>
          </p:cNvPr>
          <p:cNvSpPr/>
          <p:nvPr/>
        </p:nvSpPr>
        <p:spPr>
          <a:xfrm>
            <a:off x="719670" y="1277493"/>
            <a:ext cx="9885486" cy="893433"/>
          </a:xfrm>
          <a:prstGeom prst="roundRect">
            <a:avLst/>
          </a:prstGeom>
          <a:solidFill>
            <a:srgbClr val="5356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a:t>Everyone is responsible for supporting and protecting children and young people </a:t>
            </a:r>
            <a:endParaRPr lang="en-AU" sz="2300" b="1"/>
          </a:p>
        </p:txBody>
      </p:sp>
    </p:spTree>
    <p:extLst>
      <p:ext uri="{BB962C8B-B14F-4D97-AF65-F5344CB8AC3E}">
        <p14:creationId xmlns:p14="http://schemas.microsoft.com/office/powerpoint/2010/main" val="2165536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6A26-B2DB-7BBF-C681-AC0C64FA3170}"/>
              </a:ext>
            </a:extLst>
          </p:cNvPr>
          <p:cNvSpPr>
            <a:spLocks noGrp="1"/>
          </p:cNvSpPr>
          <p:nvPr>
            <p:ph type="title"/>
          </p:nvPr>
        </p:nvSpPr>
        <p:spPr/>
        <p:txBody>
          <a:bodyPr/>
          <a:lstStyle/>
          <a:p>
            <a:r>
              <a:rPr lang="en-US"/>
              <a:t>When reporting concerns for a child’s safety </a:t>
            </a:r>
            <a:endParaRPr lang="en-AU"/>
          </a:p>
        </p:txBody>
      </p:sp>
      <p:grpSp>
        <p:nvGrpSpPr>
          <p:cNvPr id="9" name="Group 8">
            <a:extLst>
              <a:ext uri="{FF2B5EF4-FFF2-40B4-BE49-F238E27FC236}">
                <a16:creationId xmlns:a16="http://schemas.microsoft.com/office/drawing/2014/main" id="{6716EDAE-437D-12E0-AB74-D721721E9A7C}"/>
              </a:ext>
            </a:extLst>
          </p:cNvPr>
          <p:cNvGrpSpPr/>
          <p:nvPr/>
        </p:nvGrpSpPr>
        <p:grpSpPr>
          <a:xfrm>
            <a:off x="4964272" y="1262269"/>
            <a:ext cx="7509336" cy="5506279"/>
            <a:chOff x="4964272" y="1262268"/>
            <a:chExt cx="7509336" cy="5506279"/>
          </a:xfrm>
        </p:grpSpPr>
        <p:sp>
          <p:nvSpPr>
            <p:cNvPr id="4" name="Flowchart: Delay 3">
              <a:extLst>
                <a:ext uri="{FF2B5EF4-FFF2-40B4-BE49-F238E27FC236}">
                  <a16:creationId xmlns:a16="http://schemas.microsoft.com/office/drawing/2014/main" id="{B052B0BE-8881-223D-7E9A-B99F8A13169F}"/>
                </a:ext>
              </a:extLst>
            </p:cNvPr>
            <p:cNvSpPr>
              <a:spLocks noGrp="1" noRot="1" noMove="1" noResize="1" noEditPoints="1" noAdjustHandles="1" noChangeArrowheads="1" noChangeShapeType="1"/>
            </p:cNvSpPr>
            <p:nvPr/>
          </p:nvSpPr>
          <p:spPr>
            <a:xfrm rot="10800000">
              <a:off x="4989441" y="1262268"/>
              <a:ext cx="7202557" cy="2968487"/>
            </a:xfrm>
            <a:prstGeom prst="flowChartDelay">
              <a:avLst/>
            </a:prstGeom>
            <a:solidFill>
              <a:srgbClr val="F0F0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Flowchart: Delay 4">
              <a:extLst>
                <a:ext uri="{FF2B5EF4-FFF2-40B4-BE49-F238E27FC236}">
                  <a16:creationId xmlns:a16="http://schemas.microsoft.com/office/drawing/2014/main" id="{9AA31955-0C47-DAD3-CAF6-DC299DCCAE13}"/>
                </a:ext>
              </a:extLst>
            </p:cNvPr>
            <p:cNvSpPr>
              <a:spLocks noGrp="1" noRot="1" noMove="1" noResize="1" noEditPoints="1" noAdjustHandles="1" noChangeArrowheads="1" noChangeShapeType="1"/>
            </p:cNvSpPr>
            <p:nvPr/>
          </p:nvSpPr>
          <p:spPr>
            <a:xfrm rot="10800000">
              <a:off x="4964272" y="3800060"/>
              <a:ext cx="7227726" cy="2968487"/>
            </a:xfrm>
            <a:prstGeom prst="flowChartDelay">
              <a:avLst/>
            </a:prstGeom>
            <a:solidFill>
              <a:srgbClr val="DCCD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7F908D32-76B3-F815-4FD6-82CE936E9893}"/>
                </a:ext>
              </a:extLst>
            </p:cNvPr>
            <p:cNvSpPr txBox="1">
              <a:spLocks noGrp="1" noRot="1" noMove="1" noResize="1" noEditPoints="1" noAdjustHandles="1" noChangeArrowheads="1" noChangeShapeType="1"/>
            </p:cNvSpPr>
            <p:nvPr/>
          </p:nvSpPr>
          <p:spPr>
            <a:xfrm>
              <a:off x="6569765" y="1310468"/>
              <a:ext cx="5903843" cy="2489592"/>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a:ln>
                    <a:noFill/>
                  </a:ln>
                  <a:solidFill>
                    <a:srgbClr val="201547"/>
                  </a:solidFill>
                  <a:effectLst/>
                  <a:uLnTx/>
                  <a:uFillTx/>
                  <a:latin typeface="Arial" panose="020B0604020202020204"/>
                  <a:ea typeface="+mn-ea"/>
                  <a:cs typeface="+mn-cs"/>
                </a:rPr>
                <a:t>Example of harm may include:</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physical injury, non-accidental or unexplained injury</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Sexual abuse</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200" b="0" i="0" u="none" strike="noStrike" kern="1200" cap="none" spc="0" normalizeH="0" baseline="0" noProof="0">
                  <a:ln>
                    <a:noFill/>
                  </a:ln>
                  <a:solidFill>
                    <a:srgbClr val="201547"/>
                  </a:solidFill>
                  <a:effectLst/>
                  <a:uLnTx/>
                  <a:uFillTx/>
                  <a:latin typeface="Arial" panose="020B0604020202020204"/>
                  <a:ea typeface="+mn-ea"/>
                  <a:cs typeface="+mn-cs"/>
                </a:rPr>
                <a:t>Where a child appears to have been abandoned, or where the child's parents are dead or incapacitated</a:t>
              </a:r>
              <a:endParaRPr kumimoji="0" lang="en-AU" sz="1200" b="0" i="0" u="none" strike="noStrike" kern="1200" cap="none" spc="0" normalizeH="0" baseline="0" noProof="0">
                <a:ln>
                  <a:noFill/>
                </a:ln>
                <a:solidFill>
                  <a:srgbClr val="201547"/>
                </a:solidFill>
                <a:effectLst/>
                <a:uLnTx/>
                <a:uFillTx/>
                <a:latin typeface="Arial" panose="020B0604020202020204"/>
                <a:ea typeface="+mn-ea"/>
                <a:cs typeface="+mn-cs"/>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emotional or psychological </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Significant neglect, poor care or lack of appropriate supervision</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Arial"/>
                </a:rPr>
                <a:t>Significant family violence, </a:t>
              </a: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persistent parental substance misuse, psychiatric illness w</a:t>
              </a:r>
              <a:r>
                <a:rPr kumimoji="0" lang="en-US" sz="1200" b="0" i="0" u="none" strike="noStrike" kern="1200" cap="none" spc="0" normalizeH="0" baseline="0" noProof="0">
                  <a:ln>
                    <a:noFill/>
                  </a:ln>
                  <a:solidFill>
                    <a:srgbClr val="201547"/>
                  </a:solidFill>
                  <a:effectLst/>
                  <a:uLnTx/>
                  <a:uFillTx/>
                  <a:latin typeface="Arial" panose="020B0604020202020204"/>
                  <a:ea typeface="+mn-ea"/>
                  <a:cs typeface="+mn-cs"/>
                </a:rPr>
                <a:t>here there is a likelihood of significant harm to the child</a:t>
              </a:r>
              <a:endParaRPr kumimoji="0" lang="en-AU" sz="1200" b="0" i="0" u="none" strike="noStrike" kern="1200" cap="none" spc="0" normalizeH="0" baseline="0" noProof="0">
                <a:ln>
                  <a:noFill/>
                </a:ln>
                <a:solidFill>
                  <a:srgbClr val="201547"/>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DA38E2-3DBF-A1BC-1F6A-FFB53D34FB46}"/>
                </a:ext>
              </a:extLst>
            </p:cNvPr>
            <p:cNvSpPr txBox="1">
              <a:spLocks noGrp="1" noRot="1" noMove="1" noResize="1" noEditPoints="1" noAdjustHandles="1" noChangeArrowheads="1" noChangeShapeType="1"/>
            </p:cNvSpPr>
            <p:nvPr/>
          </p:nvSpPr>
          <p:spPr>
            <a:xfrm>
              <a:off x="6569765" y="4098236"/>
              <a:ext cx="5237922" cy="2489592"/>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a:ln>
                    <a:noFill/>
                  </a:ln>
                  <a:solidFill>
                    <a:srgbClr val="201547"/>
                  </a:solidFill>
                  <a:effectLst/>
                  <a:uLnTx/>
                  <a:uFillTx/>
                  <a:latin typeface="Arial" panose="020B0604020202020204"/>
                  <a:ea typeface="+mn-ea"/>
                  <a:cs typeface="+mn-cs"/>
                </a:rPr>
                <a:t>Other reasons a child may be </a:t>
              </a:r>
              <a:r>
                <a:rPr kumimoji="0" lang="en-US" sz="1400" b="1" i="0" u="sng" strike="noStrike" kern="1200" cap="none" spc="0" normalizeH="0" baseline="0" noProof="0">
                  <a:ln>
                    <a:noFill/>
                  </a:ln>
                  <a:solidFill>
                    <a:srgbClr val="201547"/>
                  </a:solidFill>
                  <a:effectLst/>
                  <a:uLnTx/>
                  <a:uFillTx/>
                  <a:latin typeface="Arial" panose="020B0604020202020204"/>
                  <a:ea typeface="+mn-ea"/>
                  <a:cs typeface="+mn-cs"/>
                </a:rPr>
                <a:t>in need of protection</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200" b="1" i="0" u="none" strike="noStrike" kern="1200" cap="none" spc="0" normalizeH="0" baseline="0" noProof="0">
                  <a:ln>
                    <a:noFill/>
                  </a:ln>
                  <a:solidFill>
                    <a:srgbClr val="201547"/>
                  </a:solidFill>
                  <a:effectLst/>
                  <a:uLnTx/>
                  <a:uFillTx/>
                  <a:latin typeface="Arial" panose="020B0604020202020204"/>
                  <a:ea typeface="+mn-ea"/>
                  <a:cs typeface="+mn-cs"/>
                </a:rPr>
                <a:t> </a:t>
              </a: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a child’s actions or behaviour place them at risk sexual abuse</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altLang="en-US" sz="1200" b="0" i="0" u="none" strike="noStrike" kern="1200" cap="none" spc="0" normalizeH="0" baseline="0" noProof="0">
                  <a:ln>
                    <a:noFill/>
                  </a:ln>
                  <a:solidFill>
                    <a:srgbClr val="201547"/>
                  </a:solidFill>
                  <a:effectLst/>
                  <a:uLnTx/>
                  <a:uFillTx/>
                  <a:latin typeface="Arial" panose="020B0604020202020204"/>
                  <a:ea typeface="Geneva"/>
                  <a:cs typeface="Arial" pitchFamily="34" charset="0"/>
                </a:rPr>
                <a:t>a child exhibiting sexually abusive behaviours and refusing therapeutic treatment</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200" b="0" i="0" u="none" strike="noStrike" kern="1200" cap="none" spc="0" normalizeH="0" baseline="0" noProof="0">
                  <a:ln>
                    <a:noFill/>
                  </a:ln>
                  <a:solidFill>
                    <a:srgbClr val="201547"/>
                  </a:solidFill>
                  <a:effectLst/>
                  <a:uLnTx/>
                  <a:uFillTx/>
                  <a:latin typeface="Arial" panose="020B0604020202020204"/>
                  <a:ea typeface="+mn-ea"/>
                  <a:cs typeface="+mn-cs"/>
                </a:rPr>
                <a:t>a child appears abandoned, child’s parents are dead or incapacitated, and no other suitable person is willing and able to care for the child </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altLang="en-US" sz="1200" b="0" i="0" u="none" strike="noStrike" kern="1200" cap="none" spc="0" normalizeH="0" baseline="0" noProof="0">
                  <a:ln>
                    <a:noFill/>
                  </a:ln>
                  <a:solidFill>
                    <a:srgbClr val="201547"/>
                  </a:solidFill>
                  <a:effectLst/>
                  <a:uLnTx/>
                  <a:uFillTx/>
                  <a:latin typeface="Arial" panose="020B0604020202020204"/>
                  <a:ea typeface="Geneva"/>
                  <a:cs typeface="Arial" pitchFamily="34" charset="0"/>
                </a:rPr>
                <a:t>where a child’s actions or behaviour may place them at risk of significant harm and the parents are unwilling or unable to protect the child</a:t>
              </a:r>
            </a:p>
          </p:txBody>
        </p:sp>
      </p:grpSp>
      <p:sp>
        <p:nvSpPr>
          <p:cNvPr id="8" name="TextBox 7">
            <a:extLst>
              <a:ext uri="{FF2B5EF4-FFF2-40B4-BE49-F238E27FC236}">
                <a16:creationId xmlns:a16="http://schemas.microsoft.com/office/drawing/2014/main" id="{016E7536-D176-1BA4-291A-8891427BA990}"/>
              </a:ext>
            </a:extLst>
          </p:cNvPr>
          <p:cNvSpPr txBox="1"/>
          <p:nvPr/>
        </p:nvSpPr>
        <p:spPr>
          <a:xfrm>
            <a:off x="499947" y="1262268"/>
            <a:ext cx="4412974" cy="4847994"/>
          </a:xfrm>
          <a:prstGeom prst="rect">
            <a:avLst/>
          </a:prstGeom>
          <a:noFill/>
        </p:spPr>
        <p:txBody>
          <a:bodyPr wrap="square" rtlCol="0">
            <a:spAutoFit/>
          </a:bodyPr>
          <a:lstStyle/>
          <a:p>
            <a:pPr>
              <a:lnSpc>
                <a:spcPct val="150000"/>
              </a:lnSpc>
            </a:pPr>
            <a:r>
              <a:rPr lang="en-US" sz="1600">
                <a:solidFill>
                  <a:srgbClr val="002060"/>
                </a:solidFill>
                <a:latin typeface="+mn-lt"/>
              </a:rPr>
              <a:t>When you have concerns for a child’s safety you can report to Child Protection if you have formed </a:t>
            </a:r>
            <a:r>
              <a:rPr lang="en-US" sz="1600" b="1">
                <a:solidFill>
                  <a:srgbClr val="002060"/>
                </a:solidFill>
                <a:latin typeface="+mn-lt"/>
              </a:rPr>
              <a:t>reasonable belief </a:t>
            </a:r>
          </a:p>
          <a:p>
            <a:pPr>
              <a:lnSpc>
                <a:spcPct val="150000"/>
              </a:lnSpc>
            </a:pPr>
            <a:endParaRPr lang="en-US" sz="1600">
              <a:solidFill>
                <a:srgbClr val="002060"/>
              </a:solidFill>
              <a:latin typeface="+mn-lt"/>
            </a:endParaRPr>
          </a:p>
          <a:p>
            <a:pPr marL="285750" indent="-285750">
              <a:lnSpc>
                <a:spcPct val="150000"/>
              </a:lnSpc>
              <a:buFont typeface="Arial" panose="020B0604020202020204" pitchFamily="34" charset="0"/>
              <a:buChar char="•"/>
            </a:pPr>
            <a:r>
              <a:rPr lang="en-US" sz="1600">
                <a:solidFill>
                  <a:srgbClr val="002060"/>
                </a:solidFill>
                <a:latin typeface="+mn-lt"/>
              </a:rPr>
              <a:t>That a child is or may be in </a:t>
            </a:r>
            <a:r>
              <a:rPr lang="en-US" sz="1600" b="1">
                <a:solidFill>
                  <a:srgbClr val="002060"/>
                </a:solidFill>
                <a:latin typeface="+mn-lt"/>
              </a:rPr>
              <a:t>need of protection</a:t>
            </a:r>
            <a:r>
              <a:rPr lang="en-US" sz="1600">
                <a:solidFill>
                  <a:srgbClr val="002060"/>
                </a:solidFill>
                <a:latin typeface="+mn-lt"/>
              </a:rPr>
              <a:t> </a:t>
            </a:r>
          </a:p>
          <a:p>
            <a:pPr marL="285750" indent="-285750">
              <a:lnSpc>
                <a:spcPct val="150000"/>
              </a:lnSpc>
              <a:buFont typeface="Arial" panose="020B0604020202020204" pitchFamily="34" charset="0"/>
              <a:buChar char="•"/>
            </a:pPr>
            <a:r>
              <a:rPr lang="en-US" sz="1600">
                <a:solidFill>
                  <a:srgbClr val="002060"/>
                </a:solidFill>
                <a:latin typeface="+mn-lt"/>
              </a:rPr>
              <a:t>The child has suffered </a:t>
            </a:r>
            <a:r>
              <a:rPr lang="en-US" sz="1600" b="1">
                <a:solidFill>
                  <a:srgbClr val="002060"/>
                </a:solidFill>
                <a:latin typeface="+mn-lt"/>
              </a:rPr>
              <a:t>significant harm </a:t>
            </a:r>
            <a:r>
              <a:rPr lang="en-US" sz="1600">
                <a:solidFill>
                  <a:srgbClr val="002060"/>
                </a:solidFill>
                <a:latin typeface="+mn-lt"/>
              </a:rPr>
              <a:t>or damage to their health or development </a:t>
            </a:r>
          </a:p>
          <a:p>
            <a:pPr marL="285750" indent="-285750">
              <a:lnSpc>
                <a:spcPct val="150000"/>
              </a:lnSpc>
              <a:buFont typeface="Arial" panose="020B0604020202020204" pitchFamily="34" charset="0"/>
              <a:buChar char="•"/>
            </a:pPr>
            <a:r>
              <a:rPr lang="en-US" sz="1600">
                <a:solidFill>
                  <a:srgbClr val="002060"/>
                </a:solidFill>
                <a:latin typeface="+mn-lt"/>
              </a:rPr>
              <a:t>Their </a:t>
            </a:r>
            <a:r>
              <a:rPr lang="en-US" sz="1600" b="1">
                <a:solidFill>
                  <a:srgbClr val="002060"/>
                </a:solidFill>
                <a:latin typeface="+mn-lt"/>
              </a:rPr>
              <a:t>parents have not protected </a:t>
            </a:r>
            <a:r>
              <a:rPr lang="en-US" sz="1600">
                <a:solidFill>
                  <a:srgbClr val="002060"/>
                </a:solidFill>
                <a:latin typeface="+mn-lt"/>
              </a:rPr>
              <a:t>and are unlikely to protect the child from harm of that type</a:t>
            </a:r>
          </a:p>
          <a:p>
            <a:pPr marL="285750" indent="-285750">
              <a:lnSpc>
                <a:spcPct val="150000"/>
              </a:lnSpc>
              <a:buFont typeface="Arial" panose="020B0604020202020204" pitchFamily="34" charset="0"/>
              <a:buChar char="•"/>
            </a:pPr>
            <a:r>
              <a:rPr lang="en-US" sz="1600">
                <a:solidFill>
                  <a:srgbClr val="002060"/>
                </a:solidFill>
                <a:latin typeface="+mn-lt"/>
              </a:rPr>
              <a:t>Statutory child protection intervention may be required to provide for the child’s safety</a:t>
            </a:r>
            <a:endParaRPr lang="en-AU" sz="1600">
              <a:solidFill>
                <a:srgbClr val="002060"/>
              </a:solidFill>
              <a:latin typeface="+mn-lt"/>
            </a:endParaRPr>
          </a:p>
        </p:txBody>
      </p:sp>
    </p:spTree>
    <p:extLst>
      <p:ext uri="{BB962C8B-B14F-4D97-AF65-F5344CB8AC3E}">
        <p14:creationId xmlns:p14="http://schemas.microsoft.com/office/powerpoint/2010/main" val="179635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6633-AA2C-2F33-4B96-1003058A70A4}"/>
              </a:ext>
            </a:extLst>
          </p:cNvPr>
          <p:cNvSpPr>
            <a:spLocks noGrp="1"/>
          </p:cNvSpPr>
          <p:nvPr>
            <p:ph type="title"/>
          </p:nvPr>
        </p:nvSpPr>
        <p:spPr/>
        <p:txBody>
          <a:bodyPr/>
          <a:lstStyle/>
          <a:p>
            <a:r>
              <a:rPr lang="en-US"/>
              <a:t>Do’s &amp; Don'ts - If a child makes a disclosure about abuse</a:t>
            </a:r>
            <a:endParaRPr lang="en-AU"/>
          </a:p>
        </p:txBody>
      </p:sp>
      <p:grpSp>
        <p:nvGrpSpPr>
          <p:cNvPr id="14" name="Group 13">
            <a:extLst>
              <a:ext uri="{FF2B5EF4-FFF2-40B4-BE49-F238E27FC236}">
                <a16:creationId xmlns:a16="http://schemas.microsoft.com/office/drawing/2014/main" id="{9E4C3688-3E98-F338-1455-F65F05C03F86}"/>
              </a:ext>
            </a:extLst>
          </p:cNvPr>
          <p:cNvGrpSpPr/>
          <p:nvPr/>
        </p:nvGrpSpPr>
        <p:grpSpPr>
          <a:xfrm>
            <a:off x="0" y="903371"/>
            <a:ext cx="12192000" cy="5954629"/>
            <a:chOff x="0" y="903371"/>
            <a:chExt cx="12192000" cy="5954629"/>
          </a:xfrm>
        </p:grpSpPr>
        <p:sp>
          <p:nvSpPr>
            <p:cNvPr id="6" name="Flowchart: Delay 5">
              <a:extLst>
                <a:ext uri="{FF2B5EF4-FFF2-40B4-BE49-F238E27FC236}">
                  <a16:creationId xmlns:a16="http://schemas.microsoft.com/office/drawing/2014/main" id="{A8FE0426-1189-4486-6277-06F5B4910814}"/>
                </a:ext>
              </a:extLst>
            </p:cNvPr>
            <p:cNvSpPr>
              <a:spLocks noGrp="1" noRot="1" noMove="1" noResize="1" noEditPoints="1" noAdjustHandles="1" noChangeArrowheads="1" noChangeShapeType="1"/>
            </p:cNvSpPr>
            <p:nvPr/>
          </p:nvSpPr>
          <p:spPr>
            <a:xfrm>
              <a:off x="0" y="903371"/>
              <a:ext cx="7036904" cy="3519541"/>
            </a:xfrm>
            <a:prstGeom prst="flowChartDelay">
              <a:avLst/>
            </a:prstGeom>
            <a:solidFill>
              <a:srgbClr val="66BC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AU"/>
            </a:p>
          </p:txBody>
        </p:sp>
        <p:sp>
          <p:nvSpPr>
            <p:cNvPr id="7" name="Flowchart: Delay 6">
              <a:extLst>
                <a:ext uri="{FF2B5EF4-FFF2-40B4-BE49-F238E27FC236}">
                  <a16:creationId xmlns:a16="http://schemas.microsoft.com/office/drawing/2014/main" id="{CA440585-C8D6-24C3-6232-885EFFC976BD}"/>
                </a:ext>
              </a:extLst>
            </p:cNvPr>
            <p:cNvSpPr>
              <a:spLocks noGrp="1" noRot="1" noMove="1" noResize="1" noEditPoints="1" noAdjustHandles="1" noChangeArrowheads="1" noChangeShapeType="1"/>
            </p:cNvSpPr>
            <p:nvPr/>
          </p:nvSpPr>
          <p:spPr>
            <a:xfrm rot="10800000">
              <a:off x="5155096" y="3338459"/>
              <a:ext cx="7036904" cy="3519541"/>
            </a:xfrm>
            <a:prstGeom prst="flowChartDelay">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a:solidFill>
                    <a:srgbClr val="201547"/>
                  </a:solidFill>
                </a:rPr>
                <a:t>t </a:t>
              </a:r>
              <a:endParaRPr lang="en-AU">
                <a:solidFill>
                  <a:schemeClr val="bg1"/>
                </a:solidFill>
              </a:endParaRPr>
            </a:p>
          </p:txBody>
        </p:sp>
        <p:sp>
          <p:nvSpPr>
            <p:cNvPr id="8" name="TextBox 7">
              <a:extLst>
                <a:ext uri="{FF2B5EF4-FFF2-40B4-BE49-F238E27FC236}">
                  <a16:creationId xmlns:a16="http://schemas.microsoft.com/office/drawing/2014/main" id="{46A36FFB-3139-8808-CEDA-390515FC3DCC}"/>
                </a:ext>
              </a:extLst>
            </p:cNvPr>
            <p:cNvSpPr txBox="1">
              <a:spLocks noGrp="1" noRot="1" noMove="1" noResize="1" noEditPoints="1" noAdjustHandles="1" noChangeArrowheads="1" noChangeShapeType="1"/>
            </p:cNvSpPr>
            <p:nvPr/>
          </p:nvSpPr>
          <p:spPr>
            <a:xfrm>
              <a:off x="7192617" y="4024259"/>
              <a:ext cx="4999383" cy="2400657"/>
            </a:xfrm>
            <a:prstGeom prst="rect">
              <a:avLst/>
            </a:prstGeom>
            <a:noFill/>
          </p:spPr>
          <p:txBody>
            <a:bodyPr wrap="square" rtlCol="0">
              <a:spAutoFit/>
            </a:bodyPr>
            <a:lstStyle/>
            <a:p>
              <a:r>
                <a:rPr lang="en-US" sz="2400" b="1" u="sng">
                  <a:solidFill>
                    <a:schemeClr val="bg1"/>
                  </a:solidFill>
                  <a:latin typeface="+mn-lt"/>
                </a:rPr>
                <a:t>Don’t </a:t>
              </a:r>
            </a:p>
            <a:p>
              <a:pPr marL="952485" marR="0" lvl="1" indent="-342900" defTabSz="1219170" rtl="0" eaLnBrk="1" fontAlgn="base" latinLnBrk="0" hangingPunct="1">
                <a:lnSpc>
                  <a:spcPct val="150000"/>
                </a:lnSpc>
                <a:spcBef>
                  <a:spcPts val="0"/>
                </a:spcBef>
                <a:spcAft>
                  <a:spcPts val="0"/>
                </a:spcAft>
                <a:buClrTx/>
                <a:buSzTx/>
                <a:buFont typeface="Arial"/>
                <a:buChar char="•"/>
                <a:tabLst/>
                <a:defRPr/>
              </a:pPr>
              <a:r>
                <a:rPr kumimoji="0" lang="en-AU" b="0" i="0" u="none" strike="noStrike" kern="1200" cap="none" spc="0" normalizeH="0" baseline="0" noProof="0">
                  <a:ln>
                    <a:noFill/>
                  </a:ln>
                  <a:solidFill>
                    <a:schemeClr val="bg1"/>
                  </a:solidFill>
                  <a:effectLst/>
                  <a:uLnTx/>
                  <a:uFillTx/>
                  <a:latin typeface="+mn-lt"/>
                  <a:ea typeface="ＭＳ Ｐゴシック" charset="0"/>
                  <a:cs typeface="ＭＳ Ｐゴシック" charset="0"/>
                </a:rPr>
                <a:t>Express negative suggestions such as judgement, doubt or shock</a:t>
              </a:r>
              <a:endParaRPr kumimoji="0" lang="en-AU" b="0" i="0" u="none" strike="noStrike" kern="1200" cap="none" spc="0" normalizeH="0" baseline="0" noProof="0">
                <a:ln>
                  <a:noFill/>
                </a:ln>
                <a:solidFill>
                  <a:schemeClr val="bg1"/>
                </a:solidFill>
                <a:effectLst/>
                <a:uLnTx/>
                <a:uFillTx/>
                <a:latin typeface="+mn-lt"/>
                <a:ea typeface="+mn-ea"/>
                <a:cs typeface="+mn-cs"/>
              </a:endParaRPr>
            </a:p>
            <a:p>
              <a:pPr marL="952485" marR="0" lvl="1" indent="-342900" defTabSz="1219170" rtl="0" eaLnBrk="1" fontAlgn="base" latinLnBrk="0" hangingPunct="1">
                <a:lnSpc>
                  <a:spcPct val="150000"/>
                </a:lnSpc>
                <a:spcBef>
                  <a:spcPts val="0"/>
                </a:spcBef>
                <a:spcAft>
                  <a:spcPts val="0"/>
                </a:spcAft>
                <a:buClrTx/>
                <a:buSzTx/>
                <a:buFont typeface="Arial"/>
                <a:buChar char="•"/>
                <a:tabLst/>
                <a:defRPr/>
              </a:pPr>
              <a:r>
                <a:rPr kumimoji="0" lang="en-AU" b="0" i="0" u="none" strike="noStrike" kern="1200" cap="none" spc="0" normalizeH="0" baseline="0" noProof="0">
                  <a:ln>
                    <a:noFill/>
                  </a:ln>
                  <a:solidFill>
                    <a:schemeClr val="bg1"/>
                  </a:solidFill>
                  <a:effectLst/>
                  <a:uLnTx/>
                  <a:uFillTx/>
                  <a:latin typeface="+mn-lt"/>
                  <a:ea typeface="ＭＳ Ｐゴシック" charset="0"/>
                  <a:cs typeface="ＭＳ Ｐゴシック" charset="0"/>
                </a:rPr>
                <a:t>Make promises you cannot keep - for example not to tell anyone else</a:t>
              </a:r>
              <a:endParaRPr kumimoji="0" lang="en-AU" b="0" i="0" u="none" strike="noStrike" kern="1200" cap="none" spc="0" normalizeH="0" baseline="0" noProof="0">
                <a:ln>
                  <a:noFill/>
                </a:ln>
                <a:solidFill>
                  <a:schemeClr val="bg1"/>
                </a:solidFill>
                <a:effectLst/>
                <a:uLnTx/>
                <a:uFillTx/>
                <a:latin typeface="+mn-lt"/>
                <a:ea typeface="+mn-ea"/>
                <a:cs typeface="+mn-cs"/>
              </a:endParaRPr>
            </a:p>
            <a:p>
              <a:endParaRPr lang="en-AU">
                <a:solidFill>
                  <a:schemeClr val="bg1"/>
                </a:solidFill>
                <a:latin typeface="+mn-lt"/>
              </a:endParaRPr>
            </a:p>
          </p:txBody>
        </p:sp>
        <p:pic>
          <p:nvPicPr>
            <p:cNvPr id="10" name="Graphic 9" descr="No Touch with solid fill">
              <a:extLst>
                <a:ext uri="{FF2B5EF4-FFF2-40B4-BE49-F238E27FC236}">
                  <a16:creationId xmlns:a16="http://schemas.microsoft.com/office/drawing/2014/main" id="{D44635B4-F19C-4E44-55F7-32BD02D15BE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5910470" y="4341222"/>
              <a:ext cx="2073965" cy="2073965"/>
            </a:xfrm>
            <a:prstGeom prst="rect">
              <a:avLst/>
            </a:prstGeom>
          </p:spPr>
        </p:pic>
        <p:sp>
          <p:nvSpPr>
            <p:cNvPr id="11" name="TextBox 10">
              <a:extLst>
                <a:ext uri="{FF2B5EF4-FFF2-40B4-BE49-F238E27FC236}">
                  <a16:creationId xmlns:a16="http://schemas.microsoft.com/office/drawing/2014/main" id="{AABFA5C1-7677-34B3-4717-104C8C575902}"/>
                </a:ext>
              </a:extLst>
            </p:cNvPr>
            <p:cNvSpPr txBox="1">
              <a:spLocks noGrp="1" noRot="1" noMove="1" noResize="1" noEditPoints="1" noAdjustHandles="1" noChangeArrowheads="1" noChangeShapeType="1"/>
            </p:cNvSpPr>
            <p:nvPr/>
          </p:nvSpPr>
          <p:spPr>
            <a:xfrm>
              <a:off x="77857" y="904796"/>
              <a:ext cx="4999383" cy="3543919"/>
            </a:xfrm>
            <a:prstGeom prst="rect">
              <a:avLst/>
            </a:prstGeom>
            <a:noFill/>
          </p:spPr>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201547"/>
                  </a:solidFill>
                  <a:effectLst/>
                  <a:uLnTx/>
                  <a:uFillTx/>
                  <a:latin typeface="Arial" panose="020B0604020202020204"/>
                  <a:ea typeface="+mn-ea"/>
                  <a:cs typeface="+mn-cs"/>
                </a:rPr>
                <a:t>DO </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Listen to the child without interrupting</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Give support by demonstrating that you believe them</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Avoid emotional reactions and be as professional as possible</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Collect essential information – what happened next?</a:t>
              </a:r>
            </a:p>
            <a:p>
              <a:pPr marL="285750" marR="0" lvl="0" indent="-285750" algn="l" defTabSz="609585" rtl="0" eaLnBrk="0" fontAlgn="base" latinLnBrk="0" hangingPunct="0">
                <a:lnSpc>
                  <a:spcPct val="125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01547"/>
                  </a:solidFill>
                  <a:effectLst/>
                  <a:uLnTx/>
                  <a:uFillTx/>
                  <a:latin typeface="Arial" panose="020B0604020202020204"/>
                  <a:ea typeface="+mn-ea"/>
                  <a:cs typeface="+mn-cs"/>
                </a:rPr>
                <a:t>Record what you have been told and advise the child what you will do next </a:t>
              </a:r>
            </a:p>
          </p:txBody>
        </p:sp>
        <p:pic>
          <p:nvPicPr>
            <p:cNvPr id="13" name="Graphic 12" descr="Thumbs up sign with solid fill">
              <a:extLst>
                <a:ext uri="{FF2B5EF4-FFF2-40B4-BE49-F238E27FC236}">
                  <a16:creationId xmlns:a16="http://schemas.microsoft.com/office/drawing/2014/main" id="{FF596CA9-B1CF-0E8E-FDE8-C832BBF797BC}"/>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4674866" y="1557291"/>
              <a:ext cx="1717130" cy="1717130"/>
            </a:xfrm>
            <a:prstGeom prst="rect">
              <a:avLst/>
            </a:prstGeom>
          </p:spPr>
        </p:pic>
      </p:grpSp>
    </p:spTree>
    <p:extLst>
      <p:ext uri="{BB962C8B-B14F-4D97-AF65-F5344CB8AC3E}">
        <p14:creationId xmlns:p14="http://schemas.microsoft.com/office/powerpoint/2010/main" val="3743123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EBFAC-4743-E8A4-9244-3F59450D3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90C19-5CE7-28CB-8990-AA8DCF86F2C3}"/>
              </a:ext>
            </a:extLst>
          </p:cNvPr>
          <p:cNvSpPr>
            <a:spLocks noGrp="1"/>
          </p:cNvSpPr>
          <p:nvPr>
            <p:ph type="title"/>
          </p:nvPr>
        </p:nvSpPr>
        <p:spPr/>
        <p:txBody>
          <a:bodyPr/>
          <a:lstStyle/>
          <a:p>
            <a:r>
              <a:rPr lang="en-AU">
                <a:ea typeface="ＭＳ Ｐゴシック"/>
              </a:rPr>
              <a:t>Making a Child Protection Report: Handy Tips </a:t>
            </a:r>
            <a:endParaRPr lang="en-AU"/>
          </a:p>
        </p:txBody>
      </p:sp>
      <p:pic>
        <p:nvPicPr>
          <p:cNvPr id="4" name="Graphic 3" descr="Call center with solid fill">
            <a:extLst>
              <a:ext uri="{FF2B5EF4-FFF2-40B4-BE49-F238E27FC236}">
                <a16:creationId xmlns:a16="http://schemas.microsoft.com/office/drawing/2014/main" id="{59D4663D-6C31-8742-8EF5-C5AFA5E53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0167" y="4243227"/>
            <a:ext cx="3151107" cy="2486044"/>
          </a:xfrm>
          <a:prstGeom prst="rect">
            <a:avLst/>
          </a:prstGeom>
        </p:spPr>
      </p:pic>
      <p:sp>
        <p:nvSpPr>
          <p:cNvPr id="3" name="TextBox 2">
            <a:extLst>
              <a:ext uri="{FF2B5EF4-FFF2-40B4-BE49-F238E27FC236}">
                <a16:creationId xmlns:a16="http://schemas.microsoft.com/office/drawing/2014/main" id="{B860695A-1DF4-F116-E8D2-B841E2A86C90}"/>
              </a:ext>
            </a:extLst>
          </p:cNvPr>
          <p:cNvSpPr txBox="1"/>
          <p:nvPr/>
        </p:nvSpPr>
        <p:spPr>
          <a:xfrm>
            <a:off x="198674" y="1022638"/>
            <a:ext cx="10487046" cy="5537670"/>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Try and have as much of the following information available when making your report:</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Identifying information</a:t>
            </a:r>
            <a:r>
              <a:rPr kumimoji="0" lang="en-AU" sz="1700" b="0" i="0" strike="noStrike" kern="1200" cap="none" spc="0" normalizeH="0" baseline="0" noProof="0">
                <a:ln>
                  <a:noFill/>
                </a:ln>
                <a:solidFill>
                  <a:srgbClr val="002060"/>
                </a:solidFill>
                <a:effectLst/>
                <a:uLnTx/>
                <a:uFillTx/>
                <a:latin typeface="+mn-lt"/>
                <a:ea typeface="ＭＳ Ｐゴシック" pitchFamily="34" charset="-128"/>
                <a:cs typeface="+mn-cs"/>
              </a:rPr>
              <a:t>:</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 child’s name, address, DOB, other family members including parents and siblings</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A description of the concern</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 any injuries, the behaviour, observations, what was said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The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reason for believing </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that the injury or behaviour is the result of abuse</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Information relevant to any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immediate concerns, safety and danger: </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such as the whereabouts of the person causing the harm</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Details about the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child’s support network </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and ecosystem: extended family, school, medical and support services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If you know the child or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family are Aboriginal</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 any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cultural information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If you know the child or family are culturally or linguistically diverse, any relevant information: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language</a:t>
            </a: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 support network, </a:t>
            </a:r>
            <a:r>
              <a:rPr kumimoji="0" lang="en-AU" sz="1700" b="1" i="0" u="none" strike="noStrike" kern="1200" cap="none" spc="0" normalizeH="0" baseline="0" noProof="0">
                <a:ln>
                  <a:noFill/>
                </a:ln>
                <a:solidFill>
                  <a:srgbClr val="002060"/>
                </a:solidFill>
                <a:effectLst/>
                <a:uLnTx/>
                <a:uFillTx/>
                <a:latin typeface="+mn-lt"/>
                <a:ea typeface="ＭＳ Ｐゴシック" pitchFamily="34" charset="-128"/>
                <a:cs typeface="+mn-cs"/>
              </a:rPr>
              <a:t>cultural needs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002060"/>
                </a:solidFill>
                <a:effectLst/>
                <a:uLnTx/>
                <a:uFillTx/>
                <a:latin typeface="+mn-lt"/>
                <a:ea typeface="ＭＳ Ｐゴシック" pitchFamily="34" charset="-128"/>
                <a:cs typeface="+mn-cs"/>
              </a:rPr>
              <a:t>Whether the child or family know you are making a report </a:t>
            </a:r>
          </a:p>
          <a:p>
            <a:pPr marL="895335" marR="0" lvl="1"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700" b="0" i="0" u="none" strike="noStrike" kern="1200" cap="none" spc="0" normalizeH="0" baseline="0" noProof="0">
                <a:ln>
                  <a:noFill/>
                </a:ln>
                <a:solidFill>
                  <a:srgbClr val="201547"/>
                </a:solidFill>
                <a:effectLst/>
                <a:uLnTx/>
                <a:uFillTx/>
                <a:latin typeface="+mn-lt"/>
                <a:ea typeface="ＭＳ Ｐゴシック" pitchFamily="34" charset="-128"/>
                <a:cs typeface="+mn-cs"/>
                <a:hlinkClick r:id="rId5"/>
              </a:rPr>
              <a:t>https://providers.dffh.vic.gov.au/making-report-child-protection</a:t>
            </a:r>
            <a:r>
              <a:rPr kumimoji="0" lang="en-AU" sz="1700" b="0" i="0" u="none" strike="noStrike" kern="1200" cap="none" spc="0" normalizeH="0" baseline="0" noProof="0">
                <a:ln>
                  <a:noFill/>
                </a:ln>
                <a:solidFill>
                  <a:srgbClr val="201547"/>
                </a:solidFill>
                <a:effectLst/>
                <a:uLnTx/>
                <a:uFillTx/>
                <a:latin typeface="+mn-lt"/>
                <a:ea typeface="ＭＳ Ｐゴシック" pitchFamily="34" charset="-128"/>
                <a:cs typeface="+mn-cs"/>
              </a:rPr>
              <a:t>  </a:t>
            </a:r>
          </a:p>
        </p:txBody>
      </p:sp>
    </p:spTree>
    <p:extLst>
      <p:ext uri="{BB962C8B-B14F-4D97-AF65-F5344CB8AC3E}">
        <p14:creationId xmlns:p14="http://schemas.microsoft.com/office/powerpoint/2010/main" val="3796512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614DF-D180-DDD5-3334-69FBC9186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90EFC-B32B-AD2B-98E3-4A886B69B8D1}"/>
              </a:ext>
            </a:extLst>
          </p:cNvPr>
          <p:cNvSpPr>
            <a:spLocks noGrp="1"/>
          </p:cNvSpPr>
          <p:nvPr>
            <p:ph type="ctrTitle"/>
          </p:nvPr>
        </p:nvSpPr>
        <p:spPr>
          <a:xfrm>
            <a:off x="1206630" y="1937274"/>
            <a:ext cx="8684502" cy="1890409"/>
          </a:xfrm>
        </p:spPr>
        <p:txBody>
          <a:bodyPr/>
          <a:lstStyle/>
          <a:p>
            <a:r>
              <a:rPr lang="en-US"/>
              <a:t>Information Sharing and MARAM Framework</a:t>
            </a:r>
            <a:endParaRPr lang="en-AU"/>
          </a:p>
        </p:txBody>
      </p:sp>
    </p:spTree>
    <p:extLst>
      <p:ext uri="{BB962C8B-B14F-4D97-AF65-F5344CB8AC3E}">
        <p14:creationId xmlns:p14="http://schemas.microsoft.com/office/powerpoint/2010/main" val="2154019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B4BE-607B-0AE1-B18C-DD0640ABD28B}"/>
              </a:ext>
            </a:extLst>
          </p:cNvPr>
          <p:cNvSpPr>
            <a:spLocks noGrp="1"/>
          </p:cNvSpPr>
          <p:nvPr>
            <p:ph type="title"/>
          </p:nvPr>
        </p:nvSpPr>
        <p:spPr/>
        <p:txBody>
          <a:bodyPr/>
          <a:lstStyle/>
          <a:p>
            <a:r>
              <a:rPr lang="en-US"/>
              <a:t>About Information Sharing</a:t>
            </a:r>
            <a:endParaRPr lang="en-AU"/>
          </a:p>
        </p:txBody>
      </p:sp>
      <p:sp>
        <p:nvSpPr>
          <p:cNvPr id="3" name="Content Placeholder 2">
            <a:extLst>
              <a:ext uri="{FF2B5EF4-FFF2-40B4-BE49-F238E27FC236}">
                <a16:creationId xmlns:a16="http://schemas.microsoft.com/office/drawing/2014/main" id="{3B40ACB0-059D-B8F0-42EA-663ED04BC682}"/>
              </a:ext>
            </a:extLst>
          </p:cNvPr>
          <p:cNvSpPr>
            <a:spLocks noGrp="1"/>
          </p:cNvSpPr>
          <p:nvPr>
            <p:ph idx="1"/>
          </p:nvPr>
        </p:nvSpPr>
        <p:spPr>
          <a:xfrm>
            <a:off x="600074" y="1398403"/>
            <a:ext cx="10991851" cy="5122716"/>
          </a:xfrm>
        </p:spPr>
        <p:txBody>
          <a:bodyPr/>
          <a:lstStyle/>
          <a:p>
            <a:pPr marL="285750" marR="0" lvl="0" indent="-285750" algn="l" defTabSz="609585" rtl="0" eaLnBrk="0" fontAlgn="base" latinLnBrk="0" hangingPunct="0">
              <a:lnSpc>
                <a:spcPct val="150000"/>
              </a:lnSpc>
              <a:buClrTx/>
              <a:buSzTx/>
              <a:buFont typeface="Arial"/>
              <a:buChar char="•"/>
              <a:tabLst/>
              <a:defRPr/>
            </a:pPr>
            <a:r>
              <a:rPr kumimoji="0" lang="en-GB" sz="1800" b="0" i="0" u="none" strike="noStrike" kern="1200" cap="none" spc="0" normalizeH="0" baseline="0" noProof="0">
                <a:ln>
                  <a:noFill/>
                </a:ln>
                <a:effectLst/>
                <a:uLnTx/>
                <a:uFillTx/>
                <a:ea typeface="ＭＳ Ｐゴシック"/>
                <a:cs typeface="+mn-cs"/>
              </a:rPr>
              <a:t>Information sharing is a key enabler of collaborative practice and promotes the wellbeing or safety of children, young people and adults. It enables professionals to understand all of the circumstances of the child and family through the appropriate sharing of information.</a:t>
            </a:r>
          </a:p>
          <a:p>
            <a:pPr marL="285750" marR="0" lvl="0" indent="-285750" algn="l" defTabSz="609585" rtl="0" eaLnBrk="0" fontAlgn="base" latinLnBrk="0" hangingPunct="0">
              <a:lnSpc>
                <a:spcPct val="150000"/>
              </a:lnSpc>
              <a:buClrTx/>
              <a:buSzTx/>
              <a:buFont typeface="Arial"/>
              <a:buChar char="•"/>
              <a:tabLst/>
              <a:defRPr/>
            </a:pPr>
            <a:r>
              <a:rPr kumimoji="0" lang="en-AU" sz="1800" b="0" i="0" u="none" strike="noStrike" kern="1200" cap="none" spc="0" normalizeH="0" baseline="0" noProof="0">
                <a:ln>
                  <a:noFill/>
                </a:ln>
                <a:effectLst/>
                <a:uLnTx/>
                <a:uFillTx/>
                <a:ea typeface="ＭＳ Ｐゴシック"/>
                <a:cs typeface="+mn-cs"/>
              </a:rPr>
              <a:t>Services are encouraged to work proactively and collaboratively with each other to improve the wellbeing or safety of common clients or clients and families who need additional support.</a:t>
            </a:r>
          </a:p>
          <a:p>
            <a:pPr marL="285750" marR="0" lvl="0" indent="-285750" algn="l" defTabSz="609585" rtl="0" eaLnBrk="0" fontAlgn="base" latinLnBrk="0" hangingPunct="0">
              <a:lnSpc>
                <a:spcPct val="150000"/>
              </a:lnSpc>
              <a:buClrTx/>
              <a:buSzTx/>
              <a:buFont typeface="Arial"/>
              <a:buChar char="•"/>
              <a:tabLst/>
              <a:defRPr/>
            </a:pPr>
            <a:r>
              <a:rPr kumimoji="0" lang="en-US" sz="1800" b="0" i="0" u="none" strike="noStrike" kern="1200" cap="none" spc="0" normalizeH="0" baseline="0" noProof="0">
                <a:ln>
                  <a:noFill/>
                </a:ln>
                <a:effectLst/>
                <a:uLnTx/>
                <a:uFillTx/>
                <a:ea typeface="ＭＳ Ｐゴシック"/>
                <a:cs typeface="+mn-cs"/>
              </a:rPr>
              <a:t>There are existing legislative pathways that </a:t>
            </a:r>
            <a:r>
              <a:rPr kumimoji="0" lang="en-US" sz="1800" b="0" i="0" u="none" strike="noStrike" kern="1200" cap="none" spc="0" normalizeH="0" baseline="0" noProof="0" err="1">
                <a:ln>
                  <a:noFill/>
                </a:ln>
                <a:effectLst/>
                <a:uLnTx/>
                <a:uFillTx/>
                <a:ea typeface="ＭＳ Ｐゴシック"/>
                <a:cs typeface="+mn-cs"/>
              </a:rPr>
              <a:t>authorise</a:t>
            </a:r>
            <a:r>
              <a:rPr kumimoji="0" lang="en-US" sz="1800" b="0" i="0" u="none" strike="noStrike" kern="1200" cap="none" spc="0" normalizeH="0" baseline="0" noProof="0">
                <a:ln>
                  <a:noFill/>
                </a:ln>
                <a:effectLst/>
                <a:uLnTx/>
                <a:uFillTx/>
                <a:ea typeface="ＭＳ Ｐゴシック"/>
                <a:cs typeface="+mn-cs"/>
              </a:rPr>
              <a:t> professionals to share relevant information in certain circumstances such as for Child Protection purposes under the </a:t>
            </a:r>
            <a:r>
              <a:rPr kumimoji="0" lang="en-US" sz="1800" b="0" i="1" u="none" strike="noStrike" kern="1200" cap="none" spc="0" normalizeH="0" baseline="0" noProof="0">
                <a:ln>
                  <a:noFill/>
                </a:ln>
                <a:effectLst/>
                <a:uLnTx/>
                <a:uFillTx/>
                <a:ea typeface="ＭＳ Ｐゴシック"/>
                <a:cs typeface="+mn-cs"/>
              </a:rPr>
              <a:t>Children, Youth and Families Act 2005</a:t>
            </a:r>
            <a:r>
              <a:rPr kumimoji="0" lang="en-US" sz="1800" b="0" i="0" u="none" strike="noStrike" kern="1200" cap="none" spc="0" normalizeH="0" baseline="0" noProof="0">
                <a:ln>
                  <a:noFill/>
                </a:ln>
                <a:effectLst/>
                <a:uLnTx/>
                <a:uFillTx/>
                <a:ea typeface="ＭＳ Ｐゴシック"/>
                <a:cs typeface="+mn-cs"/>
              </a:rPr>
              <a:t>.</a:t>
            </a:r>
          </a:p>
          <a:p>
            <a:pPr marL="285750" marR="0" lvl="0" indent="-285750" algn="l" defTabSz="609585" rtl="0" eaLnBrk="0" fontAlgn="base" latinLnBrk="0" hangingPunct="0">
              <a:lnSpc>
                <a:spcPct val="150000"/>
              </a:lnSpc>
              <a:buClrTx/>
              <a:buSzTx/>
              <a:buFont typeface="Arial"/>
              <a:buChar char="•"/>
              <a:tabLst/>
              <a:defRPr/>
            </a:pPr>
            <a:r>
              <a:rPr kumimoji="0" lang="en-US" sz="1800" b="0" i="0" u="none" strike="noStrike" kern="1200" cap="none" spc="0" normalizeH="0" baseline="0" noProof="0">
                <a:ln>
                  <a:noFill/>
                </a:ln>
                <a:effectLst/>
                <a:uLnTx/>
                <a:uFillTx/>
                <a:ea typeface="ＭＳ Ｐゴシック"/>
                <a:cs typeface="+mn-cs"/>
              </a:rPr>
              <a:t>The Child Information Sharing Scheme (CISS) and the Family Violence Information Sharing Scheme (FVISS) are additional pathways for prescribed Information Sharing Entities (ISEs) to exchange information.</a:t>
            </a:r>
          </a:p>
          <a:p>
            <a:endParaRPr lang="en-AU"/>
          </a:p>
        </p:txBody>
      </p:sp>
    </p:spTree>
    <p:extLst>
      <p:ext uri="{BB962C8B-B14F-4D97-AF65-F5344CB8AC3E}">
        <p14:creationId xmlns:p14="http://schemas.microsoft.com/office/powerpoint/2010/main" val="7453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F1C6-B505-7056-8127-60E58BD8D521}"/>
              </a:ext>
            </a:extLst>
          </p:cNvPr>
          <p:cNvSpPr>
            <a:spLocks noGrp="1"/>
          </p:cNvSpPr>
          <p:nvPr>
            <p:ph type="title"/>
          </p:nvPr>
        </p:nvSpPr>
        <p:spPr/>
        <p:txBody>
          <a:bodyPr/>
          <a:lstStyle/>
          <a:p>
            <a:r>
              <a:rPr lang="en-US">
                <a:latin typeface="+mj-lt"/>
              </a:rPr>
              <a:t>Information Sharing Legislation </a:t>
            </a:r>
            <a:endParaRPr lang="en-AU">
              <a:latin typeface="+mj-lt"/>
            </a:endParaRPr>
          </a:p>
        </p:txBody>
      </p:sp>
      <p:sp>
        <p:nvSpPr>
          <p:cNvPr id="4" name="Rectangle: Single Corner Rounded 3">
            <a:extLst>
              <a:ext uri="{FF2B5EF4-FFF2-40B4-BE49-F238E27FC236}">
                <a16:creationId xmlns:a16="http://schemas.microsoft.com/office/drawing/2014/main" id="{EF1B3EFC-9B8E-9121-4149-8179B0C5CA39}"/>
              </a:ext>
            </a:extLst>
          </p:cNvPr>
          <p:cNvSpPr/>
          <p:nvPr/>
        </p:nvSpPr>
        <p:spPr>
          <a:xfrm>
            <a:off x="123202" y="1419883"/>
            <a:ext cx="2579055" cy="1344058"/>
          </a:xfrm>
          <a:prstGeom prst="round1Rect">
            <a:avLst/>
          </a:prstGeom>
          <a:solidFill>
            <a:srgbClr val="DCCDE4"/>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201547"/>
                </a:solidFill>
                <a:effectLst/>
                <a:uLnTx/>
                <a:uFillTx/>
                <a:latin typeface="Arial"/>
                <a:ea typeface="ＭＳ Ｐゴシック"/>
                <a:cs typeface="Arial"/>
              </a:rPr>
              <a:t>Child Protection specific information sharing </a:t>
            </a:r>
            <a:endParaRPr kumimoji="0" lang="en-AU" sz="1600" b="1" i="0" u="none" strike="noStrike" kern="1200" cap="none" spc="0" normalizeH="0" baseline="0" noProof="0">
              <a:ln>
                <a:noFill/>
              </a:ln>
              <a:solidFill>
                <a:srgbClr val="201547"/>
              </a:solidFill>
              <a:effectLst/>
              <a:uLnTx/>
              <a:uFillTx/>
              <a:latin typeface="Arial"/>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201547"/>
              </a:solidFill>
              <a:effectLst/>
              <a:uLnTx/>
              <a:uFillTx/>
              <a:latin typeface="Arial"/>
              <a:ea typeface="+mn-ea"/>
              <a:cs typeface="+mn-cs"/>
            </a:endParaRPr>
          </a:p>
        </p:txBody>
      </p:sp>
      <p:sp>
        <p:nvSpPr>
          <p:cNvPr id="5" name="Rectangle 4">
            <a:extLst>
              <a:ext uri="{FF2B5EF4-FFF2-40B4-BE49-F238E27FC236}">
                <a16:creationId xmlns:a16="http://schemas.microsoft.com/office/drawing/2014/main" id="{1664A7EA-379B-0307-052C-29ABF318B3C0}"/>
              </a:ext>
            </a:extLst>
          </p:cNvPr>
          <p:cNvSpPr/>
          <p:nvPr/>
        </p:nvSpPr>
        <p:spPr>
          <a:xfrm>
            <a:off x="2880766" y="1419882"/>
            <a:ext cx="9188031" cy="1344058"/>
          </a:xfrm>
          <a:prstGeom prst="rect">
            <a:avLst/>
          </a:prstGeom>
          <a:ln>
            <a:solidFill>
              <a:srgbClr val="966AAE"/>
            </a:solidFill>
          </a:ln>
        </p:spPr>
        <p:style>
          <a:lnRef idx="2">
            <a:schemeClr val="accent5"/>
          </a:lnRef>
          <a:fillRef idx="1">
            <a:schemeClr val="lt1"/>
          </a:fillRef>
          <a:effectRef idx="0">
            <a:schemeClr val="accent5"/>
          </a:effectRef>
          <a:fontRef idx="minor">
            <a:schemeClr val="dk1"/>
          </a:fontRef>
        </p:style>
        <p:txBody>
          <a:bodyPr rtlCol="0" anchor="b"/>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500" b="1" i="1" u="none" strike="noStrike" kern="1200" cap="none" spc="0" normalizeH="0" baseline="0" noProof="0">
                <a:ln>
                  <a:noFill/>
                </a:ln>
                <a:solidFill>
                  <a:srgbClr val="002060"/>
                </a:solidFill>
                <a:effectLst/>
                <a:uLnTx/>
                <a:uFillTx/>
                <a:ea typeface="ＭＳ Ｐゴシック"/>
                <a:cs typeface="Arial"/>
              </a:rPr>
              <a:t>Children, Youth and Families Act 2005</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500" b="0" i="0" u="none" strike="noStrike" kern="1200" cap="none" spc="0" normalizeH="0" baseline="0" noProof="0">
                <a:ln>
                  <a:noFill/>
                </a:ln>
                <a:solidFill>
                  <a:srgbClr val="002060"/>
                </a:solidFill>
                <a:effectLst/>
                <a:uLnTx/>
                <a:uFillTx/>
                <a:ea typeface="ＭＳ Ｐゴシック"/>
                <a:cs typeface="Arial"/>
              </a:rPr>
              <a:t>Sharing with and by Child Protection </a:t>
            </a:r>
            <a:endParaRPr kumimoji="0" lang="en-AU" sz="1500" b="0" i="0" u="none" strike="noStrike" kern="1200" cap="none" spc="0" normalizeH="0" baseline="0" noProof="0">
              <a:ln>
                <a:noFill/>
              </a:ln>
              <a:solidFill>
                <a:srgbClr val="002060"/>
              </a:solidFill>
              <a:effectLst/>
              <a:uLnTx/>
              <a:uFillTx/>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002060"/>
              </a:solidFill>
              <a:effectLst/>
              <a:uLnTx/>
              <a:uFillTx/>
              <a:latin typeface="Arial"/>
              <a:ea typeface="+mn-ea"/>
              <a:cs typeface="+mn-cs"/>
            </a:endParaRPr>
          </a:p>
        </p:txBody>
      </p:sp>
      <p:sp>
        <p:nvSpPr>
          <p:cNvPr id="6" name="Rectangle: Single Corner Rounded 5">
            <a:extLst>
              <a:ext uri="{FF2B5EF4-FFF2-40B4-BE49-F238E27FC236}">
                <a16:creationId xmlns:a16="http://schemas.microsoft.com/office/drawing/2014/main" id="{84FD634F-1964-6914-D6D2-8517E0B7C950}"/>
              </a:ext>
            </a:extLst>
          </p:cNvPr>
          <p:cNvSpPr/>
          <p:nvPr/>
        </p:nvSpPr>
        <p:spPr>
          <a:xfrm>
            <a:off x="125300" y="2953501"/>
            <a:ext cx="2576957" cy="1344058"/>
          </a:xfrm>
          <a:prstGeom prst="round1Rect">
            <a:avLst/>
          </a:prstGeom>
          <a:solidFill>
            <a:srgbClr val="CCE9F8"/>
          </a:solidFill>
          <a:ln>
            <a:solidFill>
              <a:srgbClr val="66BCE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201547"/>
                </a:solidFill>
                <a:effectLst/>
                <a:uLnTx/>
                <a:uFillTx/>
                <a:latin typeface="Arial"/>
                <a:ea typeface="ＭＳ Ｐゴシック"/>
                <a:cs typeface="Arial"/>
              </a:rPr>
              <a:t>Purpose specific information sharing </a:t>
            </a:r>
          </a:p>
        </p:txBody>
      </p:sp>
      <p:sp>
        <p:nvSpPr>
          <p:cNvPr id="7" name="Rectangle 6">
            <a:extLst>
              <a:ext uri="{FF2B5EF4-FFF2-40B4-BE49-F238E27FC236}">
                <a16:creationId xmlns:a16="http://schemas.microsoft.com/office/drawing/2014/main" id="{20EDC49C-4D9A-B450-CA70-A7545D112BC4}"/>
              </a:ext>
            </a:extLst>
          </p:cNvPr>
          <p:cNvSpPr/>
          <p:nvPr/>
        </p:nvSpPr>
        <p:spPr>
          <a:xfrm>
            <a:off x="2880766" y="2953501"/>
            <a:ext cx="2974124" cy="1344058"/>
          </a:xfrm>
          <a:prstGeom prst="rect">
            <a:avLst/>
          </a:prstGeom>
          <a:ln>
            <a:solidFill>
              <a:srgbClr val="66BCE9"/>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1" i="1" u="none" strike="noStrike" kern="1200" cap="none" spc="0" normalizeH="0" baseline="0" noProof="0">
              <a:ln>
                <a:noFill/>
              </a:ln>
              <a:solidFill>
                <a:srgbClr val="002060"/>
              </a:solidFill>
              <a:effectLst/>
              <a:uLnTx/>
              <a:uFillTx/>
              <a:latin typeface="Arial"/>
              <a:ea typeface="ＭＳ Ｐゴシック"/>
              <a:cs typeface="Arial"/>
            </a:endParaRP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1" i="1" u="none" strike="noStrike" kern="1200" cap="none" spc="0" normalizeH="0" baseline="0" noProof="0">
                <a:ln>
                  <a:noFill/>
                </a:ln>
                <a:solidFill>
                  <a:srgbClr val="002060"/>
                </a:solidFill>
                <a:effectLst/>
                <a:uLnTx/>
                <a:uFillTx/>
                <a:latin typeface="Arial"/>
                <a:ea typeface="ＭＳ Ｐゴシック"/>
                <a:cs typeface="Arial"/>
              </a:rPr>
              <a:t>Child, Wellbeing and Safety Act 2005 </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latin typeface="Arial"/>
                <a:ea typeface="ＭＳ Ｐゴシック"/>
                <a:cs typeface="Arial"/>
              </a:rPr>
              <a:t>Child Information Sharing Scheme</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latin typeface="Arial"/>
                <a:ea typeface="ＭＳ Ｐゴシック"/>
                <a:cs typeface="Arial"/>
              </a:rPr>
              <a:t>(CISS)</a:t>
            </a:r>
            <a:endParaRPr kumimoji="0" lang="en-AU" sz="1400" b="1" i="0" u="none" strike="noStrike" kern="1200" cap="none" spc="0" normalizeH="0" baseline="0" noProof="0">
              <a:ln>
                <a:noFill/>
              </a:ln>
              <a:solidFill>
                <a:srgbClr val="002060"/>
              </a:solidFill>
              <a:effectLst/>
              <a:uLnTx/>
              <a:uFillTx/>
              <a:latin typeface="Arial"/>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002060"/>
              </a:solidFill>
              <a:effectLst/>
              <a:uLnTx/>
              <a:uFillTx/>
              <a:latin typeface="Arial"/>
              <a:ea typeface="+mn-ea"/>
              <a:cs typeface="+mn-cs"/>
            </a:endParaRPr>
          </a:p>
        </p:txBody>
      </p:sp>
      <p:sp>
        <p:nvSpPr>
          <p:cNvPr id="8" name="Rectangle 7">
            <a:extLst>
              <a:ext uri="{FF2B5EF4-FFF2-40B4-BE49-F238E27FC236}">
                <a16:creationId xmlns:a16="http://schemas.microsoft.com/office/drawing/2014/main" id="{04C235C4-FD34-5523-96B9-E7333BF36866}"/>
              </a:ext>
            </a:extLst>
          </p:cNvPr>
          <p:cNvSpPr/>
          <p:nvPr/>
        </p:nvSpPr>
        <p:spPr>
          <a:xfrm>
            <a:off x="5986816" y="2964671"/>
            <a:ext cx="2974124" cy="1344058"/>
          </a:xfrm>
          <a:prstGeom prst="rect">
            <a:avLst/>
          </a:prstGeom>
          <a:ln>
            <a:solidFill>
              <a:srgbClr val="66BCE9"/>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1" i="1" u="none" strike="noStrike" kern="1200" cap="none" spc="0" normalizeH="0" baseline="0" noProof="0">
              <a:ln>
                <a:noFill/>
              </a:ln>
              <a:solidFill>
                <a:srgbClr val="002060"/>
              </a:solidFill>
              <a:effectLst/>
              <a:uLnTx/>
              <a:uFillTx/>
              <a:latin typeface="Arial"/>
              <a:ea typeface="ＭＳ Ｐゴシック"/>
              <a:cs typeface="Arial"/>
            </a:endParaRP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1" i="1" u="none" strike="noStrike" kern="1200" cap="none" spc="0" normalizeH="0" baseline="0" noProof="0">
                <a:ln>
                  <a:noFill/>
                </a:ln>
                <a:solidFill>
                  <a:srgbClr val="002060"/>
                </a:solidFill>
                <a:effectLst/>
                <a:uLnTx/>
                <a:uFillTx/>
                <a:latin typeface="Arial"/>
                <a:ea typeface="ＭＳ Ｐゴシック"/>
                <a:cs typeface="Arial"/>
              </a:rPr>
              <a:t>Family Violence Protection Act 2008 </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latin typeface="Arial"/>
                <a:ea typeface="ＭＳ Ｐゴシック"/>
                <a:cs typeface="Arial"/>
              </a:rPr>
              <a:t>Family Violence Information Sharing Scheme (FVISS) </a:t>
            </a:r>
            <a:endParaRPr kumimoji="0" lang="en-AU" sz="1400" b="1" i="0" u="none" strike="noStrike" kern="1200" cap="none" spc="0" normalizeH="0" baseline="0" noProof="0">
              <a:ln>
                <a:noFill/>
              </a:ln>
              <a:solidFill>
                <a:srgbClr val="002060"/>
              </a:solidFill>
              <a:effectLst/>
              <a:uLnTx/>
              <a:uFillTx/>
              <a:latin typeface="Arial"/>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002060"/>
              </a:solidFill>
              <a:effectLst/>
              <a:uLnTx/>
              <a:uFillTx/>
              <a:latin typeface="Arial"/>
              <a:ea typeface="+mn-ea"/>
              <a:cs typeface="+mn-cs"/>
            </a:endParaRPr>
          </a:p>
        </p:txBody>
      </p:sp>
      <p:sp>
        <p:nvSpPr>
          <p:cNvPr id="9" name="Rectangle 8">
            <a:extLst>
              <a:ext uri="{FF2B5EF4-FFF2-40B4-BE49-F238E27FC236}">
                <a16:creationId xmlns:a16="http://schemas.microsoft.com/office/drawing/2014/main" id="{ECD6F74C-8B6B-29D7-35CE-91BFB381CDA3}"/>
              </a:ext>
            </a:extLst>
          </p:cNvPr>
          <p:cNvSpPr/>
          <p:nvPr/>
        </p:nvSpPr>
        <p:spPr>
          <a:xfrm>
            <a:off x="9094674" y="2959086"/>
            <a:ext cx="2974124" cy="1344058"/>
          </a:xfrm>
          <a:prstGeom prst="rect">
            <a:avLst/>
          </a:prstGeom>
          <a:ln>
            <a:solidFill>
              <a:srgbClr val="66BCE9"/>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1" i="1" u="none" strike="noStrike" kern="1200" cap="none" spc="0" normalizeH="0" baseline="0" noProof="0">
              <a:ln>
                <a:noFill/>
              </a:ln>
              <a:solidFill>
                <a:srgbClr val="002060"/>
              </a:solidFill>
              <a:effectLst/>
              <a:uLnTx/>
              <a:uFillTx/>
              <a:latin typeface="Arial"/>
              <a:ea typeface="ＭＳ Ｐゴシック"/>
              <a:cs typeface="Arial"/>
            </a:endParaRP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1" i="1" u="none" strike="noStrike" kern="1200" cap="none" spc="0" normalizeH="0" baseline="0" noProof="0">
                <a:ln>
                  <a:noFill/>
                </a:ln>
                <a:solidFill>
                  <a:srgbClr val="002060"/>
                </a:solidFill>
                <a:effectLst/>
                <a:uLnTx/>
                <a:uFillTx/>
                <a:latin typeface="Arial"/>
                <a:ea typeface="ＭＳ Ｐゴシック"/>
                <a:cs typeface="Arial"/>
              </a:rPr>
              <a:t>Youth Justice Act 2024 </a:t>
            </a: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400" b="0" i="0" u="none" strike="noStrike" kern="1200" cap="none" spc="0" normalizeH="0" baseline="0" noProof="0">
                <a:ln>
                  <a:noFill/>
                </a:ln>
                <a:solidFill>
                  <a:srgbClr val="002060"/>
                </a:solidFill>
                <a:effectLst/>
                <a:uLnTx/>
                <a:uFillTx/>
                <a:latin typeface="Arial"/>
                <a:ea typeface="ＭＳ Ｐゴシック"/>
                <a:cs typeface="Arial"/>
              </a:rPr>
              <a:t>Coming into effect in September 2026</a:t>
            </a:r>
            <a:endParaRPr kumimoji="0" lang="en-AU" sz="1400" b="1" i="0" u="none" strike="noStrike" kern="1200" cap="none" spc="0" normalizeH="0" baseline="0" noProof="0">
              <a:ln>
                <a:noFill/>
              </a:ln>
              <a:solidFill>
                <a:srgbClr val="002060"/>
              </a:solidFill>
              <a:effectLst/>
              <a:uLnTx/>
              <a:uFillTx/>
              <a:latin typeface="Arial"/>
              <a:ea typeface="+mn-ea"/>
              <a:cs typeface="Arial" charset="0"/>
            </a:endParaRPr>
          </a:p>
          <a:p>
            <a:pPr marL="0" marR="0" lvl="0" indent="0" algn="ctr"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002060"/>
              </a:solidFill>
              <a:effectLst/>
              <a:uLnTx/>
              <a:uFillTx/>
              <a:latin typeface="Arial"/>
              <a:ea typeface="+mn-ea"/>
              <a:cs typeface="+mn-cs"/>
            </a:endParaRPr>
          </a:p>
        </p:txBody>
      </p:sp>
      <p:sp>
        <p:nvSpPr>
          <p:cNvPr id="10" name="Rectangle: Single Corner Rounded 9">
            <a:extLst>
              <a:ext uri="{FF2B5EF4-FFF2-40B4-BE49-F238E27FC236}">
                <a16:creationId xmlns:a16="http://schemas.microsoft.com/office/drawing/2014/main" id="{7E58545D-5DD2-829D-AAA2-F9B683C9F643}"/>
              </a:ext>
            </a:extLst>
          </p:cNvPr>
          <p:cNvSpPr/>
          <p:nvPr/>
        </p:nvSpPr>
        <p:spPr>
          <a:xfrm>
            <a:off x="123202" y="4487120"/>
            <a:ext cx="2576957" cy="1344058"/>
          </a:xfrm>
          <a:prstGeom prst="round1Rect">
            <a:avLst/>
          </a:prstGeom>
          <a:solidFill>
            <a:srgbClr val="CCEFD9"/>
          </a:solidFill>
          <a:ln>
            <a:solidFill>
              <a:srgbClr val="66D08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201547"/>
                </a:solidFill>
                <a:effectLst/>
                <a:uLnTx/>
                <a:uFillTx/>
                <a:latin typeface="Arial"/>
                <a:ea typeface="ＭＳ Ｐゴシック"/>
                <a:cs typeface="Arial"/>
              </a:rPr>
              <a:t>Any other information sharing</a:t>
            </a:r>
          </a:p>
        </p:txBody>
      </p:sp>
      <p:sp>
        <p:nvSpPr>
          <p:cNvPr id="11" name="Rectangle 10">
            <a:extLst>
              <a:ext uri="{FF2B5EF4-FFF2-40B4-BE49-F238E27FC236}">
                <a16:creationId xmlns:a16="http://schemas.microsoft.com/office/drawing/2014/main" id="{53291C7D-2660-D24B-E8B2-EEFD789369A5}"/>
              </a:ext>
            </a:extLst>
          </p:cNvPr>
          <p:cNvSpPr/>
          <p:nvPr/>
        </p:nvSpPr>
        <p:spPr>
          <a:xfrm>
            <a:off x="2883239" y="4487120"/>
            <a:ext cx="4532049" cy="1344058"/>
          </a:xfrm>
          <a:prstGeom prst="rect">
            <a:avLst/>
          </a:prstGeom>
          <a:ln>
            <a:solidFill>
              <a:srgbClr val="66D08D"/>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1" u="none" strike="noStrike" kern="1200" cap="none" spc="0" normalizeH="0" baseline="0" noProof="0">
                <a:ln>
                  <a:noFill/>
                </a:ln>
                <a:solidFill>
                  <a:srgbClr val="002060"/>
                </a:solidFill>
                <a:effectLst/>
                <a:uLnTx/>
                <a:uFillTx/>
                <a:latin typeface="Arial"/>
                <a:ea typeface="ＭＳ Ｐゴシック"/>
                <a:cs typeface="Arial"/>
              </a:rPr>
              <a:t>Health Records Act 2021</a:t>
            </a:r>
            <a:endParaRPr kumimoji="0" lang="en-AU" sz="1600" b="0" i="1" u="none" strike="noStrike" kern="1200" cap="none" spc="0" normalizeH="0" baseline="0" noProof="0">
              <a:ln>
                <a:noFill/>
              </a:ln>
              <a:solidFill>
                <a:srgbClr val="00206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8E0D94EF-9748-3C57-4DBA-BDF41B5B0D19}"/>
              </a:ext>
            </a:extLst>
          </p:cNvPr>
          <p:cNvSpPr/>
          <p:nvPr/>
        </p:nvSpPr>
        <p:spPr>
          <a:xfrm>
            <a:off x="7536749" y="4475280"/>
            <a:ext cx="4529951" cy="1355897"/>
          </a:xfrm>
          <a:prstGeom prst="rect">
            <a:avLst/>
          </a:prstGeom>
          <a:ln>
            <a:solidFill>
              <a:srgbClr val="66D08D"/>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AU" sz="1600" b="1" i="1" u="none" strike="noStrike" kern="1200" cap="none" spc="0" normalizeH="0" baseline="0" noProof="0">
                <a:ln>
                  <a:noFill/>
                </a:ln>
                <a:solidFill>
                  <a:srgbClr val="002060"/>
                </a:solidFill>
                <a:effectLst/>
                <a:uLnTx/>
                <a:uFillTx/>
                <a:latin typeface="Arial"/>
                <a:ea typeface="ＭＳ Ｐゴシック"/>
                <a:cs typeface="Arial"/>
              </a:rPr>
              <a:t>Privacy and Data Protection Act 2014 </a:t>
            </a:r>
            <a:endParaRPr kumimoji="0" lang="en-AU" sz="1600" b="0" i="1" u="none" strike="noStrike" kern="1200" cap="none" spc="0" normalizeH="0" baseline="0" noProof="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1380551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0F73-D143-1A41-181C-7D0D611CCFC9}"/>
              </a:ext>
            </a:extLst>
          </p:cNvPr>
          <p:cNvSpPr>
            <a:spLocks noGrp="1"/>
          </p:cNvSpPr>
          <p:nvPr>
            <p:ph type="title"/>
          </p:nvPr>
        </p:nvSpPr>
        <p:spPr/>
        <p:txBody>
          <a:bodyPr/>
          <a:lstStyle/>
          <a:p>
            <a:r>
              <a:rPr lang="en-US">
                <a:latin typeface="+mj-lt"/>
              </a:rPr>
              <a:t>Child Information Sharing Scheme (CISS</a:t>
            </a:r>
            <a:r>
              <a:rPr lang="en-US"/>
              <a:t>)</a:t>
            </a:r>
            <a:endParaRPr lang="en-AU"/>
          </a:p>
        </p:txBody>
      </p:sp>
      <p:sp>
        <p:nvSpPr>
          <p:cNvPr id="4" name="Rectangle 3">
            <a:extLst>
              <a:ext uri="{FF2B5EF4-FFF2-40B4-BE49-F238E27FC236}">
                <a16:creationId xmlns:a16="http://schemas.microsoft.com/office/drawing/2014/main" id="{B92DF2CA-8AFB-CE32-6E45-DFDD1021E781}"/>
              </a:ext>
            </a:extLst>
          </p:cNvPr>
          <p:cNvSpPr/>
          <p:nvPr/>
        </p:nvSpPr>
        <p:spPr>
          <a:xfrm>
            <a:off x="251000" y="1231849"/>
            <a:ext cx="7836008" cy="4832452"/>
          </a:xfrm>
          <a:prstGeom prst="rect">
            <a:avLst/>
          </a:prstGeom>
          <a:solidFill>
            <a:sysClr val="window" lastClr="FFFFFF"/>
          </a:solidFill>
          <a:ln w="25400" cap="flat" cmpd="sng" algn="ctr">
            <a:noFill/>
            <a:prstDash val="solid"/>
          </a:ln>
          <a:effectLst/>
        </p:spPr>
        <p:txBody>
          <a:bodyPr lIns="91440" tIns="45720" rIns="91440" bIns="45720" rtlCol="0" anchor="ctr"/>
          <a:lstStyle/>
          <a:p>
            <a:pPr marL="285750" marR="0" lvl="0" indent="-285750" defTabSz="914400" eaLnBrk="1" fontAlgn="auto" latinLnBrk="0" hangingPunct="1">
              <a:lnSpc>
                <a:spcPct val="150000"/>
              </a:lnSpc>
              <a:spcBef>
                <a:spcPts val="0"/>
              </a:spcBef>
              <a:spcAft>
                <a:spcPts val="0"/>
              </a:spcAft>
              <a:buClrTx/>
              <a:buSzTx/>
              <a:buFontTx/>
              <a:buChar char="•"/>
              <a:tabLst/>
              <a:defRPr/>
            </a:pPr>
            <a:r>
              <a:rPr kumimoji="0" lang="en-GB" sz="1600" b="0" i="0" u="none" strike="noStrike" kern="0" cap="none" spc="0" normalizeH="0" baseline="0" noProof="0">
                <a:ln>
                  <a:noFill/>
                </a:ln>
                <a:solidFill>
                  <a:srgbClr val="002060"/>
                </a:solidFill>
                <a:effectLst/>
                <a:uLnTx/>
                <a:uFillTx/>
                <a:latin typeface="+mn-lt"/>
                <a:ea typeface="ＭＳ Ｐゴシック"/>
                <a:cs typeface="+mn-cs"/>
              </a:rPr>
              <a:t>The </a:t>
            </a:r>
            <a:r>
              <a:rPr kumimoji="0" lang="en-GB" sz="1600" b="1" i="0" u="none" strike="noStrike" kern="0" cap="none" spc="0" normalizeH="0" baseline="0" noProof="0">
                <a:ln>
                  <a:noFill/>
                </a:ln>
                <a:solidFill>
                  <a:srgbClr val="002060"/>
                </a:solidFill>
                <a:effectLst/>
                <a:uLnTx/>
                <a:uFillTx/>
                <a:latin typeface="+mn-lt"/>
                <a:ea typeface="ＭＳ Ｐゴシック"/>
                <a:cs typeface="+mn-cs"/>
                <a:hlinkClick r:id="rId2">
                  <a:extLst>
                    <a:ext uri="{A12FA001-AC4F-418D-AE19-62706E023703}">
                      <ahyp:hlinkClr xmlns:ahyp="http://schemas.microsoft.com/office/drawing/2018/hyperlinkcolor" val="tx"/>
                    </a:ext>
                  </a:extLst>
                </a:hlinkClick>
              </a:rPr>
              <a:t>Child Information Sharing Scheme</a:t>
            </a:r>
            <a:r>
              <a:rPr kumimoji="0" lang="en-GB" sz="1600" b="1" i="0" u="none" strike="noStrike" kern="0" cap="none" spc="0" normalizeH="0" baseline="0" noProof="0">
                <a:ln>
                  <a:noFill/>
                </a:ln>
                <a:solidFill>
                  <a:srgbClr val="002060"/>
                </a:solidFill>
                <a:effectLst/>
                <a:uLnTx/>
                <a:uFillTx/>
                <a:latin typeface="+mn-lt"/>
                <a:ea typeface="ＭＳ Ｐゴシック"/>
                <a:cs typeface="+mn-cs"/>
              </a:rPr>
              <a:t> </a:t>
            </a:r>
            <a:r>
              <a:rPr kumimoji="0" lang="en-GB" sz="1600" b="0" i="0" u="none" strike="noStrike" kern="0" cap="none" spc="0" normalizeH="0" baseline="0" noProof="0">
                <a:ln>
                  <a:noFill/>
                </a:ln>
                <a:solidFill>
                  <a:srgbClr val="002060"/>
                </a:solidFill>
                <a:effectLst/>
                <a:uLnTx/>
                <a:uFillTx/>
                <a:latin typeface="+mn-lt"/>
                <a:ea typeface="ＭＳ Ｐゴシック"/>
                <a:cs typeface="+mn-cs"/>
              </a:rPr>
              <a:t>(CISS), established under Part 6A of the </a:t>
            </a:r>
            <a:r>
              <a:rPr kumimoji="0" lang="en-GB" sz="1600" b="0" i="1" u="none" strike="noStrike" kern="0" cap="none" spc="0" normalizeH="0" baseline="0" noProof="0">
                <a:ln>
                  <a:noFill/>
                </a:ln>
                <a:solidFill>
                  <a:srgbClr val="002060"/>
                </a:solidFill>
                <a:effectLst/>
                <a:uLnTx/>
                <a:uFillTx/>
                <a:latin typeface="+mn-lt"/>
                <a:ea typeface="ＭＳ Ｐゴシック"/>
                <a:cs typeface="+mn-cs"/>
              </a:rPr>
              <a:t>Child, Wellbeing and Safety Act 2005</a:t>
            </a:r>
            <a:r>
              <a:rPr kumimoji="0" lang="en-GB" sz="1600" b="0" i="0" u="none" strike="noStrike" kern="0" cap="none" spc="0" normalizeH="0" baseline="0" noProof="0">
                <a:ln>
                  <a:noFill/>
                </a:ln>
                <a:solidFill>
                  <a:srgbClr val="002060"/>
                </a:solidFill>
                <a:effectLst/>
                <a:uLnTx/>
                <a:uFillTx/>
                <a:latin typeface="+mn-lt"/>
                <a:ea typeface="ＭＳ Ｐゴシック"/>
                <a:cs typeface="+mn-cs"/>
              </a:rPr>
              <a:t> enables authorised organisations and services to share information to promote the wellbeing </a:t>
            </a:r>
            <a:r>
              <a:rPr kumimoji="0" lang="en-GB" sz="1600" b="0" i="0" u="sng" strike="noStrike" kern="0" cap="none" spc="0" normalizeH="0" baseline="0" noProof="0">
                <a:ln>
                  <a:noFill/>
                </a:ln>
                <a:solidFill>
                  <a:srgbClr val="002060"/>
                </a:solidFill>
                <a:effectLst/>
                <a:uLnTx/>
                <a:uFillTx/>
                <a:latin typeface="+mn-lt"/>
                <a:ea typeface="ＭＳ Ｐゴシック"/>
                <a:cs typeface="+mn-cs"/>
              </a:rPr>
              <a:t>or</a:t>
            </a:r>
            <a:r>
              <a:rPr kumimoji="0" lang="en-GB" sz="1600" b="0" i="0" u="none" strike="noStrike" kern="0" cap="none" spc="0" normalizeH="0" baseline="0" noProof="0">
                <a:ln>
                  <a:noFill/>
                </a:ln>
                <a:solidFill>
                  <a:srgbClr val="002060"/>
                </a:solidFill>
                <a:effectLst/>
                <a:uLnTx/>
                <a:uFillTx/>
                <a:latin typeface="+mn-lt"/>
                <a:ea typeface="ＭＳ Ｐゴシック"/>
                <a:cs typeface="+mn-cs"/>
              </a:rPr>
              <a:t> safety of children and facilitate services working together to:</a:t>
            </a:r>
            <a:endParaRPr kumimoji="0" lang="en-US" sz="1600" b="0" i="0" u="none" strike="noStrike" kern="0" cap="none" spc="0" normalizeH="0" baseline="0" noProof="0">
              <a:ln>
                <a:noFill/>
              </a:ln>
              <a:solidFill>
                <a:srgbClr val="002060"/>
              </a:solidFill>
              <a:effectLst/>
              <a:uLnTx/>
              <a:uFillTx/>
              <a:latin typeface="+mn-lt"/>
              <a:ea typeface="+mn-ea"/>
              <a:cs typeface="+mn-cs"/>
            </a:endParaRPr>
          </a:p>
          <a:p>
            <a:pPr marL="1146810" marR="0" lvl="4"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02060"/>
                </a:solidFill>
                <a:effectLst/>
                <a:uLnTx/>
                <a:uFillTx/>
                <a:latin typeface="+mn-lt"/>
                <a:ea typeface="ＭＳ Ｐゴシック"/>
                <a:cs typeface="+mn-cs"/>
              </a:rPr>
              <a:t>identify needs and risks promote earlier and more effective intervention and integrated service provisions</a:t>
            </a:r>
            <a:endParaRPr kumimoji="0" lang="en-GB" sz="1600" b="0" i="0" u="none" strike="noStrike" kern="0" cap="none" spc="0" normalizeH="0" baseline="0" noProof="0">
              <a:ln>
                <a:noFill/>
              </a:ln>
              <a:solidFill>
                <a:srgbClr val="002060"/>
              </a:solidFill>
              <a:effectLst/>
              <a:uLnTx/>
              <a:uFillTx/>
              <a:latin typeface="+mn-lt"/>
              <a:ea typeface="ＭＳ Ｐゴシック"/>
              <a:cs typeface="Arial"/>
            </a:endParaRPr>
          </a:p>
          <a:p>
            <a:pPr marL="1146810" marR="0" lvl="4"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02060"/>
                </a:solidFill>
                <a:effectLst/>
                <a:uLnTx/>
                <a:uFillTx/>
                <a:latin typeface="+mn-lt"/>
                <a:ea typeface="ＭＳ Ｐゴシック"/>
                <a:cs typeface="+mn-cs"/>
              </a:rPr>
              <a:t>improve outcomes for children and families.</a:t>
            </a:r>
            <a:endParaRPr kumimoji="0" lang="en-GB" sz="1600" b="0" i="0" u="none" strike="noStrike" kern="0" cap="none" spc="0" normalizeH="0" baseline="0" noProof="0">
              <a:ln>
                <a:noFill/>
              </a:ln>
              <a:solidFill>
                <a:srgbClr val="002060"/>
              </a:solidFill>
              <a:effectLst/>
              <a:uLnTx/>
              <a:uFillTx/>
              <a:latin typeface="+mn-lt"/>
              <a:ea typeface="ＭＳ Ｐゴシック"/>
              <a:cs typeface="Arial"/>
            </a:endParaRPr>
          </a:p>
          <a:p>
            <a:pPr marL="285750" marR="0" lvl="2"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02060"/>
                </a:solidFill>
                <a:effectLst/>
                <a:uLnTx/>
                <a:uFillTx/>
                <a:latin typeface="+mn-lt"/>
                <a:ea typeface="ＭＳ Ｐゴシック"/>
                <a:cs typeface="Arial"/>
              </a:rPr>
              <a:t>All Victorian children and young people from 0-18 years of age are covered by the CISS. </a:t>
            </a:r>
          </a:p>
          <a:p>
            <a:pPr marL="285750" lvl="2" indent="-285750" defTabSz="914400" eaLnBrk="1" fontAlgn="auto" hangingPunct="1">
              <a:lnSpc>
                <a:spcPct val="150000"/>
              </a:lnSpc>
              <a:spcBef>
                <a:spcPts val="0"/>
              </a:spcBef>
              <a:spcAft>
                <a:spcPts val="0"/>
              </a:spcAft>
              <a:buFont typeface="Arial" panose="020B0604020202020204" pitchFamily="34" charset="0"/>
              <a:buChar char="•"/>
              <a:defRPr/>
            </a:pPr>
            <a:r>
              <a:rPr kumimoji="0" lang="en-GB" sz="1600" b="0" i="0" u="none" strike="noStrike" kern="0" cap="none" spc="0" normalizeH="0" baseline="0" noProof="0">
                <a:ln>
                  <a:noFill/>
                </a:ln>
                <a:solidFill>
                  <a:srgbClr val="002060"/>
                </a:solidFill>
                <a:effectLst/>
                <a:uLnTx/>
                <a:uFillTx/>
                <a:latin typeface="+mn-lt"/>
                <a:ea typeface="ＭＳ Ｐゴシック"/>
                <a:cs typeface="Arial"/>
              </a:rPr>
              <a:t>For both schemes, while consent is not required</a:t>
            </a:r>
            <a:r>
              <a:rPr lang="en-GB" sz="1600" kern="0">
                <a:solidFill>
                  <a:srgbClr val="002060"/>
                </a:solidFill>
                <a:latin typeface="+mn-lt"/>
                <a:ea typeface="ＭＳ Ｐゴシック"/>
                <a:cs typeface="Arial"/>
              </a:rPr>
              <a:t> from children</a:t>
            </a:r>
            <a:r>
              <a:rPr kumimoji="0" lang="en-GB" sz="1600" b="0" i="0" u="none" strike="noStrike" kern="0" cap="none" spc="0" normalizeH="0" baseline="0" noProof="0">
                <a:ln>
                  <a:noFill/>
                </a:ln>
                <a:solidFill>
                  <a:srgbClr val="002060"/>
                </a:solidFill>
                <a:effectLst/>
                <a:uLnTx/>
                <a:uFillTx/>
                <a:latin typeface="+mn-lt"/>
                <a:ea typeface="ＭＳ Ｐゴシック"/>
                <a:cs typeface="Arial"/>
              </a:rPr>
              <a:t>, practitioners are still encouraged to seek and consider the views of the affected individual/s and consider their safety if information is shared if their consent is not sought.</a:t>
            </a:r>
            <a:endParaRPr lang="en-GB" sz="1600" b="0" i="0" u="none" strike="noStrike" kern="0" cap="none" spc="0" normalizeH="0" baseline="0" noProof="0">
              <a:ln>
                <a:noFill/>
              </a:ln>
              <a:solidFill>
                <a:srgbClr val="002060"/>
              </a:solidFill>
              <a:effectLst/>
              <a:uLnTx/>
              <a:uFillTx/>
              <a:latin typeface="+mn-lt"/>
              <a:ea typeface="ＭＳ Ｐゴシック"/>
              <a:cs typeface="Arial"/>
            </a:endParaRPr>
          </a:p>
        </p:txBody>
      </p:sp>
      <p:pic>
        <p:nvPicPr>
          <p:cNvPr id="5" name="Picture 4">
            <a:extLst>
              <a:ext uri="{FF2B5EF4-FFF2-40B4-BE49-F238E27FC236}">
                <a16:creationId xmlns:a16="http://schemas.microsoft.com/office/drawing/2014/main" id="{F981BCB3-B3B2-AC87-1419-0EA0B1C2FFAF}"/>
              </a:ext>
            </a:extLst>
          </p:cNvPr>
          <p:cNvPicPr>
            <a:picLocks noChangeAspect="1"/>
          </p:cNvPicPr>
          <p:nvPr/>
        </p:nvPicPr>
        <p:blipFill>
          <a:blip r:embed="rId3"/>
          <a:stretch>
            <a:fillRect/>
          </a:stretch>
        </p:blipFill>
        <p:spPr>
          <a:xfrm>
            <a:off x="8409138" y="1358798"/>
            <a:ext cx="3531862" cy="4832452"/>
          </a:xfrm>
          <a:prstGeom prst="rect">
            <a:avLst/>
          </a:prstGeom>
        </p:spPr>
      </p:pic>
    </p:spTree>
    <p:extLst>
      <p:ext uri="{BB962C8B-B14F-4D97-AF65-F5344CB8AC3E}">
        <p14:creationId xmlns:p14="http://schemas.microsoft.com/office/powerpoint/2010/main" val="1986461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BF3E46-0091-BF16-9CF8-454EFFF56B03}"/>
              </a:ext>
            </a:extLst>
          </p:cNvPr>
          <p:cNvSpPr/>
          <p:nvPr/>
        </p:nvSpPr>
        <p:spPr>
          <a:xfrm>
            <a:off x="8162523" y="1257300"/>
            <a:ext cx="3992788" cy="5380818"/>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50000"/>
              </a:lnSpc>
              <a:spcBef>
                <a:spcPts val="600"/>
              </a:spcBef>
              <a:spcAft>
                <a:spcPts val="600"/>
              </a:spcAft>
              <a:buClrTx/>
              <a:buSzTx/>
              <a:buFontTx/>
              <a:buNone/>
              <a:tabLst/>
              <a:defRPr/>
            </a:pPr>
            <a:r>
              <a:rPr kumimoji="0" lang="en-GB" sz="1400" b="1" i="0" u="none" strike="noStrike" kern="0" cap="none" spc="0" normalizeH="0" baseline="0" noProof="0">
                <a:ln>
                  <a:noFill/>
                </a:ln>
                <a:solidFill>
                  <a:srgbClr val="002060"/>
                </a:solidFill>
                <a:effectLst/>
                <a:uLnTx/>
                <a:uFillTx/>
                <a:latin typeface="+mn-lt"/>
                <a:ea typeface="+mn-ea"/>
                <a:cs typeface="+mn-cs"/>
              </a:rPr>
              <a:t>Examples:</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400" b="0" i="0" u="none" strike="noStrike" kern="0" cap="none" spc="0" normalizeH="0" baseline="0" noProof="0">
                <a:ln>
                  <a:noFill/>
                </a:ln>
                <a:solidFill>
                  <a:srgbClr val="002060"/>
                </a:solidFill>
                <a:effectLst/>
                <a:uLnTx/>
                <a:uFillTx/>
                <a:latin typeface="+mn-lt"/>
                <a:ea typeface="+mn-ea"/>
                <a:cs typeface="+mn-cs"/>
              </a:rPr>
              <a:t>A hospital social worker requesting information for birth planning purposes relevant to an 'unborn' child where there were some concerns.</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400" b="0" i="0" u="none" strike="noStrike" kern="0" cap="none" spc="0" normalizeH="0" baseline="0" noProof="0">
                <a:ln>
                  <a:noFill/>
                </a:ln>
                <a:solidFill>
                  <a:srgbClr val="002060"/>
                </a:solidFill>
                <a:effectLst/>
                <a:uLnTx/>
                <a:uFillTx/>
                <a:latin typeface="+mn-lt"/>
                <a:ea typeface="+mn-ea"/>
                <a:cs typeface="+mn-cs"/>
              </a:rPr>
              <a:t>A school with concerns related to a child disclosing information regarding discipline in the home.</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400" b="0" i="0" u="none" strike="noStrike" kern="0" cap="none" spc="0" normalizeH="0" baseline="0" noProof="0">
                <a:ln>
                  <a:noFill/>
                </a:ln>
                <a:solidFill>
                  <a:srgbClr val="002060"/>
                </a:solidFill>
                <a:effectLst/>
                <a:uLnTx/>
                <a:uFillTx/>
                <a:latin typeface="+mn-lt"/>
                <a:ea typeface="+mn-ea"/>
                <a:cs typeface="+mn-cs"/>
              </a:rPr>
              <a:t>A school seeking information regarding assessments to determine whether there is a need for greater support to the family for continued engagement of the child in their education.</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400" b="0" i="0" u="none" strike="noStrike" kern="0" cap="none" spc="0" normalizeH="0" baseline="0" noProof="0">
                <a:ln>
                  <a:noFill/>
                </a:ln>
                <a:solidFill>
                  <a:srgbClr val="002060"/>
                </a:solidFill>
                <a:effectLst/>
                <a:uLnTx/>
                <a:uFillTx/>
                <a:latin typeface="+mn-lt"/>
                <a:ea typeface="+mn-ea"/>
                <a:cs typeface="+mn-cs"/>
              </a:rPr>
              <a:t>An AOD practitioner with concerns regarding a parent’s ongoing substance misuse.</a:t>
            </a:r>
            <a:endParaRPr kumimoji="0" lang="en-AU" sz="1400" b="0" i="0" u="none" strike="noStrike" kern="0" cap="none" spc="0" normalizeH="0" baseline="0" noProof="0">
              <a:ln>
                <a:noFill/>
              </a:ln>
              <a:solidFill>
                <a:srgbClr val="002060"/>
              </a:solidFill>
              <a:effectLst/>
              <a:uLnTx/>
              <a:uFillTx/>
              <a:latin typeface="+mn-lt"/>
              <a:ea typeface="+mn-ea"/>
              <a:cs typeface="+mn-cs"/>
            </a:endParaRPr>
          </a:p>
        </p:txBody>
      </p:sp>
      <p:sp>
        <p:nvSpPr>
          <p:cNvPr id="4" name="Title 3">
            <a:extLst>
              <a:ext uri="{FF2B5EF4-FFF2-40B4-BE49-F238E27FC236}">
                <a16:creationId xmlns:a16="http://schemas.microsoft.com/office/drawing/2014/main" id="{AB2C4515-9E5E-B784-DED1-F3847A5DE179}"/>
              </a:ext>
            </a:extLst>
          </p:cNvPr>
          <p:cNvSpPr>
            <a:spLocks noGrp="1"/>
          </p:cNvSpPr>
          <p:nvPr>
            <p:ph type="title"/>
          </p:nvPr>
        </p:nvSpPr>
        <p:spPr/>
        <p:txBody>
          <a:bodyPr/>
          <a:lstStyle/>
          <a:p>
            <a:r>
              <a:rPr lang="en-US"/>
              <a:t>Child Information Sharing Scheme (CISS)</a:t>
            </a:r>
            <a:endParaRPr lang="en-AU"/>
          </a:p>
        </p:txBody>
      </p:sp>
      <p:pic>
        <p:nvPicPr>
          <p:cNvPr id="6" name="Content Placeholder 3" descr="Overview graphic summary of Child Information Sharing Scheme, see slide notes for description">
            <a:extLst>
              <a:ext uri="{FF2B5EF4-FFF2-40B4-BE49-F238E27FC236}">
                <a16:creationId xmlns:a16="http://schemas.microsoft.com/office/drawing/2014/main" id="{A55720EA-288A-50CF-900C-0486EB7996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89" y="1041626"/>
            <a:ext cx="8151234" cy="5740173"/>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80000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8A38-1A94-F5CA-1E52-1E180FE38698}"/>
              </a:ext>
            </a:extLst>
          </p:cNvPr>
          <p:cNvSpPr>
            <a:spLocks noGrp="1"/>
          </p:cNvSpPr>
          <p:nvPr>
            <p:ph type="title"/>
          </p:nvPr>
        </p:nvSpPr>
        <p:spPr/>
        <p:txBody>
          <a:bodyPr/>
          <a:lstStyle/>
          <a:p>
            <a:r>
              <a:rPr lang="en-US"/>
              <a:t>Family Violence Information Sharing Scheme</a:t>
            </a:r>
            <a:endParaRPr lang="en-AU"/>
          </a:p>
        </p:txBody>
      </p:sp>
      <p:sp>
        <p:nvSpPr>
          <p:cNvPr id="4" name="Rectangle 3">
            <a:extLst>
              <a:ext uri="{FF2B5EF4-FFF2-40B4-BE49-F238E27FC236}">
                <a16:creationId xmlns:a16="http://schemas.microsoft.com/office/drawing/2014/main" id="{2B2A619E-F64C-58DB-B5AD-DF6AC50EDFD4}"/>
              </a:ext>
            </a:extLst>
          </p:cNvPr>
          <p:cNvSpPr/>
          <p:nvPr/>
        </p:nvSpPr>
        <p:spPr>
          <a:xfrm>
            <a:off x="112544" y="1285319"/>
            <a:ext cx="8264838" cy="5246110"/>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en-GB" sz="1800" b="0" i="0" u="none" strike="noStrike" kern="0" cap="none" spc="0" normalizeH="0" baseline="0" noProof="0">
                <a:ln>
                  <a:noFill/>
                </a:ln>
                <a:solidFill>
                  <a:srgbClr val="002060"/>
                </a:solidFill>
                <a:effectLst/>
                <a:uLnTx/>
                <a:uFillTx/>
                <a:latin typeface="+mn-lt"/>
                <a:ea typeface="ＭＳ Ｐゴシック"/>
                <a:cs typeface="+mn-cs"/>
              </a:rPr>
              <a:t>The </a:t>
            </a:r>
            <a:r>
              <a:rPr kumimoji="0" lang="en-GB" sz="1800" b="1" i="0" u="none" strike="noStrike" kern="0" cap="none" spc="0" normalizeH="0" baseline="0" noProof="0">
                <a:ln>
                  <a:noFill/>
                </a:ln>
                <a:solidFill>
                  <a:srgbClr val="002060"/>
                </a:solidFill>
                <a:effectLst/>
                <a:uLnTx/>
                <a:uFillTx/>
                <a:latin typeface="+mn-lt"/>
                <a:ea typeface="ＭＳ Ｐゴシック"/>
                <a:cs typeface="+mn-cs"/>
                <a:hlinkClick r:id="rId2">
                  <a:extLst>
                    <a:ext uri="{A12FA001-AC4F-418D-AE19-62706E023703}">
                      <ahyp:hlinkClr xmlns:ahyp="http://schemas.microsoft.com/office/drawing/2018/hyperlinkcolor" val="tx"/>
                    </a:ext>
                  </a:extLst>
                </a:hlinkClick>
              </a:rPr>
              <a:t>Family Violence Information Sharing Scheme</a:t>
            </a:r>
            <a:r>
              <a:rPr kumimoji="0" lang="en-GB" sz="1800" b="1" i="0" u="none" strike="noStrike" kern="0" cap="none" spc="0" normalizeH="0" baseline="0" noProof="0">
                <a:ln>
                  <a:noFill/>
                </a:ln>
                <a:solidFill>
                  <a:srgbClr val="002060"/>
                </a:solidFill>
                <a:effectLst/>
                <a:uLnTx/>
                <a:uFillTx/>
                <a:latin typeface="+mn-lt"/>
                <a:ea typeface="ＭＳ Ｐゴシック"/>
                <a:cs typeface="+mn-cs"/>
              </a:rPr>
              <a:t> </a:t>
            </a:r>
            <a:r>
              <a:rPr kumimoji="0" lang="en-GB" sz="1800" b="0" i="0" u="none" strike="noStrike" kern="0" cap="none" spc="0" normalizeH="0" baseline="0" noProof="0">
                <a:ln>
                  <a:noFill/>
                </a:ln>
                <a:solidFill>
                  <a:srgbClr val="002060"/>
                </a:solidFill>
                <a:effectLst/>
                <a:uLnTx/>
                <a:uFillTx/>
                <a:latin typeface="+mn-lt"/>
                <a:ea typeface="ＭＳ Ｐゴシック"/>
                <a:cs typeface="+mn-cs"/>
              </a:rPr>
              <a:t>(FVISS), established under Part 5A of the </a:t>
            </a:r>
            <a:r>
              <a:rPr kumimoji="0" lang="en-GB" sz="1800" b="0" i="1" u="none" strike="noStrike" kern="0" cap="none" spc="0" normalizeH="0" baseline="0" noProof="0">
                <a:ln>
                  <a:noFill/>
                </a:ln>
                <a:solidFill>
                  <a:srgbClr val="002060"/>
                </a:solidFill>
                <a:effectLst/>
                <a:uLnTx/>
                <a:uFillTx/>
                <a:latin typeface="+mn-lt"/>
                <a:ea typeface="ＭＳ Ｐゴシック"/>
                <a:cs typeface="+mn-cs"/>
              </a:rPr>
              <a:t>Family Violence Protection Act 2008</a:t>
            </a:r>
            <a:r>
              <a:rPr kumimoji="0" lang="en-GB" sz="1800" b="0" i="0" u="none" strike="noStrike" kern="0" cap="none" spc="0" normalizeH="0" baseline="0" noProof="0">
                <a:ln>
                  <a:noFill/>
                </a:ln>
                <a:solidFill>
                  <a:srgbClr val="002060"/>
                </a:solidFill>
                <a:effectLst/>
                <a:uLnTx/>
                <a:uFillTx/>
                <a:latin typeface="+mn-lt"/>
                <a:ea typeface="ＭＳ Ｐゴシック"/>
                <a:cs typeface="+mn-cs"/>
              </a:rPr>
              <a:t>, enables authorised organisations and services to share information to facilitate the assessment and management of family violence risk to children and adults. It also facilitates keeping perpetrators of family violence in view and held accountable for their actions.</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ＭＳ Ｐゴシック"/>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ＭＳ Ｐゴシック"/>
                <a:cs typeface="+mn-cs"/>
              </a:rPr>
              <a:t> </a:t>
            </a:r>
          </a:p>
        </p:txBody>
      </p:sp>
      <p:pic>
        <p:nvPicPr>
          <p:cNvPr id="5" name="Picture 4">
            <a:extLst>
              <a:ext uri="{FF2B5EF4-FFF2-40B4-BE49-F238E27FC236}">
                <a16:creationId xmlns:a16="http://schemas.microsoft.com/office/drawing/2014/main" id="{084BD72B-3561-31AA-018A-279AEC884354}"/>
              </a:ext>
            </a:extLst>
          </p:cNvPr>
          <p:cNvPicPr>
            <a:picLocks noChangeAspect="1"/>
          </p:cNvPicPr>
          <p:nvPr/>
        </p:nvPicPr>
        <p:blipFill>
          <a:blip r:embed="rId3"/>
          <a:stretch>
            <a:fillRect/>
          </a:stretch>
        </p:blipFill>
        <p:spPr>
          <a:xfrm>
            <a:off x="8377382" y="1303814"/>
            <a:ext cx="3591238" cy="5246110"/>
          </a:xfrm>
          <a:prstGeom prst="rect">
            <a:avLst/>
          </a:prstGeom>
        </p:spPr>
      </p:pic>
    </p:spTree>
    <p:extLst>
      <p:ext uri="{BB962C8B-B14F-4D97-AF65-F5344CB8AC3E}">
        <p14:creationId xmlns:p14="http://schemas.microsoft.com/office/powerpoint/2010/main" val="2299067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7255-733C-904F-B528-112013C1258C}"/>
              </a:ext>
            </a:extLst>
          </p:cNvPr>
          <p:cNvSpPr>
            <a:spLocks noGrp="1"/>
          </p:cNvSpPr>
          <p:nvPr>
            <p:ph type="title"/>
          </p:nvPr>
        </p:nvSpPr>
        <p:spPr/>
        <p:txBody>
          <a:bodyPr/>
          <a:lstStyle/>
          <a:p>
            <a:r>
              <a:rPr lang="en-US"/>
              <a:t>Family Violence Information Sharing Scheme</a:t>
            </a:r>
            <a:endParaRPr lang="en-AU"/>
          </a:p>
        </p:txBody>
      </p:sp>
      <p:pic>
        <p:nvPicPr>
          <p:cNvPr id="6" name="Picture 5">
            <a:extLst>
              <a:ext uri="{FF2B5EF4-FFF2-40B4-BE49-F238E27FC236}">
                <a16:creationId xmlns:a16="http://schemas.microsoft.com/office/drawing/2014/main" id="{0842F7A1-3690-BE14-BEEA-0F7345164925}"/>
              </a:ext>
            </a:extLst>
          </p:cNvPr>
          <p:cNvPicPr>
            <a:picLocks noChangeAspect="1"/>
          </p:cNvPicPr>
          <p:nvPr/>
        </p:nvPicPr>
        <p:blipFill>
          <a:blip r:embed="rId2"/>
          <a:stretch>
            <a:fillRect/>
          </a:stretch>
        </p:blipFill>
        <p:spPr>
          <a:xfrm rot="5400000">
            <a:off x="-596866" y="2209969"/>
            <a:ext cx="5830370" cy="3197300"/>
          </a:xfrm>
          <a:prstGeom prst="rect">
            <a:avLst/>
          </a:prstGeom>
        </p:spPr>
      </p:pic>
      <p:sp>
        <p:nvSpPr>
          <p:cNvPr id="7" name="Rectangle 6">
            <a:extLst>
              <a:ext uri="{FF2B5EF4-FFF2-40B4-BE49-F238E27FC236}">
                <a16:creationId xmlns:a16="http://schemas.microsoft.com/office/drawing/2014/main" id="{98091414-62A8-B158-7E15-8F4EACE4C99A}"/>
              </a:ext>
            </a:extLst>
          </p:cNvPr>
          <p:cNvSpPr/>
          <p:nvPr/>
        </p:nvSpPr>
        <p:spPr>
          <a:xfrm>
            <a:off x="7415696" y="1451803"/>
            <a:ext cx="4257964" cy="4538031"/>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50000"/>
              </a:lnSpc>
              <a:spcBef>
                <a:spcPts val="600"/>
              </a:spcBef>
              <a:spcAft>
                <a:spcPts val="600"/>
              </a:spcAft>
              <a:buClrTx/>
              <a:buSzTx/>
              <a:buFontTx/>
              <a:buNone/>
              <a:tabLst/>
              <a:defRPr/>
            </a:pPr>
            <a:r>
              <a:rPr kumimoji="0" lang="en-GB" sz="1600" b="1" i="0" u="none" strike="noStrike" kern="0" cap="none" spc="0" normalizeH="0" baseline="0" noProof="0">
                <a:ln>
                  <a:noFill/>
                </a:ln>
                <a:solidFill>
                  <a:srgbClr val="002060"/>
                </a:solidFill>
                <a:effectLst/>
                <a:uLnTx/>
                <a:uFillTx/>
                <a:latin typeface="+mn-lt"/>
                <a:ea typeface="+mn-ea"/>
                <a:cs typeface="+mn-cs"/>
              </a:rPr>
              <a:t>Examples:</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600" b="0" i="0" u="none" strike="noStrike" kern="0" cap="none" spc="0" normalizeH="0" baseline="0" noProof="0">
                <a:ln>
                  <a:noFill/>
                </a:ln>
                <a:solidFill>
                  <a:srgbClr val="002060"/>
                </a:solidFill>
                <a:effectLst/>
                <a:uLnTx/>
                <a:uFillTx/>
                <a:latin typeface="+mn-lt"/>
                <a:ea typeface="+mn-ea"/>
                <a:cs typeface="+mn-cs"/>
              </a:rPr>
              <a:t>A therapeutic family violence service is seeking information about the person using violence in the home so that can provide the appropriate support to their client.</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600" b="0" i="0" u="none" strike="noStrike" kern="0" cap="none" spc="0" normalizeH="0" baseline="0" noProof="0">
                <a:ln>
                  <a:noFill/>
                </a:ln>
                <a:solidFill>
                  <a:srgbClr val="002060"/>
                </a:solidFill>
                <a:effectLst/>
                <a:uLnTx/>
                <a:uFillTx/>
                <a:latin typeface="+mn-lt"/>
                <a:ea typeface="+mn-ea"/>
                <a:cs typeface="+mn-cs"/>
              </a:rPr>
              <a:t>Victoria Police is seeking information held by Child Protection relevant to an application for an IVO.</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600" b="0" i="0" u="none" strike="noStrike" kern="0" cap="none" spc="0" normalizeH="0" baseline="0" noProof="0">
                <a:ln>
                  <a:noFill/>
                </a:ln>
                <a:solidFill>
                  <a:srgbClr val="002060"/>
                </a:solidFill>
                <a:effectLst/>
                <a:uLnTx/>
                <a:uFillTx/>
                <a:latin typeface="+mn-lt"/>
                <a:ea typeface="+mn-ea"/>
                <a:cs typeface="+mn-cs"/>
              </a:rPr>
              <a:t>A school seeking information regarding a student’s experience of historical family violence to identify appropriate supports</a:t>
            </a:r>
          </a:p>
          <a:p>
            <a:pPr marL="285750" marR="0" lvl="0" indent="-285750" defTabSz="914400" eaLnBrk="1" fontAlgn="auto" latinLnBrk="0" hangingPunct="1">
              <a:lnSpc>
                <a:spcPct val="150000"/>
              </a:lnSpc>
              <a:spcBef>
                <a:spcPts val="600"/>
              </a:spcBef>
              <a:spcAft>
                <a:spcPts val="600"/>
              </a:spcAft>
              <a:buClrTx/>
              <a:buSzTx/>
              <a:buFont typeface="Arial"/>
              <a:buChar char="•"/>
              <a:tabLst/>
              <a:defRPr/>
            </a:pPr>
            <a:r>
              <a:rPr kumimoji="0" lang="en-GB" sz="1600" b="0" i="0" u="none" strike="noStrike" kern="0" cap="none" spc="0" normalizeH="0" baseline="0" noProof="0">
                <a:ln>
                  <a:noFill/>
                </a:ln>
                <a:solidFill>
                  <a:srgbClr val="002060"/>
                </a:solidFill>
                <a:effectLst/>
                <a:uLnTx/>
                <a:uFillTx/>
                <a:latin typeface="+mn-lt"/>
                <a:ea typeface="+mn-ea"/>
                <a:cs typeface="+mn-cs"/>
              </a:rPr>
              <a:t>RAE requests information to establish the presence of </a:t>
            </a:r>
            <a:r>
              <a:rPr lang="en-GB" sz="1600" kern="0">
                <a:solidFill>
                  <a:srgbClr val="002060"/>
                </a:solidFill>
                <a:latin typeface="+mn-lt"/>
                <a:ea typeface="+mn-ea"/>
              </a:rPr>
              <a:t>family violence risk</a:t>
            </a:r>
            <a:r>
              <a:rPr lang="en-GB" sz="1600" kern="0">
                <a:solidFill>
                  <a:srgbClr val="201547"/>
                </a:solidFill>
                <a:latin typeface="+mn-lt"/>
                <a:ea typeface="+mn-ea"/>
              </a:rPr>
              <a:t>. </a:t>
            </a:r>
            <a:endParaRPr kumimoji="0" lang="en-GB" sz="1600" b="0" i="0" u="none" strike="noStrike" kern="0" cap="none" spc="0" normalizeH="0" baseline="0" noProof="0">
              <a:ln>
                <a:noFill/>
              </a:ln>
              <a:solidFill>
                <a:srgbClr val="201547"/>
              </a:solidFill>
              <a:effectLst/>
              <a:uLnTx/>
              <a:uFillTx/>
              <a:latin typeface="+mn-lt"/>
              <a:ea typeface="+mn-ea"/>
              <a:cs typeface="+mn-cs"/>
            </a:endParaRPr>
          </a:p>
        </p:txBody>
      </p:sp>
      <p:sp>
        <p:nvSpPr>
          <p:cNvPr id="8" name="Arrow: Pentagon 7">
            <a:extLst>
              <a:ext uri="{FF2B5EF4-FFF2-40B4-BE49-F238E27FC236}">
                <a16:creationId xmlns:a16="http://schemas.microsoft.com/office/drawing/2014/main" id="{43C51A4B-9CD7-3AC9-32C6-B47A3BC150AB}"/>
              </a:ext>
            </a:extLst>
          </p:cNvPr>
          <p:cNvSpPr/>
          <p:nvPr/>
        </p:nvSpPr>
        <p:spPr>
          <a:xfrm>
            <a:off x="4191855" y="1889262"/>
            <a:ext cx="3298006" cy="3874539"/>
          </a:xfrm>
          <a:prstGeom prst="homePlate">
            <a:avLst>
              <a:gd name="adj" fmla="val 18550"/>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R="0" lvl="0" algn="ctr" defTabSz="609585" rtl="0" eaLnBrk="0" fontAlgn="base" latinLnBrk="0" hangingPunct="0">
              <a:lnSpc>
                <a:spcPct val="150000"/>
              </a:lnSpc>
              <a:spcBef>
                <a:spcPct val="0"/>
              </a:spcBef>
              <a:spcAft>
                <a:spcPct val="0"/>
              </a:spcAft>
              <a:buClrTx/>
              <a:buSzTx/>
              <a:tabLst/>
              <a:defRPr/>
            </a:pPr>
            <a:r>
              <a:rPr lang="en-GB" sz="1600">
                <a:solidFill>
                  <a:srgbClr val="201547"/>
                </a:solidFill>
              </a:rPr>
              <a:t>Examples of ISE’s include </a:t>
            </a:r>
            <a:r>
              <a:rPr kumimoji="0" lang="en-GB" sz="1600" b="0" i="0" u="none" strike="noStrike" kern="1200" cap="none" spc="0" normalizeH="0" baseline="0" noProof="0">
                <a:ln>
                  <a:noFill/>
                </a:ln>
                <a:solidFill>
                  <a:srgbClr val="201547"/>
                </a:solidFill>
                <a:effectLst/>
                <a:uLnTx/>
                <a:uFillTx/>
                <a:ea typeface="+mn-ea"/>
                <a:cs typeface="+mn-cs"/>
              </a:rPr>
              <a:t>Victoria Police, Family Violence services, Alcohol and Other Drugs (AOD), Hospitals, etc. </a:t>
            </a:r>
          </a:p>
          <a:p>
            <a:pPr marL="0" marR="0" lvl="0" indent="0" algn="ctr" defTabSz="609585" rtl="0" eaLnBrk="0" fontAlgn="base" latinLnBrk="0" hangingPunct="0">
              <a:lnSpc>
                <a:spcPct val="150000"/>
              </a:lnSpc>
              <a:spcBef>
                <a:spcPct val="0"/>
              </a:spcBef>
              <a:spcAft>
                <a:spcPct val="0"/>
              </a:spcAft>
              <a:buClrTx/>
              <a:buSzTx/>
              <a:buFontTx/>
              <a:buNone/>
              <a:tabLst/>
              <a:defRPr/>
            </a:pPr>
            <a:endParaRPr lang="en-GB" sz="1600">
              <a:solidFill>
                <a:srgbClr val="201547"/>
              </a:solidFill>
            </a:endParaRPr>
          </a:p>
          <a:p>
            <a:pPr marL="0" marR="0" lvl="0" indent="0" algn="ctr" defTabSz="609585" rtl="0" eaLnBrk="0" fontAlgn="base" latinLnBrk="0" hangingPunct="0">
              <a:lnSpc>
                <a:spcPct val="150000"/>
              </a:lnSpc>
              <a:spcBef>
                <a:spcPct val="0"/>
              </a:spcBef>
              <a:spcAft>
                <a:spcPct val="0"/>
              </a:spcAft>
              <a:buClrTx/>
              <a:buSzTx/>
              <a:buFontTx/>
              <a:buNone/>
              <a:tabLst/>
              <a:defRPr/>
            </a:pPr>
            <a:r>
              <a:rPr kumimoji="0" lang="en-GB" sz="1600" b="0" i="0" u="none" strike="noStrike" kern="1200" cap="none" spc="0" normalizeH="0" baseline="0" noProof="0">
                <a:ln>
                  <a:noFill/>
                </a:ln>
                <a:solidFill>
                  <a:srgbClr val="201547"/>
                </a:solidFill>
                <a:effectLst/>
                <a:uLnTx/>
                <a:uFillTx/>
                <a:ea typeface="+mn-ea"/>
                <a:cs typeface="+mn-cs"/>
              </a:rPr>
              <a:t>Some ISEs are also prescribed as Risk Assessment Entities (RAEs</a:t>
            </a:r>
            <a:r>
              <a:rPr kumimoji="0" lang="en-GB" sz="1600" b="0" i="0" u="none" strike="noStrike" kern="1200" cap="none" spc="0" normalizeH="0" baseline="0" noProof="0">
                <a:ln>
                  <a:noFill/>
                </a:ln>
                <a:solidFill>
                  <a:srgbClr val="201547"/>
                </a:solidFill>
                <a:effectLst/>
                <a:uLnTx/>
                <a:uFillTx/>
                <a:latin typeface="Arial"/>
                <a:ea typeface="+mn-ea"/>
                <a:cs typeface="+mn-cs"/>
              </a:rPr>
              <a:t>)</a:t>
            </a:r>
          </a:p>
        </p:txBody>
      </p:sp>
    </p:spTree>
    <p:extLst>
      <p:ext uri="{BB962C8B-B14F-4D97-AF65-F5344CB8AC3E}">
        <p14:creationId xmlns:p14="http://schemas.microsoft.com/office/powerpoint/2010/main" val="249650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949D-73A8-65FF-1489-5781E0B7608E}"/>
              </a:ext>
            </a:extLst>
          </p:cNvPr>
          <p:cNvSpPr>
            <a:spLocks noGrp="1"/>
          </p:cNvSpPr>
          <p:nvPr>
            <p:ph type="title"/>
          </p:nvPr>
        </p:nvSpPr>
        <p:spPr/>
        <p:txBody>
          <a:bodyPr/>
          <a:lstStyle/>
          <a:p>
            <a:r>
              <a:rPr lang="en-US"/>
              <a:t>Agenda</a:t>
            </a:r>
            <a:endParaRPr lang="en-AU"/>
          </a:p>
        </p:txBody>
      </p:sp>
      <p:graphicFrame>
        <p:nvGraphicFramePr>
          <p:cNvPr id="4" name="Content Placeholder 4">
            <a:extLst>
              <a:ext uri="{FF2B5EF4-FFF2-40B4-BE49-F238E27FC236}">
                <a16:creationId xmlns:a16="http://schemas.microsoft.com/office/drawing/2014/main" id="{24207B13-077E-76A3-5CBD-CFBEA01D7BE4}"/>
              </a:ext>
            </a:extLst>
          </p:cNvPr>
          <p:cNvGraphicFramePr>
            <a:graphicFrameLocks/>
          </p:cNvGraphicFramePr>
          <p:nvPr>
            <p:extLst>
              <p:ext uri="{D42A27DB-BD31-4B8C-83A1-F6EECF244321}">
                <p14:modId xmlns:p14="http://schemas.microsoft.com/office/powerpoint/2010/main" val="2448997206"/>
              </p:ext>
            </p:extLst>
          </p:nvPr>
        </p:nvGraphicFramePr>
        <p:xfrm>
          <a:off x="557262" y="1084082"/>
          <a:ext cx="7447926" cy="5398844"/>
        </p:xfrm>
        <a:graphic>
          <a:graphicData uri="http://schemas.openxmlformats.org/drawingml/2006/table">
            <a:tbl>
              <a:tblPr firstRow="1" bandRow="1"/>
              <a:tblGrid>
                <a:gridCol w="7447926">
                  <a:extLst>
                    <a:ext uri="{9D8B030D-6E8A-4147-A177-3AD203B41FA5}">
                      <a16:colId xmlns:a16="http://schemas.microsoft.com/office/drawing/2014/main" val="1756166197"/>
                    </a:ext>
                  </a:extLst>
                </a:gridCol>
              </a:tblGrid>
              <a:tr h="599873">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GB" sz="1800" b="0" i="0">
                          <a:solidFill>
                            <a:srgbClr val="002060"/>
                          </a:solidFill>
                          <a:effectLst/>
                          <a:latin typeface="+mn-lt"/>
                        </a:rPr>
                        <a:t>1. Victoria's Approach to Supporting and Protecting Children</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68428"/>
                  </a:ext>
                </a:extLst>
              </a:tr>
              <a:tr h="577654">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marR="0" lvl="0" indent="0" algn="l" defTabSz="609585" rtl="0" eaLnBrk="1" fontAlgn="base" latinLnBrk="0" hangingPunct="1">
                        <a:lnSpc>
                          <a:spcPts val="1200"/>
                        </a:lnSpc>
                        <a:spcBef>
                          <a:spcPts val="0"/>
                        </a:spcBef>
                        <a:spcAft>
                          <a:spcPts val="0"/>
                        </a:spcAft>
                        <a:buClrTx/>
                        <a:buSzTx/>
                        <a:buFontTx/>
                        <a:buNone/>
                        <a:tabLst/>
                        <a:defRPr/>
                      </a:pPr>
                      <a:r>
                        <a:rPr lang="en-GB" sz="1800" b="0" i="0">
                          <a:solidFill>
                            <a:srgbClr val="002060"/>
                          </a:solidFill>
                          <a:effectLst/>
                          <a:latin typeface="+mn-lt"/>
                        </a:rPr>
                        <a:t>2. Supporting Aboriginal self-determination</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067958"/>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marR="0" lvl="0" indent="0" algn="l" defTabSz="609585" rtl="0" eaLnBrk="1" fontAlgn="base" latinLnBrk="0" hangingPunct="1">
                        <a:lnSpc>
                          <a:spcPts val="1200"/>
                        </a:lnSpc>
                        <a:spcBef>
                          <a:spcPts val="0"/>
                        </a:spcBef>
                        <a:spcAft>
                          <a:spcPts val="0"/>
                        </a:spcAft>
                        <a:buClrTx/>
                        <a:buSzTx/>
                        <a:buFontTx/>
                        <a:buNone/>
                        <a:tabLst/>
                        <a:defRPr/>
                      </a:pPr>
                      <a:r>
                        <a:rPr lang="en-GB" sz="1800" b="0" i="0">
                          <a:solidFill>
                            <a:srgbClr val="002060"/>
                          </a:solidFill>
                          <a:effectLst/>
                          <a:latin typeface="+mn-lt"/>
                        </a:rPr>
                        <a:t>3. The Orange Door: role and function </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8702131"/>
                  </a:ext>
                </a:extLst>
              </a:tr>
              <a:tr h="488784">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a:lnSpc>
                          <a:spcPts val="1200"/>
                        </a:lnSpc>
                        <a:buNone/>
                      </a:pPr>
                      <a:r>
                        <a:rPr lang="en-US" sz="1800" b="0" i="0">
                          <a:solidFill>
                            <a:srgbClr val="002060"/>
                          </a:solidFill>
                          <a:effectLst/>
                          <a:latin typeface="+mn-lt"/>
                        </a:rPr>
                        <a:t>4. Child Protection: role and function</a:t>
                      </a:r>
                    </a:p>
                  </a:txBody>
                  <a:tcPr marL="35995" marR="35995" marT="36004" marB="36004" anchor="ctr">
                    <a:lnL w="12700">
                      <a:solidFill>
                        <a:srgbClr val="FFFFFF"/>
                      </a:solidFill>
                    </a:lnL>
                    <a:lnR w="12700">
                      <a:solidFill>
                        <a:srgbClr val="FFFFFF"/>
                      </a:solidFill>
                    </a:lnR>
                    <a:lnT w="9525" cap="flat" cmpd="sng" algn="ctr">
                      <a:solidFill>
                        <a:srgbClr val="808080"/>
                      </a:solidFill>
                      <a:prstDash val="solid"/>
                      <a:round/>
                      <a:headEnd type="none" w="med" len="med"/>
                      <a:tailEnd type="none" w="med" len="med"/>
                    </a:lnT>
                    <a:lnB w="9524">
                      <a:solidFill>
                        <a:srgbClr val="808080"/>
                      </a:solidFill>
                    </a:lnB>
                    <a:lnTlToBr w="12700" cmpd="sng">
                      <a:noFill/>
                      <a:prstDash val="solid"/>
                    </a:lnTlToBr>
                    <a:lnBlToTr w="12700" cmpd="sng">
                      <a:noFill/>
                      <a:prstDash val="solid"/>
                    </a:lnBlToTr>
                  </a:tcPr>
                </a:tc>
                <a:extLst>
                  <a:ext uri="{0D108BD9-81ED-4DB2-BD59-A6C34878D82A}">
                    <a16:rowId xmlns:a16="http://schemas.microsoft.com/office/drawing/2014/main" val="4226159987"/>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GB" sz="1800" b="0" i="0">
                          <a:solidFill>
                            <a:srgbClr val="002060"/>
                          </a:solidFill>
                          <a:effectLst/>
                          <a:latin typeface="+mn-lt"/>
                        </a:rPr>
                        <a:t>5. To Refer (to The Orange Door) or To Report (to Child Protection)</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4"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88349"/>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a:lnSpc>
                          <a:spcPts val="1200"/>
                        </a:lnSpc>
                        <a:buNone/>
                      </a:pPr>
                      <a:r>
                        <a:rPr lang="en-GB" sz="1800" b="0" i="0">
                          <a:solidFill>
                            <a:srgbClr val="002060"/>
                          </a:solidFill>
                          <a:effectLst/>
                          <a:latin typeface="+mn-lt"/>
                        </a:rPr>
                        <a:t>6. Mandatory Reporting and other Reporting Requirements</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074646"/>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US" sz="1800" b="0" i="0" u="none" strike="noStrike" noProof="0">
                          <a:solidFill>
                            <a:srgbClr val="002060"/>
                          </a:solidFill>
                          <a:effectLst/>
                          <a:latin typeface="+mn-lt"/>
                          <a:cs typeface="Arial"/>
                        </a:rPr>
                        <a:t>7. Making a Report to Child Protection</a:t>
                      </a:r>
                      <a:endParaRPr lang="en-GB" sz="1800" b="0" i="0">
                        <a:solidFill>
                          <a:srgbClr val="002060"/>
                        </a:solidFill>
                        <a:effectLst/>
                        <a:latin typeface="+mn-lt"/>
                      </a:endParaRP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72040"/>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GB" sz="1800" b="0" i="0" u="none" strike="noStrike" noProof="0">
                          <a:solidFill>
                            <a:srgbClr val="002060"/>
                          </a:solidFill>
                          <a:effectLst/>
                          <a:latin typeface="+mn-lt"/>
                          <a:cs typeface="Arial"/>
                        </a:rPr>
                        <a:t>8. Information Sharing and MARAM Framework</a:t>
                      </a:r>
                      <a:endParaRPr lang="en-GB" sz="1800" b="0" i="0">
                        <a:solidFill>
                          <a:srgbClr val="002060"/>
                        </a:solidFill>
                        <a:effectLst/>
                        <a:latin typeface="+mn-lt"/>
                      </a:endParaRP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8264232"/>
                  </a:ext>
                </a:extLst>
              </a:tr>
              <a:tr h="533219">
                <a:tc>
                  <a:txBody>
                    <a:bodyPr/>
                    <a:lstStyle>
                      <a:lvl1pPr marL="0" algn="l" defTabSz="609585" rtl="0" eaLnBrk="1" latinLnBrk="0" hangingPunct="1">
                        <a:defRPr sz="2400" kern="1200">
                          <a:solidFill>
                            <a:schemeClr val="dk1"/>
                          </a:solidFill>
                          <a:latin typeface="Arial"/>
                        </a:defRPr>
                      </a:lvl1pPr>
                      <a:lvl2pPr marL="609585" algn="l" defTabSz="609585" rtl="0" eaLnBrk="1" latinLnBrk="0" hangingPunct="1">
                        <a:defRPr sz="2400" kern="1200">
                          <a:solidFill>
                            <a:schemeClr val="dk1"/>
                          </a:solidFill>
                          <a:latin typeface="Arial"/>
                        </a:defRPr>
                      </a:lvl2pPr>
                      <a:lvl3pPr marL="1219170" algn="l" defTabSz="609585" rtl="0" eaLnBrk="1" latinLnBrk="0" hangingPunct="1">
                        <a:defRPr sz="2400" kern="1200">
                          <a:solidFill>
                            <a:schemeClr val="dk1"/>
                          </a:solidFill>
                          <a:latin typeface="Arial"/>
                        </a:defRPr>
                      </a:lvl3pPr>
                      <a:lvl4pPr marL="1828754" algn="l" defTabSz="609585" rtl="0" eaLnBrk="1" latinLnBrk="0" hangingPunct="1">
                        <a:defRPr sz="2400" kern="1200">
                          <a:solidFill>
                            <a:schemeClr val="dk1"/>
                          </a:solidFill>
                          <a:latin typeface="Arial"/>
                        </a:defRPr>
                      </a:lvl4pPr>
                      <a:lvl5pPr marL="2438339" algn="l" defTabSz="609585" rtl="0" eaLnBrk="1" latinLnBrk="0" hangingPunct="1">
                        <a:defRPr sz="2400" kern="1200">
                          <a:solidFill>
                            <a:schemeClr val="dk1"/>
                          </a:solidFill>
                          <a:latin typeface="Arial"/>
                        </a:defRPr>
                      </a:lvl5pPr>
                      <a:lvl6pPr marL="3047924" algn="l" defTabSz="609585" rtl="0" eaLnBrk="1" latinLnBrk="0" hangingPunct="1">
                        <a:defRPr sz="2400" kern="1200">
                          <a:solidFill>
                            <a:schemeClr val="dk1"/>
                          </a:solidFill>
                          <a:latin typeface="Arial"/>
                        </a:defRPr>
                      </a:lvl6pPr>
                      <a:lvl7pPr marL="3657509" algn="l" defTabSz="609585" rtl="0" eaLnBrk="1" latinLnBrk="0" hangingPunct="1">
                        <a:defRPr sz="2400" kern="1200">
                          <a:solidFill>
                            <a:schemeClr val="dk1"/>
                          </a:solidFill>
                          <a:latin typeface="Arial"/>
                        </a:defRPr>
                      </a:lvl7pPr>
                      <a:lvl8pPr marL="4267093" algn="l" defTabSz="609585" rtl="0" eaLnBrk="1" latinLnBrk="0" hangingPunct="1">
                        <a:defRPr sz="2400" kern="1200">
                          <a:solidFill>
                            <a:schemeClr val="dk1"/>
                          </a:solidFill>
                          <a:latin typeface="Arial"/>
                        </a:defRPr>
                      </a:lvl8pPr>
                      <a:lvl9pPr marL="4876678" algn="l" defTabSz="609585" rtl="0" eaLnBrk="1" latinLnBrk="0" hangingPunct="1">
                        <a:defRPr sz="2400" kern="1200">
                          <a:solidFill>
                            <a:schemeClr val="dk1"/>
                          </a:solidFill>
                          <a:latin typeface="Arial"/>
                        </a:defRPr>
                      </a:lvl9pPr>
                    </a:lstStyle>
                    <a:p>
                      <a:pPr marL="0" lvl="0" indent="0" algn="l" fontAlgn="base">
                        <a:lnSpc>
                          <a:spcPts val="1200"/>
                        </a:lnSpc>
                        <a:buNone/>
                      </a:pPr>
                      <a:r>
                        <a:rPr lang="en-GB" sz="1800" b="0" i="0">
                          <a:solidFill>
                            <a:srgbClr val="002060"/>
                          </a:solidFill>
                          <a:effectLst/>
                          <a:latin typeface="+mn-lt"/>
                        </a:rPr>
                        <a:t>9. Case Study Examples</a:t>
                      </a:r>
                    </a:p>
                  </a:txBody>
                  <a:tcPr marL="35995" marR="35995" marT="36005" marB="3600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18025"/>
                  </a:ext>
                </a:extLst>
              </a:tr>
              <a:tr h="533219">
                <a:tc>
                  <a:txBody>
                    <a:bodyPr/>
                    <a:lstStyle/>
                    <a:p>
                      <a:pPr marL="0" lvl="0" indent="0" algn="l" fontAlgn="base">
                        <a:lnSpc>
                          <a:spcPts val="1200"/>
                        </a:lnSpc>
                        <a:buNone/>
                      </a:pPr>
                      <a:r>
                        <a:rPr lang="en-GB" sz="1800" b="0" i="0">
                          <a:solidFill>
                            <a:srgbClr val="002060"/>
                          </a:solidFill>
                          <a:effectLst/>
                          <a:latin typeface="+mn-lt"/>
                        </a:rPr>
                        <a:t>10. Reporter Hub</a:t>
                      </a:r>
                    </a:p>
                  </a:txBody>
                  <a:tcPr marL="35995" marR="35995" marT="36005" marB="36005"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8080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3931813"/>
                  </a:ext>
                </a:extLst>
              </a:tr>
            </a:tbl>
          </a:graphicData>
        </a:graphic>
      </p:graphicFrame>
      <p:pic>
        <p:nvPicPr>
          <p:cNvPr id="7" name="Graphic 6" descr="Presentation with checklist with solid fill">
            <a:extLst>
              <a:ext uri="{FF2B5EF4-FFF2-40B4-BE49-F238E27FC236}">
                <a16:creationId xmlns:a16="http://schemas.microsoft.com/office/drawing/2014/main" id="{3F3989EB-EAB6-FA44-0F2B-187283165B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5188" y="1727994"/>
            <a:ext cx="3965036" cy="3965036"/>
          </a:xfrm>
          <a:prstGeom prst="rect">
            <a:avLst/>
          </a:prstGeom>
        </p:spPr>
      </p:pic>
    </p:spTree>
    <p:extLst>
      <p:ext uri="{BB962C8B-B14F-4D97-AF65-F5344CB8AC3E}">
        <p14:creationId xmlns:p14="http://schemas.microsoft.com/office/powerpoint/2010/main" val="2023825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845D-BB0F-BD23-52BB-11F75933C663}"/>
              </a:ext>
            </a:extLst>
          </p:cNvPr>
          <p:cNvSpPr>
            <a:spLocks noGrp="1"/>
          </p:cNvSpPr>
          <p:nvPr>
            <p:ph type="title"/>
          </p:nvPr>
        </p:nvSpPr>
        <p:spPr/>
        <p:txBody>
          <a:bodyPr/>
          <a:lstStyle/>
          <a:p>
            <a:r>
              <a:rPr lang="en-US"/>
              <a:t>Family Violence Information Sharing Scheme, Consent </a:t>
            </a:r>
            <a:endParaRPr lang="en-AU"/>
          </a:p>
        </p:txBody>
      </p:sp>
      <p:pic>
        <p:nvPicPr>
          <p:cNvPr id="5" name="Picture 4">
            <a:extLst>
              <a:ext uri="{FF2B5EF4-FFF2-40B4-BE49-F238E27FC236}">
                <a16:creationId xmlns:a16="http://schemas.microsoft.com/office/drawing/2014/main" id="{20309C64-7BF2-D513-D7B3-0EB3D93710BF}"/>
              </a:ext>
            </a:extLst>
          </p:cNvPr>
          <p:cNvPicPr>
            <a:picLocks/>
          </p:cNvPicPr>
          <p:nvPr/>
        </p:nvPicPr>
        <p:blipFill>
          <a:blip r:embed="rId2"/>
          <a:srcRect b="1644"/>
          <a:stretch>
            <a:fillRect/>
          </a:stretch>
        </p:blipFill>
        <p:spPr>
          <a:xfrm rot="5400000">
            <a:off x="2080924" y="88132"/>
            <a:ext cx="5917489" cy="7528091"/>
          </a:xfrm>
          <a:prstGeom prst="rect">
            <a:avLst/>
          </a:prstGeom>
        </p:spPr>
      </p:pic>
    </p:spTree>
    <p:extLst>
      <p:ext uri="{BB962C8B-B14F-4D97-AF65-F5344CB8AC3E}">
        <p14:creationId xmlns:p14="http://schemas.microsoft.com/office/powerpoint/2010/main" val="3636607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4911-A0E5-7DE0-ADB7-CC0D60D938FA}"/>
              </a:ext>
            </a:extLst>
          </p:cNvPr>
          <p:cNvSpPr>
            <a:spLocks noGrp="1"/>
          </p:cNvSpPr>
          <p:nvPr>
            <p:ph type="title"/>
          </p:nvPr>
        </p:nvSpPr>
        <p:spPr/>
        <p:txBody>
          <a:bodyPr/>
          <a:lstStyle/>
          <a:p>
            <a:r>
              <a:rPr lang="en-US"/>
              <a:t>Making a CISS or FVISS Request to Child Protection </a:t>
            </a:r>
            <a:endParaRPr lang="en-AU"/>
          </a:p>
        </p:txBody>
      </p:sp>
      <p:graphicFrame>
        <p:nvGraphicFramePr>
          <p:cNvPr id="4" name="Diagram 3">
            <a:extLst>
              <a:ext uri="{FF2B5EF4-FFF2-40B4-BE49-F238E27FC236}">
                <a16:creationId xmlns:a16="http://schemas.microsoft.com/office/drawing/2014/main" id="{C2A54EBF-0040-623E-3FE8-24FA703DBBF7}"/>
              </a:ext>
            </a:extLst>
          </p:cNvPr>
          <p:cNvGraphicFramePr/>
          <p:nvPr>
            <p:extLst>
              <p:ext uri="{D42A27DB-BD31-4B8C-83A1-F6EECF244321}">
                <p14:modId xmlns:p14="http://schemas.microsoft.com/office/powerpoint/2010/main" val="4267586004"/>
              </p:ext>
            </p:extLst>
          </p:nvPr>
        </p:nvGraphicFramePr>
        <p:xfrm>
          <a:off x="-1786582" y="1075266"/>
          <a:ext cx="145627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768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586C-EDD2-A056-3C13-858DFAFBC949}"/>
              </a:ext>
            </a:extLst>
          </p:cNvPr>
          <p:cNvSpPr>
            <a:spLocks noGrp="1"/>
          </p:cNvSpPr>
          <p:nvPr>
            <p:ph type="title"/>
          </p:nvPr>
        </p:nvSpPr>
        <p:spPr/>
        <p:txBody>
          <a:bodyPr/>
          <a:lstStyle/>
          <a:p>
            <a:r>
              <a:rPr lang="en-US"/>
              <a:t>MARAM Framework </a:t>
            </a:r>
            <a:endParaRPr lang="en-AU"/>
          </a:p>
        </p:txBody>
      </p:sp>
      <p:sp>
        <p:nvSpPr>
          <p:cNvPr id="4" name="TextBox 3">
            <a:extLst>
              <a:ext uri="{FF2B5EF4-FFF2-40B4-BE49-F238E27FC236}">
                <a16:creationId xmlns:a16="http://schemas.microsoft.com/office/drawing/2014/main" id="{CF787585-B351-95D3-8BEF-7731DF188E06}"/>
              </a:ext>
            </a:extLst>
          </p:cNvPr>
          <p:cNvSpPr txBox="1"/>
          <p:nvPr/>
        </p:nvSpPr>
        <p:spPr>
          <a:xfrm>
            <a:off x="190500" y="1001336"/>
            <a:ext cx="7200900" cy="554619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AU" sz="1400" b="0" i="0" u="none" strike="noStrike" kern="0" cap="none" spc="0" normalizeH="0" baseline="0" noProof="0">
                <a:ln>
                  <a:noFill/>
                </a:ln>
                <a:solidFill>
                  <a:srgbClr val="002060"/>
                </a:solidFill>
                <a:effectLst/>
                <a:uLnTx/>
                <a:uFillTx/>
                <a:latin typeface="+mn-lt"/>
              </a:rPr>
              <a:t>The Family Violence Multi-Agency Risk Assessment and Management (MARAM) Framework promotes consistency in language and understanding as well as setting out the responsibilities of different workforces in identifying, assessing and managing family violence risk across the family violence and broader service system​.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AU" sz="1400" b="0" i="0" u="none" strike="noStrike" kern="0" cap="none" spc="0" normalizeH="0" baseline="0" noProof="0">
              <a:ln>
                <a:noFill/>
              </a:ln>
              <a:solidFill>
                <a:srgbClr val="00206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AU" sz="1400" b="0" i="0" u="none" strike="noStrike" kern="0" cap="none" spc="0" normalizeH="0" baseline="0" noProof="0">
                <a:ln>
                  <a:noFill/>
                </a:ln>
                <a:solidFill>
                  <a:srgbClr val="002060"/>
                </a:solidFill>
                <a:effectLst/>
                <a:uLnTx/>
                <a:uFillTx/>
                <a:latin typeface="+mn-lt"/>
              </a:rPr>
              <a:t>The MARAM Framework, established under the </a:t>
            </a:r>
            <a:r>
              <a:rPr kumimoji="0" lang="en-AU" sz="1400" b="0" i="1" u="none" strike="noStrike" kern="0" cap="none" spc="0" normalizeH="0" baseline="0" noProof="0">
                <a:ln>
                  <a:noFill/>
                </a:ln>
                <a:solidFill>
                  <a:srgbClr val="002060"/>
                </a:solidFill>
                <a:effectLst/>
                <a:uLnTx/>
                <a:uFillTx/>
                <a:latin typeface="+mn-lt"/>
              </a:rPr>
              <a:t>Family Violence Protection Act (</a:t>
            </a:r>
            <a:r>
              <a:rPr kumimoji="0" lang="en-AU" sz="1400" b="0" i="0" u="none" strike="noStrike" kern="0" cap="none" spc="0" normalizeH="0" baseline="0" noProof="0">
                <a:ln>
                  <a:noFill/>
                </a:ln>
                <a:solidFill>
                  <a:srgbClr val="002060"/>
                </a:solidFill>
                <a:effectLst/>
                <a:uLnTx/>
                <a:uFillTx/>
                <a:latin typeface="+mn-lt"/>
              </a:rPr>
              <a:t>2008), requires prescribed organisations to align their policies, procedures, practices and tools to MARAM. Schools, The Orange Door and Child Protection are all prescribed organisations.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AU" sz="1400" b="0" i="0" u="none" strike="noStrike" kern="0" cap="none" spc="0" normalizeH="0" baseline="0" noProof="0">
              <a:ln>
                <a:noFill/>
              </a:ln>
              <a:solidFill>
                <a:srgbClr val="00206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AU" sz="1400" b="1" i="0" u="sng" strike="noStrike" kern="0" cap="none" spc="0" normalizeH="0" baseline="0" noProof="0">
                <a:ln>
                  <a:noFill/>
                </a:ln>
                <a:solidFill>
                  <a:srgbClr val="002060"/>
                </a:solidFill>
                <a:effectLst/>
                <a:uLnTx/>
                <a:uFillTx/>
                <a:latin typeface="+mn-lt"/>
              </a:rPr>
              <a:t>The MARAM Framework</a:t>
            </a:r>
            <a:r>
              <a:rPr kumimoji="0" lang="en-AU" sz="1400" b="0" i="0" u="none" strike="noStrike" kern="0" cap="none" spc="0" normalizeH="0" baseline="0" noProof="0">
                <a:ln>
                  <a:noFill/>
                </a:ln>
                <a:solidFill>
                  <a:srgbClr val="002060"/>
                </a:solidFill>
                <a:effectLst/>
                <a:uLnTx/>
                <a:uFillTx/>
                <a:latin typeface="+mn-lt"/>
              </a:rPr>
              <a:t> supports prescribed organisations to:</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a:ln>
                  <a:noFill/>
                </a:ln>
                <a:solidFill>
                  <a:srgbClr val="002060"/>
                </a:solidFill>
                <a:effectLst/>
                <a:uLnTx/>
                <a:uFillTx/>
                <a:latin typeface="+mn-lt"/>
              </a:rPr>
              <a:t>Identify evidence-based risk factors for children, young people and adults and provides guidance for how to do this across diverse communities, identities, family and relationship types</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0" cap="none" spc="0" normalizeH="0" baseline="0" noProof="0">
                <a:ln>
                  <a:noFill/>
                </a:ln>
                <a:solidFill>
                  <a:srgbClr val="002060"/>
                </a:solidFill>
                <a:effectLst/>
                <a:uLnTx/>
                <a:uFillTx/>
                <a:latin typeface="+mn-lt"/>
              </a:rPr>
              <a:t>assess and manage family violence risk when working with children, young people and adults experiencing family violence and young people and adults using family violence.</a:t>
            </a:r>
            <a:endParaRPr kumimoji="0" lang="en-AU" sz="1400" b="0" i="0" u="none" strike="sngStrike" kern="0" cap="none" spc="0" normalizeH="0" baseline="0" noProof="0">
              <a:ln>
                <a:noFill/>
              </a:ln>
              <a:solidFill>
                <a:srgbClr val="002060"/>
              </a:solidFill>
              <a:effectLst/>
              <a:uLnTx/>
              <a:uFillTx/>
              <a:latin typeface="+mn-lt"/>
            </a:endParaRPr>
          </a:p>
        </p:txBody>
      </p:sp>
      <p:pic>
        <p:nvPicPr>
          <p:cNvPr id="5" name="Picture 4">
            <a:extLst>
              <a:ext uri="{FF2B5EF4-FFF2-40B4-BE49-F238E27FC236}">
                <a16:creationId xmlns:a16="http://schemas.microsoft.com/office/drawing/2014/main" id="{AD3D332F-A643-84E0-9396-41D580D11AD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t="1247" r="19064" b="19031"/>
          <a:stretch>
            <a:fillRect/>
          </a:stretch>
        </p:blipFill>
        <p:spPr>
          <a:xfrm>
            <a:off x="7645573" y="1295400"/>
            <a:ext cx="3860627" cy="5219700"/>
          </a:xfrm>
          <a:prstGeom prst="rect">
            <a:avLst/>
          </a:prstGeom>
          <a:effectLst>
            <a:outerShdw blurRad="292100" dist="127000" dir="5400000" algn="ctr" rotWithShape="0">
              <a:sysClr val="windowText" lastClr="000000"/>
            </a:outerShdw>
          </a:effectLst>
        </p:spPr>
      </p:pic>
      <p:sp>
        <p:nvSpPr>
          <p:cNvPr id="6" name="Speech Bubble: Rectangle with Corners Rounded 5">
            <a:extLst>
              <a:ext uri="{FF2B5EF4-FFF2-40B4-BE49-F238E27FC236}">
                <a16:creationId xmlns:a16="http://schemas.microsoft.com/office/drawing/2014/main" id="{7512D212-48FA-07C7-91F5-280918CB132F}"/>
              </a:ext>
            </a:extLst>
          </p:cNvPr>
          <p:cNvSpPr/>
          <p:nvPr/>
        </p:nvSpPr>
        <p:spPr>
          <a:xfrm>
            <a:off x="8623300" y="6070600"/>
            <a:ext cx="3378200" cy="679496"/>
          </a:xfrm>
          <a:prstGeom prst="wedgeRoundRectCallout">
            <a:avLst>
              <a:gd name="adj1" fmla="val -57357"/>
              <a:gd name="adj2" fmla="val -51145"/>
              <a:gd name="adj3" fmla="val 16667"/>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a:solidFill>
                  <a:srgbClr val="201547"/>
                </a:solidFill>
              </a:rPr>
              <a:t>All parts of the service system will have a </a:t>
            </a:r>
            <a:r>
              <a:rPr lang="en-US" sz="1200" b="1">
                <a:solidFill>
                  <a:srgbClr val="201547"/>
                </a:solidFill>
              </a:rPr>
              <a:t>shared understanding </a:t>
            </a:r>
            <a:r>
              <a:rPr lang="en-US" sz="1200">
                <a:solidFill>
                  <a:srgbClr val="201547"/>
                </a:solidFill>
              </a:rPr>
              <a:t>of family violence risk </a:t>
            </a:r>
            <a:endParaRPr lang="en-AU" sz="1200">
              <a:solidFill>
                <a:srgbClr val="201547"/>
              </a:solidFill>
            </a:endParaRPr>
          </a:p>
        </p:txBody>
      </p:sp>
    </p:spTree>
    <p:extLst>
      <p:ext uri="{BB962C8B-B14F-4D97-AF65-F5344CB8AC3E}">
        <p14:creationId xmlns:p14="http://schemas.microsoft.com/office/powerpoint/2010/main" val="384697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CE77E-CEB2-659A-C020-7626B9824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5A70D-76DE-592A-4CA1-8613DB9CDE15}"/>
              </a:ext>
            </a:extLst>
          </p:cNvPr>
          <p:cNvSpPr>
            <a:spLocks noGrp="1"/>
          </p:cNvSpPr>
          <p:nvPr>
            <p:ph type="title"/>
          </p:nvPr>
        </p:nvSpPr>
        <p:spPr/>
        <p:txBody>
          <a:bodyPr/>
          <a:lstStyle/>
          <a:p>
            <a:r>
              <a:rPr lang="en-AU"/>
              <a:t>Child and young person-focused MARAM Practice Guides and tools. For release in 2026</a:t>
            </a:r>
          </a:p>
        </p:txBody>
      </p:sp>
      <p:sp>
        <p:nvSpPr>
          <p:cNvPr id="3" name="Content Placeholder 2">
            <a:extLst>
              <a:ext uri="{FF2B5EF4-FFF2-40B4-BE49-F238E27FC236}">
                <a16:creationId xmlns:a16="http://schemas.microsoft.com/office/drawing/2014/main" id="{16940749-E007-20C4-3805-300A93AE1BDD}"/>
              </a:ext>
            </a:extLst>
          </p:cNvPr>
          <p:cNvSpPr>
            <a:spLocks noGrp="1"/>
          </p:cNvSpPr>
          <p:nvPr>
            <p:ph idx="1"/>
          </p:nvPr>
        </p:nvSpPr>
        <p:spPr>
          <a:xfrm>
            <a:off x="719669" y="1460202"/>
            <a:ext cx="10674374" cy="5122716"/>
          </a:xfrm>
        </p:spPr>
        <p:txBody>
          <a:bodyPr/>
          <a:lstStyle/>
          <a:p>
            <a:r>
              <a:rPr lang="en-US" sz="1800" b="0">
                <a:solidFill>
                  <a:srgbClr val="002060"/>
                </a:solidFill>
              </a:rPr>
              <a:t>New MARAM resources will be released in 2026 and provide practice guidance for engaging directly with:</a:t>
            </a:r>
          </a:p>
          <a:p>
            <a:pPr marL="342900" indent="-342900">
              <a:buFont typeface="Arial" panose="020B0604020202020204" pitchFamily="34" charset="0"/>
              <a:buChar char="•"/>
            </a:pPr>
            <a:r>
              <a:rPr lang="en-US" sz="1800" b="0">
                <a:solidFill>
                  <a:srgbClr val="002060"/>
                </a:solidFill>
              </a:rPr>
              <a:t>children and young people to identify and respond to wellbeing needs</a:t>
            </a:r>
          </a:p>
          <a:p>
            <a:pPr marL="342900" indent="-342900">
              <a:buFont typeface="Arial" panose="020B0604020202020204" pitchFamily="34" charset="0"/>
              <a:buChar char="•"/>
            </a:pPr>
            <a:r>
              <a:rPr lang="en-US" sz="1800" b="0">
                <a:solidFill>
                  <a:srgbClr val="002060"/>
                </a:solidFill>
              </a:rPr>
              <a:t>children and young people who experience family violence from a family member</a:t>
            </a:r>
          </a:p>
          <a:p>
            <a:pPr marL="342900" indent="-342900">
              <a:buFont typeface="Arial" panose="020B0604020202020204" pitchFamily="34" charset="0"/>
              <a:buChar char="•"/>
            </a:pPr>
            <a:r>
              <a:rPr lang="en-US" sz="1800" b="0">
                <a:solidFill>
                  <a:srgbClr val="002060"/>
                </a:solidFill>
              </a:rPr>
              <a:t>young people who experience family violence in intimate partner, dating or casual relationships</a:t>
            </a:r>
          </a:p>
          <a:p>
            <a:pPr marL="342900" indent="-342900">
              <a:buFont typeface="Arial" panose="020B0604020202020204" pitchFamily="34" charset="0"/>
              <a:buChar char="•"/>
            </a:pPr>
            <a:r>
              <a:rPr lang="en-US" sz="1800" b="0">
                <a:solidFill>
                  <a:srgbClr val="002060"/>
                </a:solidFill>
              </a:rPr>
              <a:t>young people using family violence in the home, towards parents, siblings, caregivers, and other family members</a:t>
            </a:r>
          </a:p>
          <a:p>
            <a:pPr marL="342900" indent="-342900">
              <a:buFont typeface="Arial" panose="020B0604020202020204" pitchFamily="34" charset="0"/>
              <a:buChar char="•"/>
            </a:pPr>
            <a:r>
              <a:rPr lang="en-US" sz="1800" b="0">
                <a:solidFill>
                  <a:srgbClr val="002060"/>
                </a:solidFill>
              </a:rPr>
              <a:t>young people using family violence in intimate partner, dating or casual relationships.</a:t>
            </a:r>
          </a:p>
          <a:p>
            <a:r>
              <a:rPr lang="en-US" sz="1800" b="0">
                <a:solidFill>
                  <a:srgbClr val="002060"/>
                </a:solidFill>
              </a:rPr>
              <a:t>These new resources are for use across all sectors, and each department and service will take time to implement these</a:t>
            </a:r>
            <a:r>
              <a:rPr lang="en-US" b="0"/>
              <a:t>. </a:t>
            </a:r>
            <a:endParaRPr lang="en-AU"/>
          </a:p>
        </p:txBody>
      </p:sp>
    </p:spTree>
    <p:extLst>
      <p:ext uri="{BB962C8B-B14F-4D97-AF65-F5344CB8AC3E}">
        <p14:creationId xmlns:p14="http://schemas.microsoft.com/office/powerpoint/2010/main" val="2994678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6A18-B271-A692-0FC9-E2605143A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3B747-C842-276E-0DFE-47AA17884487}"/>
              </a:ext>
            </a:extLst>
          </p:cNvPr>
          <p:cNvSpPr>
            <a:spLocks noGrp="1"/>
          </p:cNvSpPr>
          <p:nvPr>
            <p:ph type="ctrTitle"/>
          </p:nvPr>
        </p:nvSpPr>
        <p:spPr>
          <a:xfrm>
            <a:off x="1206630" y="1937274"/>
            <a:ext cx="8585068" cy="1890409"/>
          </a:xfrm>
        </p:spPr>
        <p:txBody>
          <a:bodyPr/>
          <a:lstStyle/>
          <a:p>
            <a:r>
              <a:rPr lang="en-US"/>
              <a:t>Case Study Examples</a:t>
            </a:r>
            <a:endParaRPr lang="en-AU"/>
          </a:p>
        </p:txBody>
      </p:sp>
    </p:spTree>
    <p:extLst>
      <p:ext uri="{BB962C8B-B14F-4D97-AF65-F5344CB8AC3E}">
        <p14:creationId xmlns:p14="http://schemas.microsoft.com/office/powerpoint/2010/main" val="233876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8E7E-AAB3-8B45-D4D1-385E2B6C976E}"/>
              </a:ext>
            </a:extLst>
          </p:cNvPr>
          <p:cNvSpPr>
            <a:spLocks noGrp="1"/>
          </p:cNvSpPr>
          <p:nvPr>
            <p:ph type="title"/>
          </p:nvPr>
        </p:nvSpPr>
        <p:spPr/>
        <p:txBody>
          <a:bodyPr/>
          <a:lstStyle/>
          <a:p>
            <a:r>
              <a:rPr lang="en-GB">
                <a:ea typeface="ＭＳ Ｐゴシック"/>
              </a:rPr>
              <a:t>Case Examples of Reports to Child Protection </a:t>
            </a:r>
            <a:endParaRPr lang="en-GB"/>
          </a:p>
        </p:txBody>
      </p:sp>
      <p:sp>
        <p:nvSpPr>
          <p:cNvPr id="7" name="Flowchart: Alternate Process 6">
            <a:extLst>
              <a:ext uri="{FF2B5EF4-FFF2-40B4-BE49-F238E27FC236}">
                <a16:creationId xmlns:a16="http://schemas.microsoft.com/office/drawing/2014/main" id="{524C76EC-B410-78B9-325A-65BAFFFBB2CA}"/>
              </a:ext>
            </a:extLst>
          </p:cNvPr>
          <p:cNvSpPr/>
          <p:nvPr/>
        </p:nvSpPr>
        <p:spPr>
          <a:xfrm>
            <a:off x="1532757" y="954808"/>
            <a:ext cx="10572156" cy="2793674"/>
          </a:xfrm>
          <a:prstGeom prst="flowChartAlternateProcess">
            <a:avLst/>
          </a:prstGeom>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GB" sz="1300" i="0" u="none" strike="noStrike" kern="1200" cap="none" spc="0" normalizeH="0" baseline="0" noProof="0">
                <a:ln>
                  <a:noFill/>
                </a:ln>
                <a:solidFill>
                  <a:srgbClr val="201547"/>
                </a:solidFill>
                <a:effectLst/>
                <a:uLnTx/>
                <a:uFillTx/>
                <a:ea typeface="ＭＳ Ｐゴシック"/>
                <a:cs typeface="Arial"/>
              </a:rPr>
              <a:t>Destiny is 14 years old and has two younger siblings. She has attended school today and appears upset. Destiny approaches her teacher and discloses that:</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She does not want to go home after school.</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Last night she was late home from a friend's house and her father became angry.</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When she tried to explain why she was late, her father refused to listen.</a:t>
            </a:r>
            <a:r>
              <a:rPr kumimoji="0" lang="en-GB" sz="1300" i="0" u="none" strike="noStrike" kern="1200" cap="none" spc="0" normalizeH="0" baseline="0" noProof="0">
                <a:ln>
                  <a:noFill/>
                </a:ln>
                <a:solidFill>
                  <a:srgbClr val="201547"/>
                </a:solidFill>
                <a:effectLst/>
                <a:uLnTx/>
                <a:uFillTx/>
                <a:ea typeface="+mn-ea"/>
                <a:cs typeface="Arial"/>
              </a:rPr>
              <a:t> </a:t>
            </a:r>
            <a:r>
              <a:rPr kumimoji="0" lang="en-GB" sz="1300" i="0" u="none" strike="noStrike" kern="1200" cap="none" spc="0" normalizeH="0" baseline="0" noProof="0">
                <a:ln>
                  <a:noFill/>
                </a:ln>
                <a:solidFill>
                  <a:srgbClr val="201547"/>
                </a:solidFill>
                <a:effectLst/>
                <a:uLnTx/>
                <a:uFillTx/>
                <a:ea typeface="ＭＳ Ｐゴシック"/>
                <a:cs typeface="Arial"/>
              </a:rPr>
              <a:t>He pushed her into the wall and screamed at her.</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He always gets angry at Destiny, and her mother is too scared to stop him as she doesn't want to get hit again.</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He gets angry with her two younger brothers, and she is worried he will seriously hurt them.</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He is really strict and punishes the three children by hitting them with a strap. </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Destiny is concerned she will be punished when her father finds out she has spoken to her teacher.</a:t>
            </a:r>
            <a:endParaRPr kumimoji="0" lang="en-GB" sz="1300" i="0" u="none" strike="noStrike" kern="1200" cap="none" spc="0" normalizeH="0" baseline="0" noProof="0">
              <a:ln>
                <a:noFill/>
              </a:ln>
              <a:solidFill>
                <a:srgbClr val="201547"/>
              </a:solidFill>
              <a:effectLst/>
              <a:uLnTx/>
              <a:uFillTx/>
              <a:ea typeface="+mn-ea"/>
              <a:cs typeface="Arial"/>
            </a:endParaRPr>
          </a:p>
        </p:txBody>
      </p:sp>
      <p:sp>
        <p:nvSpPr>
          <p:cNvPr id="8" name="Flowchart: Alternate Process 7">
            <a:extLst>
              <a:ext uri="{FF2B5EF4-FFF2-40B4-BE49-F238E27FC236}">
                <a16:creationId xmlns:a16="http://schemas.microsoft.com/office/drawing/2014/main" id="{2D8E75B3-42E5-6977-788A-04453C7DCA4D}"/>
              </a:ext>
            </a:extLst>
          </p:cNvPr>
          <p:cNvSpPr/>
          <p:nvPr/>
        </p:nvSpPr>
        <p:spPr>
          <a:xfrm>
            <a:off x="1532757" y="3839802"/>
            <a:ext cx="10572155" cy="2982686"/>
          </a:xfrm>
          <a:prstGeom prst="flowChartAlternateProcess">
            <a:avLst/>
          </a:prstGeom>
          <a:ln>
            <a:solidFill>
              <a:srgbClr val="966AAE"/>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GB" sz="1300" i="0" u="none" strike="noStrike" kern="1200" cap="none" spc="0" normalizeH="0" baseline="0" noProof="0">
                <a:ln>
                  <a:noFill/>
                </a:ln>
                <a:solidFill>
                  <a:srgbClr val="201547"/>
                </a:solidFill>
                <a:effectLst/>
                <a:uLnTx/>
                <a:uFillTx/>
                <a:ea typeface="ＭＳ Ｐゴシック"/>
                <a:cs typeface="Arial"/>
              </a:rPr>
              <a:t>Bailey is 3 years old with developmental delay. He resides in the care of his parents in Office of Housing accommodation.</a:t>
            </a:r>
            <a:endParaRPr kumimoji="0" lang="en-GB" sz="1300" i="0" u="none" strike="noStrike" kern="1200" cap="none" spc="0" normalizeH="0" baseline="0" noProof="0">
              <a:ln>
                <a:noFill/>
              </a:ln>
              <a:solidFill>
                <a:srgbClr val="201547"/>
              </a:solidFill>
              <a:effectLst/>
              <a:uLnTx/>
              <a:uFillTx/>
              <a:ea typeface="+mn-ea"/>
              <a:cs typeface="Arial"/>
            </a:endParaRP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GB" sz="1300" i="0" u="none" strike="noStrike" kern="1200" cap="none" spc="0" normalizeH="0" baseline="0" noProof="0">
                <a:ln>
                  <a:noFill/>
                </a:ln>
                <a:solidFill>
                  <a:srgbClr val="201547"/>
                </a:solidFill>
                <a:effectLst/>
                <a:uLnTx/>
                <a:uFillTx/>
                <a:ea typeface="ＭＳ Ｐゴシック"/>
                <a:cs typeface="Arial"/>
              </a:rPr>
              <a:t>A housing worker attends the family home and observes:</a:t>
            </a: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The house is extremely cluttered and there is an unpleasant odour. There are dirty dishes in the kitchen and loungeroom, and food scraps on the furniture and floor.</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Bailey's room is sparsely furnished with a set of drawers and a porta-cot, which the parents explain is where he sleeps. The bedding is </a:t>
            </a:r>
            <a:r>
              <a:rPr lang="en-GB" sz="1300">
                <a:solidFill>
                  <a:srgbClr val="201547"/>
                </a:solidFill>
                <a:ea typeface="ＭＳ Ｐゴシック"/>
                <a:cs typeface="Arial"/>
              </a:rPr>
              <a:t>unkempt </a:t>
            </a:r>
            <a:r>
              <a:rPr kumimoji="0" lang="en-GB" sz="1300" i="0" u="none" strike="noStrike" kern="1200" cap="none" spc="0" normalizeH="0" baseline="0" noProof="0">
                <a:ln>
                  <a:noFill/>
                </a:ln>
                <a:solidFill>
                  <a:srgbClr val="201547"/>
                </a:solidFill>
                <a:effectLst/>
                <a:uLnTx/>
                <a:uFillTx/>
                <a:ea typeface="ＭＳ Ｐゴシック"/>
                <a:cs typeface="Arial"/>
              </a:rPr>
              <a:t>and there is a distinct smell of urine.</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Bailey is small and looks underweight. He cannot walk, is non-verbal and appears to have a linier bruises on his arm and leg</a:t>
            </a:r>
            <a:endParaRPr kumimoji="0" lang="en-GB"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GB" sz="1300" i="0" u="none" strike="noStrike" kern="1200" cap="none" spc="0" normalizeH="0" baseline="0" noProof="0">
                <a:ln>
                  <a:noFill/>
                </a:ln>
                <a:solidFill>
                  <a:srgbClr val="201547"/>
                </a:solidFill>
                <a:effectLst/>
                <a:uLnTx/>
                <a:uFillTx/>
                <a:ea typeface="ＭＳ Ｐゴシック"/>
                <a:cs typeface="Arial"/>
              </a:rPr>
              <a:t>The parents advise that Bailey is not attending childcare and hasn't seen his paediatrician for about 12 months. They don't seem concerned about this.</a:t>
            </a:r>
            <a:endParaRPr kumimoji="0" lang="en-GB" sz="1300" i="0" u="none" strike="noStrike" kern="1200" cap="none" spc="0" normalizeH="0" baseline="0" noProof="0">
              <a:ln>
                <a:noFill/>
              </a:ln>
              <a:solidFill>
                <a:srgbClr val="201547"/>
              </a:solidFill>
              <a:effectLst/>
              <a:uLnTx/>
              <a:uFillTx/>
              <a:ea typeface="+mn-ea"/>
              <a:cs typeface="Arial"/>
            </a:endParaRPr>
          </a:p>
        </p:txBody>
      </p:sp>
      <p:sp>
        <p:nvSpPr>
          <p:cNvPr id="3" name="Flowchart: Alternate Process 2">
            <a:extLst>
              <a:ext uri="{FF2B5EF4-FFF2-40B4-BE49-F238E27FC236}">
                <a16:creationId xmlns:a16="http://schemas.microsoft.com/office/drawing/2014/main" id="{8151DD55-0CD9-9A5C-5AC9-EA42575282C9}"/>
              </a:ext>
            </a:extLst>
          </p:cNvPr>
          <p:cNvSpPr/>
          <p:nvPr/>
        </p:nvSpPr>
        <p:spPr>
          <a:xfrm>
            <a:off x="195942" y="952024"/>
            <a:ext cx="1336814" cy="2793674"/>
          </a:xfrm>
          <a:prstGeom prst="flowChartAlternateProcess">
            <a:avLst/>
          </a:prstGeom>
          <a:solidFill>
            <a:srgbClr val="966AAE"/>
          </a:solidFill>
          <a:ln>
            <a:solidFill>
              <a:srgbClr val="966AA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mj-lt"/>
                <a:ea typeface="+mn-ea"/>
                <a:cs typeface="+mn-cs"/>
              </a:rPr>
              <a:t>Case study 1</a:t>
            </a:r>
          </a:p>
        </p:txBody>
      </p:sp>
      <p:sp>
        <p:nvSpPr>
          <p:cNvPr id="4" name="Flowchart: Alternate Process 3">
            <a:extLst>
              <a:ext uri="{FF2B5EF4-FFF2-40B4-BE49-F238E27FC236}">
                <a16:creationId xmlns:a16="http://schemas.microsoft.com/office/drawing/2014/main" id="{0049CCD9-D9E9-AA3B-4A0E-0F6990888C10}"/>
              </a:ext>
            </a:extLst>
          </p:cNvPr>
          <p:cNvSpPr/>
          <p:nvPr/>
        </p:nvSpPr>
        <p:spPr>
          <a:xfrm>
            <a:off x="195943" y="3839802"/>
            <a:ext cx="1336814" cy="2982686"/>
          </a:xfrm>
          <a:prstGeom prst="flowChartAlternateProcess">
            <a:avLst/>
          </a:prstGeom>
          <a:solidFill>
            <a:srgbClr val="966AAE"/>
          </a:solidFill>
          <a:ln>
            <a:solidFill>
              <a:srgbClr val="966AA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i="0" u="none" strike="noStrike" kern="1200" cap="none" spc="0" normalizeH="0" baseline="0" noProof="0">
                <a:ln>
                  <a:noFill/>
                </a:ln>
                <a:solidFill>
                  <a:prstClr val="white"/>
                </a:solidFill>
                <a:effectLst/>
                <a:uLnTx/>
                <a:uFillTx/>
                <a:latin typeface="+mj-lt"/>
                <a:ea typeface="+mn-ea"/>
                <a:cs typeface="+mn-cs"/>
              </a:rPr>
              <a:t>Case study  2</a:t>
            </a:r>
          </a:p>
        </p:txBody>
      </p:sp>
    </p:spTree>
    <p:extLst>
      <p:ext uri="{BB962C8B-B14F-4D97-AF65-F5344CB8AC3E}">
        <p14:creationId xmlns:p14="http://schemas.microsoft.com/office/powerpoint/2010/main" val="2150415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2A9C6-6D4F-DAC3-3F79-C8F37C12C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33519-9E69-5532-8BF7-AA9C50B7ACDE}"/>
              </a:ext>
            </a:extLst>
          </p:cNvPr>
          <p:cNvSpPr>
            <a:spLocks noGrp="1"/>
          </p:cNvSpPr>
          <p:nvPr>
            <p:ph type="title"/>
          </p:nvPr>
        </p:nvSpPr>
        <p:spPr/>
        <p:txBody>
          <a:bodyPr/>
          <a:lstStyle/>
          <a:p>
            <a:r>
              <a:rPr lang="en-GB">
                <a:ea typeface="ＭＳ Ｐゴシック"/>
              </a:rPr>
              <a:t>Case Examples of Referrals to The Orange Door</a:t>
            </a:r>
            <a:endParaRPr lang="en-US"/>
          </a:p>
        </p:txBody>
      </p:sp>
      <p:sp>
        <p:nvSpPr>
          <p:cNvPr id="5" name="Flowchart: Alternate Process 4">
            <a:extLst>
              <a:ext uri="{FF2B5EF4-FFF2-40B4-BE49-F238E27FC236}">
                <a16:creationId xmlns:a16="http://schemas.microsoft.com/office/drawing/2014/main" id="{9EE27A25-D42D-13E9-E04F-E3251A6679A7}"/>
              </a:ext>
            </a:extLst>
          </p:cNvPr>
          <p:cNvSpPr/>
          <p:nvPr/>
        </p:nvSpPr>
        <p:spPr>
          <a:xfrm>
            <a:off x="211467" y="1010200"/>
            <a:ext cx="1417308" cy="2577792"/>
          </a:xfrm>
          <a:prstGeom prst="flowChartAlternateProcess">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mn-ea"/>
                <a:cs typeface="+mn-cs"/>
              </a:rPr>
              <a:t>Case study 1</a:t>
            </a:r>
          </a:p>
        </p:txBody>
      </p:sp>
      <p:sp>
        <p:nvSpPr>
          <p:cNvPr id="9" name="Flowchart: Alternate Process 8">
            <a:extLst>
              <a:ext uri="{FF2B5EF4-FFF2-40B4-BE49-F238E27FC236}">
                <a16:creationId xmlns:a16="http://schemas.microsoft.com/office/drawing/2014/main" id="{7CD84798-542C-7997-ECCA-C657C3098369}"/>
              </a:ext>
            </a:extLst>
          </p:cNvPr>
          <p:cNvSpPr/>
          <p:nvPr/>
        </p:nvSpPr>
        <p:spPr>
          <a:xfrm>
            <a:off x="211467" y="3704759"/>
            <a:ext cx="1417308" cy="2944994"/>
          </a:xfrm>
          <a:prstGeom prst="flowChartAlternateProcess">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mn-ea"/>
                <a:cs typeface="+mn-cs"/>
              </a:rPr>
              <a:t>Case study  2</a:t>
            </a:r>
          </a:p>
        </p:txBody>
      </p:sp>
      <p:sp>
        <p:nvSpPr>
          <p:cNvPr id="10" name="Flowchart: Alternate Process 9">
            <a:extLst>
              <a:ext uri="{FF2B5EF4-FFF2-40B4-BE49-F238E27FC236}">
                <a16:creationId xmlns:a16="http://schemas.microsoft.com/office/drawing/2014/main" id="{B17C2876-45A1-3227-22C3-DE402F5D6341}"/>
              </a:ext>
            </a:extLst>
          </p:cNvPr>
          <p:cNvSpPr/>
          <p:nvPr/>
        </p:nvSpPr>
        <p:spPr>
          <a:xfrm>
            <a:off x="1628774" y="3684490"/>
            <a:ext cx="9741680" cy="3038902"/>
          </a:xfrm>
          <a:prstGeom prst="flowChartAlternateProcess">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US" sz="1300" i="0" u="none" strike="noStrike" kern="1200" cap="none" spc="0" normalizeH="0" baseline="0" noProof="0">
                <a:ln>
                  <a:noFill/>
                </a:ln>
                <a:solidFill>
                  <a:srgbClr val="201547"/>
                </a:solidFill>
                <a:effectLst/>
                <a:uLnTx/>
                <a:uFillTx/>
                <a:ea typeface="+mn-ea"/>
                <a:cs typeface="+mn-cs"/>
              </a:rPr>
              <a:t>Helen, a teacher at Smith Street Primary School has concerns for her student, Mikey (11 years old), after he disclosed his father, Philip is ‘always angry’ towards his mother, Glenda, and has been hitting her. Mikey’s parents were previously separated and have recently reconciled. </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300" i="0" u="none" strike="noStrike" kern="1200" cap="none" spc="0" normalizeH="0" baseline="0" noProof="0">
                <a:ln>
                  <a:noFill/>
                </a:ln>
                <a:solidFill>
                  <a:srgbClr val="201547"/>
                </a:solidFill>
                <a:effectLst/>
                <a:uLnTx/>
                <a:uFillTx/>
                <a:ea typeface="+mn-ea"/>
                <a:cs typeface="+mn-cs"/>
              </a:rPr>
              <a:t>Helen has also observed Mikey has had increased absences or arriving to school late this term, and there have been changes in his engagement with schoolwork.</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300" i="0" u="none" strike="noStrike" kern="1200" cap="none" spc="0" normalizeH="0" baseline="0" noProof="0">
                <a:ln>
                  <a:noFill/>
                </a:ln>
                <a:solidFill>
                  <a:srgbClr val="201547"/>
                </a:solidFill>
                <a:effectLst/>
                <a:uLnTx/>
                <a:uFillTx/>
                <a:ea typeface="+mn-ea"/>
                <a:cs typeface="+mn-cs"/>
              </a:rPr>
              <a:t>Helen met with Glenda when she came to collect Mickey from school. Glenda disclosed that Philip has been physically and verbally abusive towards her and this has been increasing since he lost his job last month. </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300" i="0" u="none" strike="noStrike" kern="1200" cap="none" spc="0" normalizeH="0" baseline="0" noProof="0">
                <a:ln>
                  <a:noFill/>
                </a:ln>
                <a:solidFill>
                  <a:srgbClr val="201547"/>
                </a:solidFill>
                <a:effectLst/>
                <a:uLnTx/>
                <a:uFillTx/>
                <a:ea typeface="+mn-ea"/>
                <a:cs typeface="+mn-cs"/>
              </a:rPr>
              <a:t>Glenda also disclosed her concerns about Philip monitoring her phone and whereabouts. </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US" sz="1300" i="0" u="none" strike="noStrike" kern="1200" cap="none" spc="0" normalizeH="0" baseline="0" noProof="0">
                <a:ln>
                  <a:noFill/>
                </a:ln>
                <a:solidFill>
                  <a:srgbClr val="201547"/>
                </a:solidFill>
                <a:effectLst/>
                <a:uLnTx/>
                <a:uFillTx/>
                <a:ea typeface="+mn-ea"/>
                <a:cs typeface="+mn-cs"/>
              </a:rPr>
              <a:t>Glenda consented to Helen contacting The Orange Door for support.  </a:t>
            </a:r>
            <a:endParaRPr kumimoji="0" lang="en-US" sz="1300" i="0" u="none" strike="noStrike" kern="1200" cap="none" spc="0" normalizeH="0" baseline="0" noProof="0">
              <a:ln>
                <a:noFill/>
              </a:ln>
              <a:solidFill>
                <a:srgbClr val="201547"/>
              </a:solidFill>
              <a:effectLst/>
              <a:uLnTx/>
              <a:uFillTx/>
              <a:ea typeface="+mn-ea"/>
              <a:cs typeface="Arial"/>
            </a:endParaRPr>
          </a:p>
          <a:p>
            <a:pPr marL="0" marR="0" lvl="0" indent="0" algn="just" defTabSz="60958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Cambria"/>
              <a:cs typeface="Arial"/>
            </a:endParaRPr>
          </a:p>
        </p:txBody>
      </p:sp>
      <p:sp>
        <p:nvSpPr>
          <p:cNvPr id="11" name="Flowchart: Alternate Process 10">
            <a:extLst>
              <a:ext uri="{FF2B5EF4-FFF2-40B4-BE49-F238E27FC236}">
                <a16:creationId xmlns:a16="http://schemas.microsoft.com/office/drawing/2014/main" id="{FEF4203D-DECB-05D7-FB55-E66C4683C068}"/>
              </a:ext>
            </a:extLst>
          </p:cNvPr>
          <p:cNvSpPr/>
          <p:nvPr/>
        </p:nvSpPr>
        <p:spPr>
          <a:xfrm>
            <a:off x="1628775" y="1020141"/>
            <a:ext cx="9741680" cy="2587732"/>
          </a:xfrm>
          <a:prstGeom prst="flowChartAlternateProcess">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defPPr>
              <a:defRPr lang="en-AU"/>
            </a:defPPr>
            <a:lvl1pPr algn="l" defTabSz="609585" rtl="0" eaLnBrk="0" fontAlgn="base" hangingPunct="0">
              <a:spcBef>
                <a:spcPct val="0"/>
              </a:spcBef>
              <a:spcAft>
                <a:spcPct val="0"/>
              </a:spcAft>
              <a:defRPr kern="1200">
                <a:solidFill>
                  <a:schemeClr val="dk1"/>
                </a:solidFill>
                <a:latin typeface="+mn-lt"/>
                <a:ea typeface="+mn-ea"/>
                <a:cs typeface="+mn-cs"/>
              </a:defRPr>
            </a:lvl1pPr>
            <a:lvl2pPr marL="609585" algn="l" defTabSz="609585" rtl="0" eaLnBrk="0" fontAlgn="base" hangingPunct="0">
              <a:spcBef>
                <a:spcPct val="0"/>
              </a:spcBef>
              <a:spcAft>
                <a:spcPct val="0"/>
              </a:spcAft>
              <a:defRPr kern="1200">
                <a:solidFill>
                  <a:schemeClr val="dk1"/>
                </a:solidFill>
                <a:latin typeface="+mn-lt"/>
                <a:ea typeface="+mn-ea"/>
                <a:cs typeface="+mn-cs"/>
              </a:defRPr>
            </a:lvl2pPr>
            <a:lvl3pPr marL="1219170" algn="l" defTabSz="609585" rtl="0" eaLnBrk="0" fontAlgn="base" hangingPunct="0">
              <a:spcBef>
                <a:spcPct val="0"/>
              </a:spcBef>
              <a:spcAft>
                <a:spcPct val="0"/>
              </a:spcAft>
              <a:defRPr kern="1200">
                <a:solidFill>
                  <a:schemeClr val="dk1"/>
                </a:solidFill>
                <a:latin typeface="+mn-lt"/>
                <a:ea typeface="+mn-ea"/>
                <a:cs typeface="+mn-cs"/>
              </a:defRPr>
            </a:lvl3pPr>
            <a:lvl4pPr marL="1828754" algn="l" defTabSz="609585" rtl="0" eaLnBrk="0" fontAlgn="base" hangingPunct="0">
              <a:spcBef>
                <a:spcPct val="0"/>
              </a:spcBef>
              <a:spcAft>
                <a:spcPct val="0"/>
              </a:spcAft>
              <a:defRPr kern="1200">
                <a:solidFill>
                  <a:schemeClr val="dk1"/>
                </a:solidFill>
                <a:latin typeface="+mn-lt"/>
                <a:ea typeface="+mn-ea"/>
                <a:cs typeface="+mn-cs"/>
              </a:defRPr>
            </a:lvl4pPr>
            <a:lvl5pPr marL="2438339" algn="l" defTabSz="609585" rtl="0" eaLnBrk="0" fontAlgn="base" hangingPunct="0">
              <a:spcBef>
                <a:spcPct val="0"/>
              </a:spcBef>
              <a:spcAft>
                <a:spcPct val="0"/>
              </a:spcAft>
              <a:defRPr kern="1200">
                <a:solidFill>
                  <a:schemeClr val="dk1"/>
                </a:solidFill>
                <a:latin typeface="+mn-lt"/>
                <a:ea typeface="+mn-ea"/>
                <a:cs typeface="+mn-cs"/>
              </a:defRPr>
            </a:lvl5pPr>
            <a:lvl6pPr marL="3047924" algn="l" defTabSz="1219170" rtl="0" eaLnBrk="1" latinLnBrk="0" hangingPunct="1">
              <a:defRPr kern="1200">
                <a:solidFill>
                  <a:schemeClr val="dk1"/>
                </a:solidFill>
                <a:latin typeface="+mn-lt"/>
                <a:ea typeface="+mn-ea"/>
                <a:cs typeface="+mn-cs"/>
              </a:defRPr>
            </a:lvl6pPr>
            <a:lvl7pPr marL="3657509" algn="l" defTabSz="1219170" rtl="0" eaLnBrk="1" latinLnBrk="0" hangingPunct="1">
              <a:defRPr kern="1200">
                <a:solidFill>
                  <a:schemeClr val="dk1"/>
                </a:solidFill>
                <a:latin typeface="+mn-lt"/>
                <a:ea typeface="+mn-ea"/>
                <a:cs typeface="+mn-cs"/>
              </a:defRPr>
            </a:lvl7pPr>
            <a:lvl8pPr marL="4267093" algn="l" defTabSz="1219170" rtl="0" eaLnBrk="1" latinLnBrk="0" hangingPunct="1">
              <a:defRPr kern="1200">
                <a:solidFill>
                  <a:schemeClr val="dk1"/>
                </a:solidFill>
                <a:latin typeface="+mn-lt"/>
                <a:ea typeface="+mn-ea"/>
                <a:cs typeface="+mn-cs"/>
              </a:defRPr>
            </a:lvl8pPr>
            <a:lvl9pPr marL="4876678" algn="l" defTabSz="1219170" rtl="0" eaLnBrk="1" latinLnBrk="0" hangingPunct="1">
              <a:defRPr kern="1200">
                <a:solidFill>
                  <a:schemeClr val="dk1"/>
                </a:solidFill>
                <a:latin typeface="+mn-lt"/>
                <a:ea typeface="+mn-ea"/>
                <a:cs typeface="+mn-cs"/>
              </a:defRPr>
            </a:lvl9p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300" i="0" u="none" strike="noStrike" kern="1200" cap="none" spc="0" normalizeH="0" baseline="0" noProof="0">
                <a:ln>
                  <a:noFill/>
                </a:ln>
                <a:solidFill>
                  <a:srgbClr val="201547"/>
                </a:solidFill>
                <a:effectLst/>
                <a:uLnTx/>
                <a:uFillTx/>
                <a:ea typeface="+mn-lt"/>
                <a:cs typeface="Arial"/>
              </a:rPr>
              <a:t>Frankie is a 1-year-old. They live with their father, following the death of their mother during childbirth. The father has attended the MCHN for the 1-year-old  check-up and the MCHN observes: </a:t>
            </a:r>
            <a:endParaRPr kumimoji="0" lang="en-US" sz="1300" i="0" u="none" strike="noStrike" kern="1200" cap="none" spc="0" normalizeH="0" baseline="0" noProof="0">
              <a:ln>
                <a:noFill/>
              </a:ln>
              <a:solidFill>
                <a:srgbClr val="201547"/>
              </a:solidFill>
              <a:effectLst/>
              <a:uLnTx/>
              <a:uFillTx/>
              <a:ea typeface="+mn-lt"/>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The father is struggling to juggle work, appointments for Frankie and grieve the loss of his wife. </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The father has limited family supports locally to assist with the care of Frankie. </a:t>
            </a:r>
            <a:endParaRPr kumimoji="0" lang="en-US" sz="1300" i="0" u="none" strike="noStrike" kern="1200" cap="none" spc="0" normalizeH="0" baseline="0" noProof="0">
              <a:ln>
                <a:noFill/>
              </a:ln>
              <a:solidFill>
                <a:srgbClr val="201547"/>
              </a:solidFill>
              <a:effectLst/>
              <a:uLnTx/>
              <a:uFillTx/>
              <a:ea typeface="+mn-lt"/>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Frankie is currently on a waitlist to access child-care, but the father needs to return to work full time soon to continue to provide financially for Frankie. </a:t>
            </a:r>
            <a:endParaRPr kumimoji="0" lang="en-US" sz="1300" i="0" u="none" strike="noStrike" kern="1200" cap="none" spc="0" normalizeH="0" baseline="0" noProof="0">
              <a:ln>
                <a:noFill/>
              </a:ln>
              <a:solidFill>
                <a:srgbClr val="201547"/>
              </a:solidFill>
              <a:effectLst/>
              <a:uLnTx/>
              <a:uFillTx/>
              <a:ea typeface="+mn-lt"/>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The father presents as having a strong attachment to Frankie, however; is very overwhelmed. </a:t>
            </a:r>
            <a:endParaRPr kumimoji="0" lang="en-US" sz="1300" i="0" u="none" strike="noStrike" kern="1200" cap="none" spc="0" normalizeH="0" baseline="0" noProof="0">
              <a:ln>
                <a:noFill/>
              </a:ln>
              <a:solidFill>
                <a:srgbClr val="201547"/>
              </a:solidFill>
              <a:effectLst/>
              <a:uLnTx/>
              <a:uFillTx/>
              <a:ea typeface="+mn-lt"/>
              <a:cs typeface="Arial"/>
            </a:endParaRPr>
          </a:p>
          <a:p>
            <a:pPr marL="285750" marR="0" lvl="0" indent="-285750" algn="l" defTabSz="609585" rtl="0" eaLnBrk="0" fontAlgn="base" latinLnBrk="0" hangingPunct="0">
              <a:lnSpc>
                <a:spcPct val="150000"/>
              </a:lnSpc>
              <a:spcBef>
                <a:spcPct val="0"/>
              </a:spcBef>
              <a:spcAft>
                <a:spcPct val="0"/>
              </a:spcAft>
              <a:buClrTx/>
              <a:buSzTx/>
              <a:buFont typeface="Arial,Sans-Serif"/>
              <a:buChar char="•"/>
              <a:tabLst/>
              <a:defRPr/>
            </a:pPr>
            <a:r>
              <a:rPr kumimoji="0" lang="en-AU" sz="1300" i="0" u="none" strike="noStrike" kern="1200" cap="none" spc="0" normalizeH="0" baseline="0" noProof="0">
                <a:ln>
                  <a:noFill/>
                </a:ln>
                <a:solidFill>
                  <a:srgbClr val="201547"/>
                </a:solidFill>
                <a:effectLst/>
                <a:uLnTx/>
                <a:uFillTx/>
                <a:ea typeface="+mn-lt"/>
                <a:cs typeface="Arial"/>
              </a:rPr>
              <a:t>There are no other concerns identified for Frankie who is meeting the expected milestones. </a:t>
            </a:r>
            <a:endParaRPr kumimoji="0" lang="en-AU" sz="1300" i="0" u="none" strike="noStrike" kern="1200" cap="none" spc="0" normalizeH="0" baseline="0" noProof="0">
              <a:ln>
                <a:noFill/>
              </a:ln>
              <a:solidFill>
                <a:srgbClr val="201547"/>
              </a:solidFill>
              <a:effectLst/>
              <a:uLnTx/>
              <a:uFillTx/>
              <a:ea typeface="+mn-ea"/>
              <a:cs typeface="+mn-cs"/>
            </a:endParaRPr>
          </a:p>
        </p:txBody>
      </p:sp>
    </p:spTree>
    <p:extLst>
      <p:ext uri="{BB962C8B-B14F-4D97-AF65-F5344CB8AC3E}">
        <p14:creationId xmlns:p14="http://schemas.microsoft.com/office/powerpoint/2010/main" val="4047691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6D554-DF85-0B43-974B-F82E20623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F6465-4A66-3109-4C7E-D069C7EF9FC4}"/>
              </a:ext>
            </a:extLst>
          </p:cNvPr>
          <p:cNvSpPr>
            <a:spLocks noGrp="1"/>
          </p:cNvSpPr>
          <p:nvPr>
            <p:ph type="title"/>
          </p:nvPr>
        </p:nvSpPr>
        <p:spPr>
          <a:xfrm>
            <a:off x="719668" y="0"/>
            <a:ext cx="8970983" cy="893433"/>
          </a:xfrm>
        </p:spPr>
        <p:txBody>
          <a:bodyPr/>
          <a:lstStyle/>
          <a:p>
            <a:r>
              <a:rPr lang="en-GB">
                <a:ea typeface="ＭＳ Ｐゴシック"/>
              </a:rPr>
              <a:t>Case Examples of Secondary Consults with The Orange Door</a:t>
            </a:r>
            <a:endParaRPr lang="en-AU"/>
          </a:p>
        </p:txBody>
      </p:sp>
      <p:sp>
        <p:nvSpPr>
          <p:cNvPr id="4" name="Flowchart: Alternate Process 3">
            <a:extLst>
              <a:ext uri="{FF2B5EF4-FFF2-40B4-BE49-F238E27FC236}">
                <a16:creationId xmlns:a16="http://schemas.microsoft.com/office/drawing/2014/main" id="{95782150-0AE0-A2D7-B726-F467E29890DD}"/>
              </a:ext>
            </a:extLst>
          </p:cNvPr>
          <p:cNvSpPr/>
          <p:nvPr/>
        </p:nvSpPr>
        <p:spPr>
          <a:xfrm>
            <a:off x="195943" y="967860"/>
            <a:ext cx="1336814" cy="2789401"/>
          </a:xfrm>
          <a:prstGeom prst="flowChartAlternateProcess">
            <a:avLst/>
          </a:prstGeom>
          <a:solidFill>
            <a:schemeClr val="accent6">
              <a:lumMod val="60000"/>
              <a:lumOff val="40000"/>
            </a:schemeClr>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mn-ea"/>
                <a:cs typeface="+mn-cs"/>
              </a:rPr>
              <a:t>Case study 1</a:t>
            </a:r>
          </a:p>
        </p:txBody>
      </p:sp>
      <p:sp>
        <p:nvSpPr>
          <p:cNvPr id="5" name="Flowchart: Alternate Process 4">
            <a:extLst>
              <a:ext uri="{FF2B5EF4-FFF2-40B4-BE49-F238E27FC236}">
                <a16:creationId xmlns:a16="http://schemas.microsoft.com/office/drawing/2014/main" id="{2C2BBA70-F43F-0CB0-FB68-0896CA9834F3}"/>
              </a:ext>
            </a:extLst>
          </p:cNvPr>
          <p:cNvSpPr/>
          <p:nvPr/>
        </p:nvSpPr>
        <p:spPr>
          <a:xfrm>
            <a:off x="1532756" y="967860"/>
            <a:ext cx="10572155" cy="2789401"/>
          </a:xfrm>
          <a:prstGeom prst="flowChartAlternateProcess">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300" i="0" u="none" strike="noStrike" kern="1200" cap="none" spc="0" normalizeH="0" baseline="0" noProof="0">
                <a:ln>
                  <a:noFill/>
                </a:ln>
                <a:solidFill>
                  <a:srgbClr val="201547"/>
                </a:solidFill>
                <a:effectLst/>
                <a:uLnTx/>
                <a:uFillTx/>
                <a:ea typeface="ＭＳ Ｐゴシック"/>
                <a:cs typeface="Arial"/>
              </a:rPr>
              <a:t>Jamie is 7 years old. She lives with her grandmother and older half-sibling aged 14 who has an Intellectual Disability. </a:t>
            </a:r>
          </a:p>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300" i="0" u="none" strike="noStrike" kern="1200" cap="none" spc="0" normalizeH="0" baseline="0" noProof="0">
                <a:ln>
                  <a:noFill/>
                </a:ln>
                <a:solidFill>
                  <a:srgbClr val="201547"/>
                </a:solidFill>
                <a:effectLst/>
                <a:uLnTx/>
                <a:uFillTx/>
                <a:ea typeface="ＭＳ Ｐゴシック"/>
                <a:cs typeface="Arial"/>
              </a:rPr>
              <a:t>The classroom teacher and school wellbeing advisor has started to observe:</a:t>
            </a:r>
            <a:endParaRPr kumimoji="0" lang="en-US"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Jamie is starting to miss school more regularly with unexplained absences. </a:t>
            </a:r>
            <a:endParaRPr kumimoji="0" lang="en-AU"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When Jamie does come to school, she doesn’t want to participate in classroom activities and appears disengaged and tired. </a:t>
            </a:r>
            <a:endParaRPr kumimoji="0" lang="en-AU"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Jamie had 1 good friend at school who has moved interstate. The teacher has noticed Jamie’s peers have tried to include her in play, however Jamie withdraws and will often be seen sitting on their own. </a:t>
            </a:r>
            <a:endParaRPr kumimoji="0" lang="en-AU"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The teacher suspects that Jamie is highly anxious but won't really speak about her feelings. </a:t>
            </a:r>
            <a:endParaRPr kumimoji="0" lang="en-AU" sz="1300" i="0" u="none" strike="noStrike" kern="1200" cap="none" spc="0" normalizeH="0" baseline="0" noProof="0">
              <a:ln>
                <a:noFill/>
              </a:ln>
              <a:solidFill>
                <a:srgbClr val="201547"/>
              </a:solidFill>
              <a:effectLst/>
              <a:uLnTx/>
              <a:uFillTx/>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a:buChar char="•"/>
              <a:tabLst/>
              <a:defRPr/>
            </a:pPr>
            <a:r>
              <a:rPr kumimoji="0" lang="en-AU" sz="1300" i="0" u="none" strike="noStrike" kern="1200" cap="none" spc="0" normalizeH="0" baseline="0" noProof="0">
                <a:ln>
                  <a:noFill/>
                </a:ln>
                <a:solidFill>
                  <a:srgbClr val="201547"/>
                </a:solidFill>
                <a:effectLst/>
                <a:uLnTx/>
                <a:uFillTx/>
                <a:ea typeface="ＭＳ Ｐゴシック"/>
                <a:cs typeface="Arial"/>
              </a:rPr>
              <a:t>The school wellbeing advisor and teacher have spoken with Jamie's grandmother who expressed feeling overwhelmed and indicated she may be interested in further community supports.  </a:t>
            </a:r>
            <a:endParaRPr kumimoji="0" lang="en-AU" sz="1300" i="0" u="none" strike="noStrike" kern="1200" cap="none" spc="0" normalizeH="0" baseline="0" noProof="0">
              <a:ln>
                <a:noFill/>
              </a:ln>
              <a:solidFill>
                <a:srgbClr val="201547"/>
              </a:solidFill>
              <a:effectLst/>
              <a:uLnTx/>
              <a:uFillTx/>
              <a:ea typeface="+mn-ea"/>
              <a:cs typeface="Arial"/>
            </a:endParaRPr>
          </a:p>
        </p:txBody>
      </p:sp>
      <p:sp>
        <p:nvSpPr>
          <p:cNvPr id="6" name="Flowchart: Alternate Process 5">
            <a:extLst>
              <a:ext uri="{FF2B5EF4-FFF2-40B4-BE49-F238E27FC236}">
                <a16:creationId xmlns:a16="http://schemas.microsoft.com/office/drawing/2014/main" id="{7895CA60-0F80-33E7-86DA-09B1E6DE6E6A}"/>
              </a:ext>
            </a:extLst>
          </p:cNvPr>
          <p:cNvSpPr/>
          <p:nvPr/>
        </p:nvSpPr>
        <p:spPr>
          <a:xfrm>
            <a:off x="195943" y="3831689"/>
            <a:ext cx="1336814" cy="2937411"/>
          </a:xfrm>
          <a:prstGeom prst="flowChartAlternateProcess">
            <a:avLst/>
          </a:prstGeom>
          <a:solidFill>
            <a:schemeClr val="accent6">
              <a:lumMod val="60000"/>
              <a:lumOff val="40000"/>
            </a:schemeClr>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mn-ea"/>
                <a:cs typeface="+mn-cs"/>
              </a:rPr>
              <a:t>Case study  2</a:t>
            </a:r>
          </a:p>
        </p:txBody>
      </p:sp>
      <p:sp>
        <p:nvSpPr>
          <p:cNvPr id="7" name="Flowchart: Alternate Process 6">
            <a:extLst>
              <a:ext uri="{FF2B5EF4-FFF2-40B4-BE49-F238E27FC236}">
                <a16:creationId xmlns:a16="http://schemas.microsoft.com/office/drawing/2014/main" id="{AA916EBC-0024-2C75-40C1-458A601C811C}"/>
              </a:ext>
            </a:extLst>
          </p:cNvPr>
          <p:cNvSpPr/>
          <p:nvPr/>
        </p:nvSpPr>
        <p:spPr>
          <a:xfrm>
            <a:off x="1532757" y="3831690"/>
            <a:ext cx="10572155" cy="2937412"/>
          </a:xfrm>
          <a:prstGeom prst="flowChartAlternateProcess">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US" sz="1300" i="0" u="none" strike="noStrike" kern="1200" cap="none" spc="0" normalizeH="0" baseline="0" noProof="0">
                <a:ln>
                  <a:noFill/>
                </a:ln>
                <a:solidFill>
                  <a:srgbClr val="201547"/>
                </a:solidFill>
                <a:effectLst/>
                <a:uLnTx/>
                <a:uFillTx/>
                <a:ea typeface="ＭＳ Ｐゴシック"/>
                <a:cs typeface="Arial"/>
              </a:rPr>
              <a:t>Sally is year 8 student with diagnosed autism. She lives at home with her Mother and Father and two younger siblings.</a:t>
            </a:r>
          </a:p>
          <a:p>
            <a:pPr marR="0" lvl="0" algn="l" defTabSz="609585" rtl="0" eaLnBrk="0" fontAlgn="base" latinLnBrk="0" hangingPunct="0">
              <a:lnSpc>
                <a:spcPct val="150000"/>
              </a:lnSpc>
              <a:spcBef>
                <a:spcPct val="0"/>
              </a:spcBef>
              <a:spcAft>
                <a:spcPct val="0"/>
              </a:spcAft>
              <a:buClrTx/>
              <a:buSzTx/>
              <a:tabLst/>
              <a:defRPr/>
            </a:pPr>
            <a:r>
              <a:rPr kumimoji="0" lang="en-US" sz="1300" i="0" u="none" strike="noStrike" kern="1200" cap="none" spc="0" normalizeH="0" baseline="0" noProof="0">
                <a:ln>
                  <a:noFill/>
                </a:ln>
                <a:solidFill>
                  <a:srgbClr val="201547"/>
                </a:solidFill>
                <a:effectLst/>
                <a:uLnTx/>
                <a:uFillTx/>
                <a:ea typeface="ＭＳ Ｐゴシック"/>
                <a:cs typeface="Arial"/>
              </a:rPr>
              <a:t>The classroom teacher has observed:</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300" i="0" u="none" strike="noStrike" kern="1200" cap="none" spc="0" normalizeH="0" baseline="0" noProof="0">
                <a:ln>
                  <a:noFill/>
                </a:ln>
                <a:solidFill>
                  <a:srgbClr val="201547"/>
                </a:solidFill>
                <a:effectLst/>
                <a:uLnTx/>
                <a:uFillTx/>
                <a:ea typeface="ＭＳ Ｐゴシック"/>
                <a:cs typeface="Arial"/>
              </a:rPr>
              <a:t>several interactions with Jamie and her Mother where Jamie flinches when her Mother touches her.</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300" i="0" u="none" strike="noStrike" kern="1200" cap="none" spc="0" normalizeH="0" baseline="0" noProof="0">
                <a:ln>
                  <a:noFill/>
                </a:ln>
                <a:solidFill>
                  <a:srgbClr val="201547"/>
                </a:solidFill>
                <a:effectLst/>
                <a:uLnTx/>
                <a:uFillTx/>
                <a:ea typeface="ＭＳ Ｐゴシック"/>
                <a:cs typeface="Arial"/>
              </a:rPr>
              <a:t>The teacher is concerned but is worried that she may be misreading the signs.</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300" i="0" u="none" strike="noStrike" kern="1200" cap="none" spc="0" normalizeH="0" baseline="0" noProof="0">
                <a:ln>
                  <a:noFill/>
                </a:ln>
                <a:solidFill>
                  <a:srgbClr val="201547"/>
                </a:solidFill>
                <a:effectLst/>
                <a:uLnTx/>
                <a:uFillTx/>
                <a:ea typeface="ＭＳ Ｐゴシック"/>
                <a:cs typeface="Arial"/>
              </a:rPr>
              <a:t>The teacher follows her 4CA guidance and completes a FV identification tool and gives this to the MARAM responsible staff member at her school. This is vice principal.</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300" i="0" u="none" strike="noStrike" kern="1200" cap="none" spc="0" normalizeH="0" baseline="0" noProof="0">
                <a:ln>
                  <a:noFill/>
                </a:ln>
                <a:solidFill>
                  <a:srgbClr val="201547"/>
                </a:solidFill>
                <a:effectLst/>
                <a:uLnTx/>
                <a:uFillTx/>
                <a:ea typeface="ＭＳ Ｐゴシック"/>
                <a:cs typeface="Arial"/>
              </a:rPr>
              <a:t>The vice principal looks over this tool and is still unsure so calls The Orange Door.</a:t>
            </a:r>
          </a:p>
        </p:txBody>
      </p:sp>
    </p:spTree>
    <p:extLst>
      <p:ext uri="{BB962C8B-B14F-4D97-AF65-F5344CB8AC3E}">
        <p14:creationId xmlns:p14="http://schemas.microsoft.com/office/powerpoint/2010/main" val="3921633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CD4F-5769-97F7-CB19-BFAC851AA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EEF27-895B-05B9-1765-54959CE5E897}"/>
              </a:ext>
            </a:extLst>
          </p:cNvPr>
          <p:cNvSpPr>
            <a:spLocks noGrp="1"/>
          </p:cNvSpPr>
          <p:nvPr>
            <p:ph type="ctrTitle"/>
          </p:nvPr>
        </p:nvSpPr>
        <p:spPr>
          <a:xfrm>
            <a:off x="1206630" y="1937274"/>
            <a:ext cx="8585068" cy="1890409"/>
          </a:xfrm>
        </p:spPr>
        <p:txBody>
          <a:bodyPr/>
          <a:lstStyle/>
          <a:p>
            <a:r>
              <a:rPr lang="en-US"/>
              <a:t>Professional Reporter and Referrer Information Hub </a:t>
            </a:r>
            <a:endParaRPr lang="en-AU"/>
          </a:p>
        </p:txBody>
      </p:sp>
    </p:spTree>
    <p:extLst>
      <p:ext uri="{BB962C8B-B14F-4D97-AF65-F5344CB8AC3E}">
        <p14:creationId xmlns:p14="http://schemas.microsoft.com/office/powerpoint/2010/main" val="3428497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686F-AE0E-1783-F233-15049F5DDCFA}"/>
              </a:ext>
            </a:extLst>
          </p:cNvPr>
          <p:cNvSpPr>
            <a:spLocks noGrp="1"/>
          </p:cNvSpPr>
          <p:nvPr>
            <p:ph type="title"/>
          </p:nvPr>
        </p:nvSpPr>
        <p:spPr/>
        <p:txBody>
          <a:bodyPr/>
          <a:lstStyle/>
          <a:p>
            <a:r>
              <a:rPr lang="en-US"/>
              <a:t>Professional Reporter and Referrer Information Hub </a:t>
            </a:r>
            <a:endParaRPr lang="en-AU"/>
          </a:p>
        </p:txBody>
      </p:sp>
      <p:sp>
        <p:nvSpPr>
          <p:cNvPr id="4" name="TextBox 3">
            <a:extLst>
              <a:ext uri="{FF2B5EF4-FFF2-40B4-BE49-F238E27FC236}">
                <a16:creationId xmlns:a16="http://schemas.microsoft.com/office/drawing/2014/main" id="{19EC2109-B249-BFE2-20E7-F25B32A8A963}"/>
              </a:ext>
            </a:extLst>
          </p:cNvPr>
          <p:cNvSpPr txBox="1"/>
          <p:nvPr/>
        </p:nvSpPr>
        <p:spPr>
          <a:xfrm>
            <a:off x="719669" y="1002763"/>
            <a:ext cx="7673329" cy="5637569"/>
          </a:xfrm>
          <a:prstGeom prst="rect">
            <a:avLst/>
          </a:prstGeom>
          <a:noFill/>
        </p:spPr>
        <p:txBody>
          <a:bodyPr wrap="square" rtlCol="0">
            <a:spAutoFit/>
          </a:bodyPr>
          <a:lstStyle/>
          <a:p>
            <a:pPr marL="0" marR="0" lvl="0" indent="0" algn="just" defTabSz="609585" rtl="0" eaLnBrk="1" fontAlgn="base" latinLnBrk="0" hangingPunct="1">
              <a:lnSpc>
                <a:spcPct val="114000"/>
              </a:lnSpc>
              <a:spcBef>
                <a:spcPts val="600"/>
              </a:spcBef>
              <a:spcAft>
                <a:spcPts val="600"/>
              </a:spcAft>
              <a:buClrTx/>
              <a:buSzTx/>
              <a:buFontTx/>
              <a:buNone/>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In December 2025, the </a:t>
            </a:r>
            <a:r>
              <a:rPr kumimoji="0" lang="en-AU" sz="1600" b="1"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Professional Reporter and Referrer Information Hub </a:t>
            </a: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became available for those who are concerned about the safety and wellbeing of a child or young person.</a:t>
            </a:r>
          </a:p>
          <a:p>
            <a:pPr marL="0" marR="0" lvl="0" indent="0" algn="just" defTabSz="609585" rtl="0" eaLnBrk="1" fontAlgn="base" latinLnBrk="0" hangingPunct="1">
              <a:lnSpc>
                <a:spcPct val="114000"/>
              </a:lnSpc>
              <a:spcBef>
                <a:spcPts val="600"/>
              </a:spcBef>
              <a:spcAft>
                <a:spcPts val="600"/>
              </a:spcAft>
              <a:buClrTx/>
              <a:buSzTx/>
              <a:buFontTx/>
              <a:buNone/>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The new information hub will:  </a:t>
            </a:r>
          </a:p>
          <a:p>
            <a:pPr marL="742950" marR="0" lvl="1" indent="-28575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6858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ensure professionals have access to clear guidance and information before making a report to child protection or referral to The Orange Door </a:t>
            </a:r>
          </a:p>
          <a:p>
            <a:pPr marL="742950" marR="0" lvl="1" indent="-28575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6858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streamline reporting and referral processes  </a:t>
            </a:r>
          </a:p>
          <a:p>
            <a:pPr marL="742950" marR="0" lvl="1" indent="-28575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6858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improve children and families’ participation with child protection, The Orange Door and family services.  </a:t>
            </a:r>
          </a:p>
          <a:p>
            <a:pPr marL="342900" marR="0" lvl="0" indent="-34290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The information hub is designed to help ensure the system is working efficiently and that children and families are </a:t>
            </a:r>
            <a:r>
              <a:rPr kumimoji="0" lang="en-AU" sz="1600" b="1" i="0" u="none" strike="noStrike" kern="1200" cap="none" spc="0" normalizeH="0" baseline="0" noProof="0">
                <a:ln>
                  <a:noFill/>
                </a:ln>
                <a:solidFill>
                  <a:srgbClr val="00857E"/>
                </a:solidFill>
                <a:effectLst/>
                <a:uLnTx/>
                <a:uFillTx/>
                <a:latin typeface="+mn-lt"/>
                <a:ea typeface="Times" panose="02020603050405020304" pitchFamily="18" charset="0"/>
                <a:cs typeface="Times New Roman" panose="02020603050405020304" pitchFamily="18" charset="0"/>
              </a:rPr>
              <a:t>getting the right support at the right time. </a:t>
            </a:r>
          </a:p>
          <a:p>
            <a:pPr marL="342900" marR="0" lvl="0" indent="-342900" algn="just" defTabSz="609585" rtl="0" eaLnBrk="1" fontAlgn="base" latinLnBrk="0" hangingPunct="1">
              <a:lnSpc>
                <a:spcPct val="114000"/>
              </a:lnSpc>
              <a:spcBef>
                <a:spcPts val="600"/>
              </a:spcBef>
              <a:spcAft>
                <a:spcPts val="600"/>
              </a:spcAft>
              <a:buClrTx/>
              <a:buSzTx/>
              <a:buFont typeface="Arial" panose="020B0604020202020204" pitchFamily="34" charset="0"/>
              <a:buChar char="•"/>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The information hub is available to anyone making a report, including mandatory reporters and referrers. We all have a role and responsibility in ensuring children and young people are safe from family violence, harm and abuse.  </a:t>
            </a:r>
          </a:p>
          <a:p>
            <a:pPr marR="0" lvl="0" algn="just" defTabSz="609585" rtl="0" eaLnBrk="1" fontAlgn="base" latinLnBrk="0" hangingPunct="1">
              <a:lnSpc>
                <a:spcPct val="114000"/>
              </a:lnSpc>
              <a:spcBef>
                <a:spcPts val="600"/>
              </a:spcBef>
              <a:spcAft>
                <a:spcPts val="600"/>
              </a:spcAft>
              <a:buClrTx/>
              <a:buSzTx/>
              <a:tabLst>
                <a:tab pos="228600" algn="l"/>
              </a:tabLst>
              <a:defRPr/>
            </a:pP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Visit the</a:t>
            </a:r>
            <a:r>
              <a:rPr kumimoji="0" lang="en-AU" sz="1600" b="0" i="0" u="none" strike="noStrike" kern="1200" cap="none" spc="0" normalizeH="0" baseline="0" noProof="0">
                <a:ln>
                  <a:noFill/>
                </a:ln>
                <a:solidFill>
                  <a:srgbClr val="966AAE"/>
                </a:solidFill>
                <a:effectLst/>
                <a:uLnTx/>
                <a:uFillTx/>
                <a:latin typeface="+mn-lt"/>
                <a:ea typeface="Times" panose="02020603050405020304" pitchFamily="18" charset="0"/>
                <a:cs typeface="Times New Roman" panose="02020603050405020304" pitchFamily="18" charset="0"/>
              </a:rPr>
              <a:t> </a:t>
            </a:r>
            <a:r>
              <a:rPr kumimoji="0" lang="en-AU" sz="1600" b="0" i="0" u="dotted" strike="noStrike" kern="1200" cap="none" spc="0" normalizeH="0" baseline="0" noProof="0">
                <a:ln>
                  <a:noFill/>
                </a:ln>
                <a:solidFill>
                  <a:srgbClr val="966AAE"/>
                </a:solidFill>
                <a:effectLst/>
                <a:uLnTx/>
                <a:uFillTx/>
                <a:latin typeface="+mn-lt"/>
                <a:ea typeface="Times"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Professional reporter and referrer information hub</a:t>
            </a:r>
            <a:r>
              <a:rPr kumimoji="0" lang="en-AU" sz="1600" b="0" i="0" u="none" strike="noStrike" kern="1200" cap="none" spc="0" normalizeH="0" baseline="0" noProof="0">
                <a:ln>
                  <a:noFill/>
                </a:ln>
                <a:solidFill>
                  <a:srgbClr val="966AAE"/>
                </a:solidFill>
                <a:effectLst/>
                <a:uLnTx/>
                <a:uFillTx/>
                <a:latin typeface="+mn-lt"/>
                <a:ea typeface="Times"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kumimoji="0" lang="en-AU" sz="1600" b="0" i="0" u="none" strike="noStrike" kern="1200" cap="none" spc="0" normalizeH="0" baseline="0" noProof="0">
                <a:ln>
                  <a:noFill/>
                </a:ln>
                <a:solidFill>
                  <a:srgbClr val="002060"/>
                </a:solidFill>
                <a:effectLst/>
                <a:uLnTx/>
                <a:uFillTx/>
                <a:latin typeface="+mn-lt"/>
                <a:ea typeface="Times" panose="02020603050405020304" pitchFamily="18" charset="0"/>
                <a:cs typeface="Times New Roman" panose="02020603050405020304" pitchFamily="18" charset="0"/>
              </a:rPr>
              <a:t>webpage</a:t>
            </a:r>
            <a:r>
              <a:rPr kumimoji="0" lang="en-AU" sz="1600" b="0" i="0" u="none" strike="noStrike" kern="1200" cap="none" spc="0" normalizeH="0" baseline="0" noProof="0">
                <a:ln>
                  <a:noFill/>
                </a:ln>
                <a:solidFill>
                  <a:srgbClr val="201547"/>
                </a:solidFill>
                <a:effectLst/>
                <a:uLnTx/>
                <a:uFillTx/>
                <a:latin typeface="+mn-lt"/>
                <a:ea typeface="Times"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D5C514AF-3EEC-5708-8197-03200496898F}"/>
              </a:ext>
            </a:extLst>
          </p:cNvPr>
          <p:cNvPicPr>
            <a:picLocks noChangeAspect="1"/>
          </p:cNvPicPr>
          <p:nvPr/>
        </p:nvPicPr>
        <p:blipFill>
          <a:blip r:embed="rId4"/>
          <a:srcRect/>
          <a:stretch>
            <a:fillRect/>
          </a:stretch>
        </p:blipFill>
        <p:spPr>
          <a:xfrm>
            <a:off x="8763752" y="1598573"/>
            <a:ext cx="2933851" cy="4197566"/>
          </a:xfrm>
          <a:prstGeom prst="rect">
            <a:avLst/>
          </a:prstGeom>
        </p:spPr>
      </p:pic>
    </p:spTree>
    <p:extLst>
      <p:ext uri="{BB962C8B-B14F-4D97-AF65-F5344CB8AC3E}">
        <p14:creationId xmlns:p14="http://schemas.microsoft.com/office/powerpoint/2010/main" val="358452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0CB9-9E8E-3BD4-E669-14586FE4DFC3}"/>
              </a:ext>
            </a:extLst>
          </p:cNvPr>
          <p:cNvSpPr>
            <a:spLocks noGrp="1"/>
          </p:cNvSpPr>
          <p:nvPr>
            <p:ph type="ctrTitle"/>
          </p:nvPr>
        </p:nvSpPr>
        <p:spPr>
          <a:xfrm>
            <a:off x="1206630" y="1912296"/>
            <a:ext cx="8585068" cy="1890409"/>
          </a:xfrm>
        </p:spPr>
        <p:txBody>
          <a:bodyPr/>
          <a:lstStyle/>
          <a:p>
            <a:r>
              <a:rPr lang="en-US"/>
              <a:t>Victoria’s Approach to Supporting and Protecting Children</a:t>
            </a:r>
            <a:endParaRPr lang="en-AU"/>
          </a:p>
        </p:txBody>
      </p:sp>
    </p:spTree>
    <p:extLst>
      <p:ext uri="{BB962C8B-B14F-4D97-AF65-F5344CB8AC3E}">
        <p14:creationId xmlns:p14="http://schemas.microsoft.com/office/powerpoint/2010/main" val="2503571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13EDF-4BC4-8943-19DC-0237BED5C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E90B3-F2AC-E2C0-DB06-BE0C88A1DBF3}"/>
              </a:ext>
            </a:extLst>
          </p:cNvPr>
          <p:cNvSpPr>
            <a:spLocks noGrp="1"/>
          </p:cNvSpPr>
          <p:nvPr>
            <p:ph type="ctrTitle"/>
          </p:nvPr>
        </p:nvSpPr>
        <p:spPr>
          <a:xfrm>
            <a:off x="1206631" y="1378448"/>
            <a:ext cx="8585068" cy="1890409"/>
          </a:xfrm>
        </p:spPr>
        <p:txBody>
          <a:bodyPr/>
          <a:lstStyle/>
          <a:p>
            <a:r>
              <a:rPr lang="en-US"/>
              <a:t>Appendices </a:t>
            </a:r>
            <a:endParaRPr lang="en-AU"/>
          </a:p>
        </p:txBody>
      </p:sp>
      <p:sp>
        <p:nvSpPr>
          <p:cNvPr id="3" name="Subtitle 2">
            <a:extLst>
              <a:ext uri="{FF2B5EF4-FFF2-40B4-BE49-F238E27FC236}">
                <a16:creationId xmlns:a16="http://schemas.microsoft.com/office/drawing/2014/main" id="{2D08AF94-60F0-4074-BF11-821DFB28D671}"/>
              </a:ext>
            </a:extLst>
          </p:cNvPr>
          <p:cNvSpPr>
            <a:spLocks noGrp="1"/>
          </p:cNvSpPr>
          <p:nvPr>
            <p:ph type="subTitle" idx="1"/>
          </p:nvPr>
        </p:nvSpPr>
        <p:spPr>
          <a:xfrm>
            <a:off x="1206631" y="3429000"/>
            <a:ext cx="7402110" cy="1295401"/>
          </a:xfrm>
        </p:spPr>
        <p:txBody>
          <a:bodyPr/>
          <a:lstStyle/>
          <a:p>
            <a:pPr marL="342900" indent="-342900">
              <a:buFont typeface="Arial" panose="020B0604020202020204" pitchFamily="34" charset="0"/>
              <a:buChar char="•"/>
            </a:pPr>
            <a:r>
              <a:rPr lang="en-US"/>
              <a:t>Mandatory reporting and other legislative requirements </a:t>
            </a:r>
          </a:p>
          <a:p>
            <a:pPr marL="342900" indent="-342900">
              <a:buFont typeface="Arial" panose="020B0604020202020204" pitchFamily="34" charset="0"/>
              <a:buChar char="•"/>
            </a:pPr>
            <a:r>
              <a:rPr lang="en-US"/>
              <a:t>Resource links</a:t>
            </a:r>
            <a:endParaRPr lang="en-AU"/>
          </a:p>
        </p:txBody>
      </p:sp>
    </p:spTree>
    <p:extLst>
      <p:ext uri="{BB962C8B-B14F-4D97-AF65-F5344CB8AC3E}">
        <p14:creationId xmlns:p14="http://schemas.microsoft.com/office/powerpoint/2010/main" val="2741999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320F-CBDB-B2EE-9DFB-BC84EBD3F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572AF-4C42-58F9-0424-841FD4F647CD}"/>
              </a:ext>
            </a:extLst>
          </p:cNvPr>
          <p:cNvSpPr>
            <a:spLocks noGrp="1"/>
          </p:cNvSpPr>
          <p:nvPr>
            <p:ph type="title"/>
          </p:nvPr>
        </p:nvSpPr>
        <p:spPr/>
        <p:txBody>
          <a:bodyPr/>
          <a:lstStyle/>
          <a:p>
            <a:r>
              <a:rPr lang="en-AU">
                <a:latin typeface="+mj-lt"/>
                <a:ea typeface="ＭＳ Ｐゴシック"/>
              </a:rPr>
              <a:t>Mandated Reporters: Out of Home Care</a:t>
            </a:r>
            <a:endParaRPr lang="en-AU">
              <a:latin typeface="+mj-lt"/>
            </a:endParaRPr>
          </a:p>
        </p:txBody>
      </p:sp>
      <p:sp>
        <p:nvSpPr>
          <p:cNvPr id="4" name="TextBox 3">
            <a:extLst>
              <a:ext uri="{FF2B5EF4-FFF2-40B4-BE49-F238E27FC236}">
                <a16:creationId xmlns:a16="http://schemas.microsoft.com/office/drawing/2014/main" id="{54E23128-0929-79A0-FE30-2E7C2E10BF7D}"/>
              </a:ext>
            </a:extLst>
          </p:cNvPr>
          <p:cNvSpPr txBox="1"/>
          <p:nvPr/>
        </p:nvSpPr>
        <p:spPr>
          <a:xfrm>
            <a:off x="719669" y="1222513"/>
            <a:ext cx="4508314" cy="2262671"/>
          </a:xfrm>
          <a:prstGeom prst="rect">
            <a:avLst/>
          </a:prstGeom>
          <a:noFill/>
        </p:spPr>
        <p:txBody>
          <a:bodyPr wrap="square" rtlCol="0">
            <a:spAutoFit/>
          </a:bodyPr>
          <a:lstStyle/>
          <a:p>
            <a:pPr marL="0" marR="0" lvl="0" indent="0" algn="l" defTabSz="609585" rtl="0" eaLnBrk="0" fontAlgn="base" latinLnBrk="0" hangingPunct="0">
              <a:lnSpc>
                <a:spcPct val="15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01547"/>
                </a:solidFill>
                <a:effectLst/>
                <a:uLnTx/>
                <a:uFillTx/>
                <a:latin typeface="+mn-lt"/>
                <a:ea typeface="ＭＳ Ｐゴシック"/>
                <a:cs typeface="+mn-cs"/>
              </a:rPr>
              <a:t>An out of home care worker means a person employed (other than on a voluntary basis) by an out of home care service: </a:t>
            </a:r>
            <a:endParaRPr lang="en-AU" sz="1600">
              <a:solidFill>
                <a:srgbClr val="201547"/>
              </a:solidFill>
              <a:latin typeface="+mn-lt"/>
              <a:ea typeface="+mn-ea"/>
            </a:endParaRPr>
          </a:p>
          <a:p>
            <a:pPr marL="952485" lvl="1" indent="-342900">
              <a:lnSpc>
                <a:spcPct val="150000"/>
              </a:lnSpc>
              <a:spcBef>
                <a:spcPts val="0"/>
              </a:spcBef>
              <a:spcAft>
                <a:spcPts val="0"/>
              </a:spcAft>
              <a:buFont typeface="+mj-lt"/>
              <a:buAutoNum type="alphaLcParenR"/>
              <a:defRPr/>
            </a:pPr>
            <a:r>
              <a:rPr kumimoji="0" lang="en-AU" sz="1600" b="0" i="0" u="none" strike="noStrike" kern="1200" cap="none" spc="0" normalizeH="0" baseline="0" noProof="0">
                <a:ln>
                  <a:noFill/>
                </a:ln>
                <a:solidFill>
                  <a:srgbClr val="201547"/>
                </a:solidFill>
                <a:effectLst/>
                <a:uLnTx/>
                <a:uFillTx/>
                <a:latin typeface="+mn-lt"/>
                <a:ea typeface="ＭＳ Ｐゴシック"/>
                <a:cs typeface="+mn-cs"/>
              </a:rPr>
              <a:t>as a carer for children</a:t>
            </a:r>
          </a:p>
          <a:p>
            <a:pPr marL="952485" lvl="1" indent="-342900">
              <a:lnSpc>
                <a:spcPct val="150000"/>
              </a:lnSpc>
              <a:spcBef>
                <a:spcPts val="0"/>
              </a:spcBef>
              <a:spcAft>
                <a:spcPts val="0"/>
              </a:spcAft>
              <a:buFont typeface="+mj-lt"/>
              <a:buAutoNum type="alphaLcParenR"/>
              <a:defRPr/>
            </a:pPr>
            <a:r>
              <a:rPr kumimoji="0" lang="en-AU" sz="1600" b="0" i="0" u="none" strike="noStrike" kern="1200" cap="none" spc="0" normalizeH="0" baseline="0" noProof="0">
                <a:ln>
                  <a:noFill/>
                </a:ln>
                <a:solidFill>
                  <a:srgbClr val="201547"/>
                </a:solidFill>
                <a:effectLst/>
                <a:uLnTx/>
                <a:uFillTx/>
                <a:latin typeface="+mn-lt"/>
                <a:ea typeface="ＭＳ Ｐゴシック"/>
                <a:cs typeface="+mn-cs"/>
              </a:rPr>
              <a:t>as a provider of services to carers for children or the children in their care</a:t>
            </a:r>
            <a:endParaRPr lang="en-AU">
              <a:solidFill>
                <a:srgbClr val="201547"/>
              </a:solidFill>
              <a:latin typeface="+mn-lt"/>
            </a:endParaRPr>
          </a:p>
        </p:txBody>
      </p:sp>
      <p:sp>
        <p:nvSpPr>
          <p:cNvPr id="7" name="TextBox 6">
            <a:extLst>
              <a:ext uri="{FF2B5EF4-FFF2-40B4-BE49-F238E27FC236}">
                <a16:creationId xmlns:a16="http://schemas.microsoft.com/office/drawing/2014/main" id="{1B7C7577-8F2E-6F7D-9652-670DE8424AB3}"/>
              </a:ext>
            </a:extLst>
          </p:cNvPr>
          <p:cNvSpPr txBox="1"/>
          <p:nvPr/>
        </p:nvSpPr>
        <p:spPr>
          <a:xfrm>
            <a:off x="6692590" y="1181932"/>
            <a:ext cx="4919870" cy="4253537"/>
          </a:xfrm>
          <a:prstGeom prst="rect">
            <a:avLst/>
          </a:prstGeom>
          <a:noFill/>
        </p:spPr>
        <p:txBody>
          <a:bodyPr wrap="square" rtlCol="0">
            <a:spAutoFit/>
          </a:bodyPr>
          <a:lstStyle/>
          <a:p>
            <a:pPr marL="0" marR="0" lvl="0" indent="0" algn="l" defTabSz="609585" rtl="0" eaLnBrk="0" fontAlgn="base" latinLnBrk="0" hangingPunct="0">
              <a:lnSpc>
                <a:spcPct val="150000"/>
              </a:lnSpc>
              <a:spcBef>
                <a:spcPts val="0"/>
              </a:spcBef>
              <a:spcAft>
                <a:spcPts val="0"/>
              </a:spcAft>
              <a:buClrTx/>
              <a:buSzTx/>
              <a:buFontTx/>
              <a:buNone/>
              <a:tabLst/>
              <a:defRPr/>
            </a:pPr>
            <a:r>
              <a:rPr kumimoji="0" lang="en-AU" sz="1400" b="1" i="0" u="none" strike="noStrike" kern="1200" cap="none" spc="0" normalizeH="0" baseline="0" noProof="0">
                <a:ln>
                  <a:noFill/>
                </a:ln>
                <a:solidFill>
                  <a:srgbClr val="201547"/>
                </a:solidFill>
                <a:effectLst/>
                <a:uLnTx/>
                <a:uFillTx/>
                <a:latin typeface="+mn-lt"/>
                <a:ea typeface="ＭＳ Ｐゴシック"/>
                <a:cs typeface="Arial"/>
              </a:rPr>
              <a:t>Out of home care worker includes: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foster care workers</a:t>
            </a:r>
            <a:endParaRPr kumimoji="0" lang="en-US" sz="1400" b="0" i="0" u="none" strike="noStrike" kern="1200" cap="none" spc="0" normalizeH="0" baseline="0" noProof="0">
              <a:ln>
                <a:noFill/>
              </a:ln>
              <a:solidFill>
                <a:srgbClr val="201547"/>
              </a:solidFill>
              <a:effectLst/>
              <a:uLnTx/>
              <a:uFillTx/>
              <a:latin typeface="+mn-lt"/>
              <a:ea typeface="+mn-ea"/>
              <a:cs typeface="Arial" charset="0"/>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kinship care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residential care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secure welfare service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adoption and permanent care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labour hire staff working in out of home care settings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workers supporting children in voluntary childcare arrangements </a:t>
            </a:r>
            <a:endParaRPr kumimoji="0" lang="en-US" sz="1400" b="0" i="0" u="none" strike="noStrike" kern="1200" cap="none" spc="0" normalizeH="0" baseline="0" noProof="0">
              <a:ln>
                <a:noFill/>
              </a:ln>
              <a:solidFill>
                <a:srgbClr val="201547"/>
              </a:solidFill>
              <a:effectLst/>
              <a:uLnTx/>
              <a:uFillTx/>
              <a:latin typeface="+mn-lt"/>
              <a:ea typeface="+mn-ea"/>
              <a:cs typeface="Arial"/>
            </a:endParaRP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lead tenant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supervisors and managers of the above</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targeted care package key workers</a:t>
            </a:r>
          </a:p>
          <a:p>
            <a:pPr marL="285750" marR="0" lvl="0" indent="-285750" algn="l" defTabSz="609585" rtl="0" eaLnBrk="0" fontAlgn="base" latinLnBrk="0" hangingPunct="0">
              <a:lnSpc>
                <a:spcPct val="150000"/>
              </a:lnSpc>
              <a:spcBef>
                <a:spcPts val="0"/>
              </a:spcBef>
              <a:spcAft>
                <a:spcPts val="0"/>
              </a:spcAft>
              <a:buClrTx/>
              <a:buSzTx/>
              <a:buFont typeface="Arial"/>
              <a:buChar char="•"/>
              <a:tabLst/>
              <a:defRPr/>
            </a:pPr>
            <a:r>
              <a:rPr kumimoji="0" lang="en-AU" sz="1400" b="0" i="0" u="none" strike="noStrike" kern="1200" cap="none" spc="0" normalizeH="0" baseline="0" noProof="0">
                <a:ln>
                  <a:noFill/>
                </a:ln>
                <a:solidFill>
                  <a:srgbClr val="201547"/>
                </a:solidFill>
                <a:effectLst/>
                <a:uLnTx/>
                <a:uFillTx/>
                <a:latin typeface="+mn-lt"/>
                <a:ea typeface="ＭＳ Ｐゴシック"/>
                <a:cs typeface="Arial"/>
              </a:rPr>
              <a:t>disability residential care workers</a:t>
            </a:r>
          </a:p>
        </p:txBody>
      </p:sp>
      <p:pic>
        <p:nvPicPr>
          <p:cNvPr id="11" name="Graphic 10" descr="Suburban scene with solid fill">
            <a:extLst>
              <a:ext uri="{FF2B5EF4-FFF2-40B4-BE49-F238E27FC236}">
                <a16:creationId xmlns:a16="http://schemas.microsoft.com/office/drawing/2014/main" id="{DC509C76-B87D-C1BB-54FE-4573A38FB8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8289" y="3814264"/>
            <a:ext cx="3107634" cy="3107634"/>
          </a:xfrm>
          <a:prstGeom prst="rect">
            <a:avLst/>
          </a:prstGeom>
        </p:spPr>
      </p:pic>
      <p:grpSp>
        <p:nvGrpSpPr>
          <p:cNvPr id="16" name="Group 15">
            <a:extLst>
              <a:ext uri="{FF2B5EF4-FFF2-40B4-BE49-F238E27FC236}">
                <a16:creationId xmlns:a16="http://schemas.microsoft.com/office/drawing/2014/main" id="{345F529A-6A04-24AA-0D55-580C6DF733C3}"/>
              </a:ext>
            </a:extLst>
          </p:cNvPr>
          <p:cNvGrpSpPr/>
          <p:nvPr/>
        </p:nvGrpSpPr>
        <p:grpSpPr>
          <a:xfrm>
            <a:off x="6692590" y="5555765"/>
            <a:ext cx="5499410" cy="1182963"/>
            <a:chOff x="6480313" y="5555765"/>
            <a:chExt cx="5711687" cy="1182963"/>
          </a:xfrm>
        </p:grpSpPr>
        <p:sp>
          <p:nvSpPr>
            <p:cNvPr id="12" name="Flowchart: Delay 11">
              <a:extLst>
                <a:ext uri="{FF2B5EF4-FFF2-40B4-BE49-F238E27FC236}">
                  <a16:creationId xmlns:a16="http://schemas.microsoft.com/office/drawing/2014/main" id="{6B725C5F-1432-D06A-E782-94032DD50541}"/>
                </a:ext>
              </a:extLst>
            </p:cNvPr>
            <p:cNvSpPr/>
            <p:nvPr/>
          </p:nvSpPr>
          <p:spPr>
            <a:xfrm rot="10800000">
              <a:off x="6480313" y="5555765"/>
              <a:ext cx="5711687" cy="1182963"/>
            </a:xfrm>
            <a:prstGeom prst="flowChartDelay">
              <a:avLst/>
            </a:prstGeom>
            <a:solidFill>
              <a:srgbClr val="DCCD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3E3FB5FF-D9D5-7646-A740-928ECD5FF977}"/>
                </a:ext>
              </a:extLst>
            </p:cNvPr>
            <p:cNvSpPr txBox="1"/>
            <p:nvPr/>
          </p:nvSpPr>
          <p:spPr>
            <a:xfrm>
              <a:off x="7261152" y="5841169"/>
              <a:ext cx="4930848" cy="612155"/>
            </a:xfrm>
            <a:prstGeom prst="rect">
              <a:avLst/>
            </a:prstGeom>
            <a:noFill/>
          </p:spPr>
          <p:txBody>
            <a:bodyPr wrap="square" rtlCol="0">
              <a:spAutoFit/>
            </a:bodyPr>
            <a:lstStyle/>
            <a:p>
              <a:pPr marL="0" marR="0" lvl="0" indent="0" algn="ctr" defTabSz="609585" rtl="0" eaLnBrk="0" fontAlgn="base" latinLnBrk="0" hangingPunct="0">
                <a:lnSpc>
                  <a:spcPct val="15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01547"/>
                  </a:solidFill>
                  <a:effectLst/>
                  <a:uLnTx/>
                  <a:uFillTx/>
                  <a:latin typeface="+mn-lt"/>
                  <a:ea typeface="ＭＳ Ｐゴシック"/>
                  <a:cs typeface="Arial"/>
                </a:rPr>
                <a:t>It does not include volunteer carers of children in foster or kinship care arrangements, lead tenant, adoption and permanent care.</a:t>
              </a:r>
            </a:p>
          </p:txBody>
        </p:sp>
      </p:grpSp>
      <p:cxnSp>
        <p:nvCxnSpPr>
          <p:cNvPr id="15" name="Straight Connector 14">
            <a:extLst>
              <a:ext uri="{FF2B5EF4-FFF2-40B4-BE49-F238E27FC236}">
                <a16:creationId xmlns:a16="http://schemas.microsoft.com/office/drawing/2014/main" id="{621D688A-647D-C9C5-A9FC-8220CF6CCB28}"/>
              </a:ext>
            </a:extLst>
          </p:cNvPr>
          <p:cNvCxnSpPr/>
          <p:nvPr/>
        </p:nvCxnSpPr>
        <p:spPr>
          <a:xfrm>
            <a:off x="5804452" y="1378765"/>
            <a:ext cx="0" cy="4870998"/>
          </a:xfrm>
          <a:prstGeom prst="line">
            <a:avLst/>
          </a:prstGeom>
          <a:ln>
            <a:solidFill>
              <a:srgbClr val="20154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513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2DFDA-27B1-73D3-3821-E4B85FB09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4CBEC-70FD-F934-C1E5-4200611F3B3E}"/>
              </a:ext>
            </a:extLst>
          </p:cNvPr>
          <p:cNvSpPr>
            <a:spLocks noGrp="1"/>
          </p:cNvSpPr>
          <p:nvPr>
            <p:ph type="title"/>
          </p:nvPr>
        </p:nvSpPr>
        <p:spPr/>
        <p:txBody>
          <a:bodyPr/>
          <a:lstStyle/>
          <a:p>
            <a:r>
              <a:rPr lang="en-AU">
                <a:ea typeface="ＭＳ Ｐゴシック"/>
              </a:rPr>
              <a:t>Mandated Reporters: Youth Justice </a:t>
            </a:r>
            <a:endParaRPr lang="en-AU"/>
          </a:p>
        </p:txBody>
      </p:sp>
      <p:sp>
        <p:nvSpPr>
          <p:cNvPr id="7" name="TextBox 6">
            <a:extLst>
              <a:ext uri="{FF2B5EF4-FFF2-40B4-BE49-F238E27FC236}">
                <a16:creationId xmlns:a16="http://schemas.microsoft.com/office/drawing/2014/main" id="{4678BB78-8685-8D83-55D3-1DDA5AA88E9D}"/>
              </a:ext>
            </a:extLst>
          </p:cNvPr>
          <p:cNvSpPr txBox="1"/>
          <p:nvPr/>
        </p:nvSpPr>
        <p:spPr>
          <a:xfrm>
            <a:off x="666451" y="1427092"/>
            <a:ext cx="4373218" cy="1743491"/>
          </a:xfrm>
          <a:prstGeom prst="rect">
            <a:avLst/>
          </a:prstGeom>
          <a:noFill/>
        </p:spPr>
        <p:txBody>
          <a:bodyPr wrap="square" rtlCol="0">
            <a:spAutoFit/>
          </a:bodyPr>
          <a:lstStyle/>
          <a:p>
            <a:pPr>
              <a:lnSpc>
                <a:spcPct val="150000"/>
              </a:lnSpc>
            </a:pPr>
            <a:r>
              <a:rPr kumimoji="0" lang="en-AU" b="0" i="0" u="none" strike="noStrike" kern="1200" cap="none" spc="0" normalizeH="0" baseline="0" noProof="0">
                <a:ln>
                  <a:noFill/>
                </a:ln>
                <a:solidFill>
                  <a:srgbClr val="002060"/>
                </a:solidFill>
                <a:effectLst/>
                <a:uLnTx/>
                <a:uFillTx/>
                <a:latin typeface="+mn-lt"/>
                <a:ea typeface="ＭＳ Ｐゴシック"/>
                <a:cs typeface="+mn-cs"/>
              </a:rPr>
              <a:t>Youth justice workers that are mandated reporters include; youth justice officer, youth parole officer and youth justice custodial workers</a:t>
            </a:r>
            <a:endParaRPr lang="en-AU" sz="2000">
              <a:solidFill>
                <a:srgbClr val="002060"/>
              </a:solidFill>
              <a:latin typeface="+mn-lt"/>
            </a:endParaRPr>
          </a:p>
        </p:txBody>
      </p:sp>
      <p:sp>
        <p:nvSpPr>
          <p:cNvPr id="8" name="TextBox 7">
            <a:extLst>
              <a:ext uri="{FF2B5EF4-FFF2-40B4-BE49-F238E27FC236}">
                <a16:creationId xmlns:a16="http://schemas.microsoft.com/office/drawing/2014/main" id="{F19FDEEC-CE44-1AF2-B40C-31E9134463A6}"/>
              </a:ext>
            </a:extLst>
          </p:cNvPr>
          <p:cNvSpPr txBox="1"/>
          <p:nvPr/>
        </p:nvSpPr>
        <p:spPr>
          <a:xfrm>
            <a:off x="6294782" y="1427092"/>
            <a:ext cx="5293454" cy="4622291"/>
          </a:xfrm>
          <a:prstGeom prst="rect">
            <a:avLst/>
          </a:prstGeom>
          <a:noFill/>
        </p:spPr>
        <p:txBody>
          <a:bodyPr wrap="square" rtlCol="0">
            <a:spAutoFit/>
          </a:bodyPr>
          <a:lstStyle/>
          <a:p>
            <a:pPr marL="0" marR="0" lvl="0" indent="0" defTabSz="609585" rtl="0" eaLnBrk="0" fontAlgn="base" latinLnBrk="0" hangingPunct="0">
              <a:lnSpc>
                <a:spcPct val="15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Youth Justice workers who are mandated reporters include:</a:t>
            </a:r>
          </a:p>
          <a:p>
            <a:pPr marL="285750" marR="0" lvl="0" indent="-285750" algn="l" defTabSz="609585" rtl="0" eaLnBrk="0" fontAlgn="base" latinLnBrk="0" hangingPunct="0">
              <a:lnSpc>
                <a:spcPct val="150000"/>
              </a:lnSpc>
              <a:spcBef>
                <a:spcPts val="800"/>
              </a:spcBef>
              <a:spcAft>
                <a:spcPts val="8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mn-cs"/>
              </a:rPr>
              <a:t>A youth justice custodial worker </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employed or engaged in a remand centre, a youth residential centre or a youth justice centre, </a:t>
            </a:r>
            <a:r>
              <a:rPr kumimoji="0" lang="en-AU" sz="1600" b="1" i="0" u="none" strike="noStrike" kern="1200" cap="none" spc="0" normalizeH="0" baseline="0" noProof="0">
                <a:ln>
                  <a:noFill/>
                </a:ln>
                <a:solidFill>
                  <a:srgbClr val="002060"/>
                </a:solidFill>
                <a:effectLst/>
                <a:uLnTx/>
                <a:uFillTx/>
                <a:latin typeface="+mn-lt"/>
                <a:ea typeface="ＭＳ Ｐゴシック"/>
                <a:cs typeface="Arial"/>
              </a:rPr>
              <a:t>and</a:t>
            </a:r>
            <a:r>
              <a:rPr kumimoji="0" lang="en-US" sz="1600" b="1" i="0" u="none" strike="noStrike" kern="1200" cap="none" spc="0" normalizeH="0" baseline="0" noProof="0">
                <a:ln>
                  <a:noFill/>
                </a:ln>
                <a:solidFill>
                  <a:srgbClr val="002060"/>
                </a:solidFill>
                <a:effectLst/>
                <a:uLnTx/>
                <a:uFillTx/>
                <a:latin typeface="+mn-lt"/>
                <a:ea typeface="+mn-ea"/>
                <a:cs typeface="Arial" charset="0"/>
              </a:rPr>
              <a:t> </a:t>
            </a: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whose duties include duties in relation to detainees in the custody of the Secretary</a:t>
            </a:r>
          </a:p>
          <a:p>
            <a:pPr marL="285750" marR="0" lvl="0" indent="-285750" algn="l" defTabSz="609585" rtl="0" eaLnBrk="0" fontAlgn="base" latinLnBrk="0" hangingPunct="0">
              <a:lnSpc>
                <a:spcPct val="150000"/>
              </a:lnSpc>
              <a:spcBef>
                <a:spcPts val="800"/>
              </a:spcBef>
              <a:spcAft>
                <a:spcPts val="8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A youth justice officer includes the Secretary, and every honorary youth justice officer</a:t>
            </a:r>
            <a:endParaRPr kumimoji="0" lang="en-US" sz="1600" b="0" i="0" u="none" strike="noStrike" kern="1200" cap="none" spc="0" normalizeH="0" baseline="0" noProof="0">
              <a:ln>
                <a:noFill/>
              </a:ln>
              <a:solidFill>
                <a:srgbClr val="002060"/>
              </a:solidFill>
              <a:effectLst/>
              <a:uLnTx/>
              <a:uFillTx/>
              <a:latin typeface="+mn-lt"/>
              <a:ea typeface="+mn-ea"/>
              <a:cs typeface="Arial" charset="0"/>
            </a:endParaRPr>
          </a:p>
          <a:p>
            <a:pPr marL="285750" marR="0" lvl="0" indent="-285750" algn="l" defTabSz="609585" rtl="0" eaLnBrk="0" fontAlgn="base" latinLnBrk="0" hangingPunct="0">
              <a:lnSpc>
                <a:spcPct val="150000"/>
              </a:lnSpc>
              <a:spcBef>
                <a:spcPts val="800"/>
              </a:spcBef>
              <a:spcAft>
                <a:spcPts val="8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A youth parole officer includes an honorary youth parole officer</a:t>
            </a:r>
          </a:p>
        </p:txBody>
      </p:sp>
      <p:cxnSp>
        <p:nvCxnSpPr>
          <p:cNvPr id="10" name="Straight Connector 9">
            <a:extLst>
              <a:ext uri="{FF2B5EF4-FFF2-40B4-BE49-F238E27FC236}">
                <a16:creationId xmlns:a16="http://schemas.microsoft.com/office/drawing/2014/main" id="{6FDA6720-F11F-C6AB-CC48-977541921AD1}"/>
              </a:ext>
            </a:extLst>
          </p:cNvPr>
          <p:cNvCxnSpPr/>
          <p:nvPr/>
        </p:nvCxnSpPr>
        <p:spPr>
          <a:xfrm>
            <a:off x="5595731" y="1427092"/>
            <a:ext cx="0" cy="452230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12" name="Graphic 11" descr="Gavel with solid fill">
            <a:extLst>
              <a:ext uri="{FF2B5EF4-FFF2-40B4-BE49-F238E27FC236}">
                <a16:creationId xmlns:a16="http://schemas.microsoft.com/office/drawing/2014/main" id="{8D333A1D-F9A2-ACD2-04CF-B4D11EB08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2311" y="3299791"/>
            <a:ext cx="2394799" cy="2394799"/>
          </a:xfrm>
          <a:prstGeom prst="rect">
            <a:avLst/>
          </a:prstGeom>
        </p:spPr>
      </p:pic>
    </p:spTree>
    <p:extLst>
      <p:ext uri="{BB962C8B-B14F-4D97-AF65-F5344CB8AC3E}">
        <p14:creationId xmlns:p14="http://schemas.microsoft.com/office/powerpoint/2010/main" val="2822426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4909F-CEFA-A8A8-6BF7-BC47066B1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9CA6C-F22B-0491-C54E-1785C52F0342}"/>
              </a:ext>
            </a:extLst>
          </p:cNvPr>
          <p:cNvSpPr>
            <a:spLocks noGrp="1"/>
          </p:cNvSpPr>
          <p:nvPr>
            <p:ph type="title"/>
          </p:nvPr>
        </p:nvSpPr>
        <p:spPr/>
        <p:txBody>
          <a:bodyPr/>
          <a:lstStyle/>
          <a:p>
            <a:r>
              <a:rPr lang="en-AU">
                <a:ea typeface="ＭＳ Ｐゴシック"/>
              </a:rPr>
              <a:t>Mandated Reporters: Education and Early Childhood</a:t>
            </a:r>
            <a:endParaRPr lang="en-AU"/>
          </a:p>
        </p:txBody>
      </p:sp>
      <p:sp>
        <p:nvSpPr>
          <p:cNvPr id="4" name="TextBox 3">
            <a:extLst>
              <a:ext uri="{FF2B5EF4-FFF2-40B4-BE49-F238E27FC236}">
                <a16:creationId xmlns:a16="http://schemas.microsoft.com/office/drawing/2014/main" id="{062FF165-9E1F-FB02-FFE1-04076512992D}"/>
              </a:ext>
            </a:extLst>
          </p:cNvPr>
          <p:cNvSpPr txBox="1"/>
          <p:nvPr/>
        </p:nvSpPr>
        <p:spPr>
          <a:xfrm>
            <a:off x="367746" y="1033875"/>
            <a:ext cx="4591878" cy="3370666"/>
          </a:xfrm>
          <a:prstGeom prst="rect">
            <a:avLst/>
          </a:prstGeom>
          <a:noFill/>
        </p:spPr>
        <p:txBody>
          <a:bodyPr wrap="square" rtlCol="0">
            <a:spAutoFit/>
          </a:bodyPr>
          <a:lstStyle/>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mn-cs"/>
              </a:rPr>
              <a:t>All educators with post-secondary qualifications in the care, education or minding of children and employed or engaged in an education and care service or a children’s service</a:t>
            </a:r>
            <a:endParaRPr kumimoji="0" lang="en-AU" sz="1600" b="1" i="0" u="none" strike="noStrike" kern="1200" cap="none" spc="0" normalizeH="0" baseline="0" noProof="0">
              <a:ln>
                <a:noFill/>
              </a:ln>
              <a:solidFill>
                <a:srgbClr val="002060"/>
              </a:solidFill>
              <a:effectLst/>
              <a:uLnTx/>
              <a:uFillTx/>
              <a:latin typeface="+mn-lt"/>
              <a:ea typeface="ＭＳ Ｐゴシック"/>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ＭＳ Ｐゴシック"/>
                <a:cs typeface="+mn-cs"/>
              </a:rPr>
              <a:t>The proprietor or nominee (including the primary nominee) of a children’s service, or the approved provider or nominated supervisor of an education and care service</a:t>
            </a:r>
          </a:p>
        </p:txBody>
      </p:sp>
      <p:sp>
        <p:nvSpPr>
          <p:cNvPr id="7" name="TextBox 6">
            <a:extLst>
              <a:ext uri="{FF2B5EF4-FFF2-40B4-BE49-F238E27FC236}">
                <a16:creationId xmlns:a16="http://schemas.microsoft.com/office/drawing/2014/main" id="{52EB0E3F-AEA9-7EFD-510D-E21060154257}"/>
              </a:ext>
            </a:extLst>
          </p:cNvPr>
          <p:cNvSpPr txBox="1"/>
          <p:nvPr/>
        </p:nvSpPr>
        <p:spPr>
          <a:xfrm>
            <a:off x="6422388" y="1204936"/>
            <a:ext cx="5177755" cy="4847994"/>
          </a:xfrm>
          <a:prstGeom prst="rect">
            <a:avLst/>
          </a:prstGeom>
          <a:noFill/>
        </p:spPr>
        <p:txBody>
          <a:bodyPr wrap="square" rtlCol="0">
            <a:spAutoFit/>
          </a:bodyPr>
          <a:lstStyle/>
          <a:p>
            <a:pPr marL="0" marR="0" lvl="0" indent="0" algn="l" defTabSz="609585" rtl="0" eaLnBrk="0" fontAlgn="base" latinLnBrk="0" hangingPunct="0">
              <a:lnSpc>
                <a:spcPct val="15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2060"/>
                </a:solidFill>
                <a:effectLst/>
                <a:uLnTx/>
                <a:uFillTx/>
                <a:latin typeface="+mn-lt"/>
                <a:ea typeface="ＭＳ Ｐゴシック"/>
                <a:cs typeface="+mn-cs"/>
              </a:rPr>
              <a:t>Education and early childhood work locations include:</a:t>
            </a:r>
            <a:endParaRPr kumimoji="0" lang="en-AU" sz="1600" b="1" i="0" u="none" strike="noStrike" kern="1200" cap="none" spc="0" normalizeH="0" baseline="0" noProof="0">
              <a:ln>
                <a:noFill/>
              </a:ln>
              <a:solidFill>
                <a:srgbClr val="002060"/>
              </a:solidFill>
              <a:effectLst/>
              <a:uLnTx/>
              <a:uFillTx/>
              <a:latin typeface="+mn-lt"/>
              <a:ea typeface="+mn-ea"/>
              <a:cs typeface="+mn-cs"/>
            </a:endParaRP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children’s services </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schools, teachers and principles </a:t>
            </a:r>
            <a:endParaRPr kumimoji="0" lang="en-US" sz="1600" b="0" i="0" u="none" strike="noStrike" kern="1200" cap="none" spc="0" normalizeH="0" baseline="0" noProof="0">
              <a:ln>
                <a:noFill/>
              </a:ln>
              <a:solidFill>
                <a:srgbClr val="002060"/>
              </a:solidFill>
              <a:effectLst/>
              <a:uLnTx/>
              <a:uFillTx/>
              <a:latin typeface="+mn-lt"/>
              <a:ea typeface="+mn-ea"/>
              <a:cs typeface="Arial" charset="0"/>
            </a:endParaRP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occasional care</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sports and leisure services</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education and care services</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long day care</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family day care</a:t>
            </a:r>
            <a:endParaRPr kumimoji="0" lang="en-US" sz="1600" b="0" i="0" u="none" strike="noStrike" kern="1200" cap="none" spc="0" normalizeH="0" baseline="0" noProof="0">
              <a:ln>
                <a:noFill/>
              </a:ln>
              <a:solidFill>
                <a:srgbClr val="002060"/>
              </a:solidFill>
              <a:effectLst/>
              <a:uLnTx/>
              <a:uFillTx/>
              <a:latin typeface="+mn-lt"/>
              <a:ea typeface="ＭＳ Ｐゴシック"/>
              <a:cs typeface="Arial"/>
            </a:endParaRP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outside school hours care</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vacation care</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kindergartens</a:t>
            </a:r>
          </a:p>
          <a:p>
            <a:pPr marL="895335" lvl="1" indent="-285750">
              <a:lnSpc>
                <a:spcPct val="150000"/>
              </a:lnSpc>
              <a:spcBef>
                <a:spcPts val="0"/>
              </a:spcBef>
              <a:spcAft>
                <a:spcPts val="0"/>
              </a:spcAft>
              <a:buFont typeface="Arial" panose="020B0604020202020204" pitchFamily="34" charset="0"/>
              <a:buChar char="•"/>
              <a:defRPr/>
            </a:pPr>
            <a:r>
              <a:rPr kumimoji="0" lang="en-AU" sz="1600" b="0" i="0" u="none" strike="noStrike" kern="1200" cap="none" spc="0" normalizeH="0" baseline="0" noProof="0">
                <a:ln>
                  <a:noFill/>
                </a:ln>
                <a:solidFill>
                  <a:srgbClr val="002060"/>
                </a:solidFill>
                <a:effectLst/>
                <a:uLnTx/>
                <a:uFillTx/>
                <a:latin typeface="+mn-lt"/>
                <a:ea typeface="ＭＳ Ｐゴシック"/>
                <a:cs typeface="Arial"/>
              </a:rPr>
              <a:t>pre-schools</a:t>
            </a:r>
          </a:p>
        </p:txBody>
      </p:sp>
      <p:pic>
        <p:nvPicPr>
          <p:cNvPr id="9" name="Graphic 8" descr="Playground with solid fill">
            <a:extLst>
              <a:ext uri="{FF2B5EF4-FFF2-40B4-BE49-F238E27FC236}">
                <a16:creationId xmlns:a16="http://schemas.microsoft.com/office/drawing/2014/main" id="{B7EEEC7D-A673-FB34-97F1-A4F65DC9AD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8008" y="4175585"/>
            <a:ext cx="2773992" cy="2773992"/>
          </a:xfrm>
          <a:prstGeom prst="rect">
            <a:avLst/>
          </a:prstGeom>
        </p:spPr>
      </p:pic>
      <p:cxnSp>
        <p:nvCxnSpPr>
          <p:cNvPr id="11" name="Straight Connector 10">
            <a:extLst>
              <a:ext uri="{FF2B5EF4-FFF2-40B4-BE49-F238E27FC236}">
                <a16:creationId xmlns:a16="http://schemas.microsoft.com/office/drawing/2014/main" id="{A21CFB20-9D95-BAF8-5153-E08E99EAD244}"/>
              </a:ext>
            </a:extLst>
          </p:cNvPr>
          <p:cNvCxnSpPr/>
          <p:nvPr/>
        </p:nvCxnSpPr>
        <p:spPr>
          <a:xfrm>
            <a:off x="6003235" y="1361866"/>
            <a:ext cx="0" cy="4691064"/>
          </a:xfrm>
          <a:prstGeom prst="line">
            <a:avLst/>
          </a:prstGeom>
          <a:ln>
            <a:solidFill>
              <a:srgbClr val="201547"/>
            </a:solidFill>
          </a:ln>
        </p:spPr>
        <p:style>
          <a:lnRef idx="2">
            <a:schemeClr val="accent1"/>
          </a:lnRef>
          <a:fillRef idx="0">
            <a:schemeClr val="accent1"/>
          </a:fillRef>
          <a:effectRef idx="1">
            <a:schemeClr val="accent1"/>
          </a:effectRef>
          <a:fontRef idx="minor">
            <a:schemeClr val="tx1"/>
          </a:fontRef>
        </p:style>
      </p:cxnSp>
      <p:sp>
        <p:nvSpPr>
          <p:cNvPr id="12" name="Flowchart: Delay 11">
            <a:extLst>
              <a:ext uri="{FF2B5EF4-FFF2-40B4-BE49-F238E27FC236}">
                <a16:creationId xmlns:a16="http://schemas.microsoft.com/office/drawing/2014/main" id="{8CBC1C35-81E2-E8C8-940D-D9389A3C38FC}"/>
              </a:ext>
            </a:extLst>
          </p:cNvPr>
          <p:cNvSpPr/>
          <p:nvPr/>
        </p:nvSpPr>
        <p:spPr>
          <a:xfrm>
            <a:off x="-1" y="4631635"/>
            <a:ext cx="5830529" cy="2226366"/>
          </a:xfrm>
          <a:prstGeom prst="flowChartDelay">
            <a:avLst/>
          </a:prstGeom>
          <a:solidFill>
            <a:srgbClr val="CCE9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98232540-28B3-697F-4E30-3F63CBEF9BE0}"/>
              </a:ext>
            </a:extLst>
          </p:cNvPr>
          <p:cNvSpPr txBox="1"/>
          <p:nvPr/>
        </p:nvSpPr>
        <p:spPr>
          <a:xfrm>
            <a:off x="130694" y="4924656"/>
            <a:ext cx="4908975" cy="1559529"/>
          </a:xfrm>
          <a:prstGeom prst="rect">
            <a:avLst/>
          </a:prstGeom>
          <a:noFill/>
        </p:spPr>
        <p:txBody>
          <a:bodyPr wrap="square" rtlCol="0">
            <a:spAutoFit/>
          </a:bodyPr>
          <a:lstStyle/>
          <a:p>
            <a:pPr>
              <a:lnSpc>
                <a:spcPct val="114000"/>
              </a:lnSpc>
              <a:spcBef>
                <a:spcPts val="400"/>
              </a:spcBef>
              <a:spcAft>
                <a:spcPts val="400"/>
              </a:spcAft>
            </a:pPr>
            <a:r>
              <a:rPr lang="en-US" sz="1100">
                <a:solidFill>
                  <a:srgbClr val="201547"/>
                </a:solidFill>
                <a:latin typeface="+mn-lt"/>
              </a:rPr>
              <a:t>The Department of Education has refreshed their</a:t>
            </a:r>
            <a:r>
              <a:rPr lang="en-US" sz="1200">
                <a:solidFill>
                  <a:srgbClr val="00857E"/>
                </a:solidFill>
                <a:latin typeface="+mn-lt"/>
              </a:rPr>
              <a:t> </a:t>
            </a:r>
            <a:r>
              <a:rPr lang="en-AU" sz="1200" b="1" u="sng">
                <a:solidFill>
                  <a:srgbClr val="00857E"/>
                </a:solidFill>
                <a:effectLst/>
                <a:latin typeface="+mn-lt"/>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PROTECT</a:t>
            </a:r>
            <a:r>
              <a:rPr lang="en-US" sz="1200" b="1">
                <a:solidFill>
                  <a:srgbClr val="00857E"/>
                </a:solidFill>
                <a:latin typeface="+mn-lt"/>
              </a:rPr>
              <a:t> </a:t>
            </a:r>
            <a:r>
              <a:rPr lang="en-US" sz="1100">
                <a:solidFill>
                  <a:srgbClr val="201547"/>
                </a:solidFill>
                <a:latin typeface="+mn-lt"/>
              </a:rPr>
              <a:t>guidance</a:t>
            </a:r>
          </a:p>
          <a:p>
            <a:pPr>
              <a:lnSpc>
                <a:spcPct val="114000"/>
              </a:lnSpc>
              <a:spcBef>
                <a:spcPts val="400"/>
              </a:spcBef>
              <a:spcAft>
                <a:spcPts val="400"/>
              </a:spcAft>
            </a:pPr>
            <a:r>
              <a:rPr lang="en-AU" sz="1100" b="1">
                <a:solidFill>
                  <a:srgbClr val="201547"/>
                </a:solidFill>
                <a:effectLst/>
                <a:latin typeface="+mn-lt"/>
                <a:ea typeface="Aptos" panose="020B0004020202020204" pitchFamily="34" charset="0"/>
                <a:cs typeface="Arial" panose="020B0604020202020204" pitchFamily="34" charset="0"/>
              </a:rPr>
              <a:t>PROTECT</a:t>
            </a:r>
            <a:r>
              <a:rPr lang="en-AU" sz="1100">
                <a:solidFill>
                  <a:srgbClr val="201547"/>
                </a:solidFill>
                <a:effectLst/>
                <a:latin typeface="+mn-lt"/>
                <a:ea typeface="Aptos" panose="020B0004020202020204" pitchFamily="34" charset="0"/>
                <a:cs typeface="Arial" panose="020B0604020202020204" pitchFamily="34" charset="0"/>
              </a:rPr>
              <a:t> supports schools to identify and respond to child abuse.  </a:t>
            </a:r>
          </a:p>
          <a:p>
            <a:pPr>
              <a:lnSpc>
                <a:spcPct val="114000"/>
              </a:lnSpc>
              <a:spcBef>
                <a:spcPts val="400"/>
              </a:spcBef>
              <a:spcAft>
                <a:spcPts val="400"/>
              </a:spcAft>
              <a:buNone/>
            </a:pPr>
            <a:r>
              <a:rPr lang="en-AU" sz="1100" kern="100">
                <a:solidFill>
                  <a:srgbClr val="201547"/>
                </a:solidFill>
                <a:effectLst/>
                <a:latin typeface="+mn-lt"/>
                <a:ea typeface="Aptos" panose="020B0004020202020204" pitchFamily="34" charset="0"/>
                <a:cs typeface="Arial" panose="020B0604020202020204" pitchFamily="34" charset="0"/>
              </a:rPr>
              <a:t>The refreshed PROTECT guidance now reflects the current family and specialist service system. It provides </a:t>
            </a:r>
            <a:r>
              <a:rPr lang="en-AU" sz="1100" b="1" i="1" kern="100">
                <a:solidFill>
                  <a:srgbClr val="201547"/>
                </a:solidFill>
                <a:effectLst/>
                <a:latin typeface="+mn-lt"/>
                <a:ea typeface="Aptos" panose="020B0004020202020204" pitchFamily="34" charset="0"/>
                <a:cs typeface="Arial" panose="020B0604020202020204" pitchFamily="34" charset="0"/>
              </a:rPr>
              <a:t>clearer advice on when to support, refer and when to report.</a:t>
            </a:r>
          </a:p>
          <a:p>
            <a:pPr lvl="0">
              <a:lnSpc>
                <a:spcPct val="114000"/>
              </a:lnSpc>
              <a:spcBef>
                <a:spcPts val="400"/>
              </a:spcBef>
              <a:spcAft>
                <a:spcPts val="400"/>
              </a:spcAft>
            </a:pPr>
            <a:r>
              <a:rPr lang="en-AU" sz="1100" kern="100">
                <a:solidFill>
                  <a:srgbClr val="201547"/>
                </a:solidFill>
                <a:effectLst/>
                <a:latin typeface="+mn-lt"/>
                <a:ea typeface="Aptos" panose="020B0004020202020204" pitchFamily="34" charset="0"/>
                <a:cs typeface="Arial" panose="020B0604020202020204" pitchFamily="34" charset="0"/>
              </a:rPr>
              <a:t>New </a:t>
            </a:r>
            <a:r>
              <a:rPr lang="en-AU" sz="1100" b="1" kern="100">
                <a:solidFill>
                  <a:srgbClr val="201547"/>
                </a:solidFill>
                <a:effectLst/>
                <a:latin typeface="+mn-lt"/>
                <a:ea typeface="Aptos" panose="020B0004020202020204" pitchFamily="34" charset="0"/>
                <a:cs typeface="Arial" panose="020B0604020202020204" pitchFamily="34" charset="0"/>
              </a:rPr>
              <a:t>4 Critical Actions - IDENTIFY, SUPPORT, REFER</a:t>
            </a:r>
            <a:r>
              <a:rPr lang="en-AU" sz="1100" kern="100">
                <a:solidFill>
                  <a:srgbClr val="201547"/>
                </a:solidFill>
                <a:effectLst/>
                <a:latin typeface="+mn-lt"/>
                <a:ea typeface="Aptos" panose="020B0004020202020204" pitchFamily="34" charset="0"/>
                <a:cs typeface="Arial" panose="020B0604020202020204" pitchFamily="34" charset="0"/>
              </a:rPr>
              <a:t> and </a:t>
            </a:r>
            <a:r>
              <a:rPr lang="en-AU" sz="1100" b="1" kern="100">
                <a:solidFill>
                  <a:srgbClr val="201547"/>
                </a:solidFill>
                <a:effectLst/>
                <a:latin typeface="+mn-lt"/>
                <a:ea typeface="Aptos" panose="020B0004020202020204" pitchFamily="34" charset="0"/>
                <a:cs typeface="Arial" panose="020B0604020202020204" pitchFamily="34" charset="0"/>
              </a:rPr>
              <a:t>REPORT.</a:t>
            </a:r>
            <a:endParaRPr lang="en-US" sz="1600" b="1">
              <a:solidFill>
                <a:srgbClr val="201547"/>
              </a:solidFill>
              <a:latin typeface="+mn-lt"/>
            </a:endParaRPr>
          </a:p>
        </p:txBody>
      </p:sp>
    </p:spTree>
    <p:extLst>
      <p:ext uri="{BB962C8B-B14F-4D97-AF65-F5344CB8AC3E}">
        <p14:creationId xmlns:p14="http://schemas.microsoft.com/office/powerpoint/2010/main" val="2195143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C8520-3F9F-AF27-CAFD-2290C99BF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4C328-F478-F86D-05B8-398A27FBEFD9}"/>
              </a:ext>
            </a:extLst>
          </p:cNvPr>
          <p:cNvSpPr>
            <a:spLocks noGrp="1"/>
          </p:cNvSpPr>
          <p:nvPr>
            <p:ph type="title"/>
          </p:nvPr>
        </p:nvSpPr>
        <p:spPr/>
        <p:txBody>
          <a:bodyPr/>
          <a:lstStyle/>
          <a:p>
            <a:r>
              <a:rPr lang="en-AU" sz="2000">
                <a:ea typeface="ＭＳ Ｐゴシック"/>
              </a:rPr>
              <a:t>Mandated Reporters: Health and other professionals </a:t>
            </a:r>
            <a:endParaRPr lang="en-AU" sz="2000"/>
          </a:p>
        </p:txBody>
      </p:sp>
      <p:sp>
        <p:nvSpPr>
          <p:cNvPr id="6" name="TextBox 5">
            <a:extLst>
              <a:ext uri="{FF2B5EF4-FFF2-40B4-BE49-F238E27FC236}">
                <a16:creationId xmlns:a16="http://schemas.microsoft.com/office/drawing/2014/main" id="{30B07439-36E7-225A-9742-BCF11EC73F48}"/>
              </a:ext>
            </a:extLst>
          </p:cNvPr>
          <p:cNvSpPr txBox="1"/>
          <p:nvPr/>
        </p:nvSpPr>
        <p:spPr>
          <a:xfrm>
            <a:off x="492163" y="1388896"/>
            <a:ext cx="4747898" cy="4478662"/>
          </a:xfrm>
          <a:prstGeom prst="rect">
            <a:avLst/>
          </a:prstGeom>
          <a:noFill/>
        </p:spPr>
        <p:txBody>
          <a:bodyPr wrap="square" rtlCol="0">
            <a:spAutoFit/>
          </a:bodyPr>
          <a:lstStyle/>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A registered psychologist is a person registered (including those provisionally registered) under </a:t>
            </a:r>
            <a:r>
              <a:rPr kumimoji="0" lang="en-AU" sz="1600" b="1" i="0" u="none" strike="noStrike" kern="1200" cap="none" spc="0" normalizeH="0" baseline="0" noProof="0">
                <a:ln>
                  <a:noFill/>
                </a:ln>
                <a:solidFill>
                  <a:srgbClr val="002060"/>
                </a:solidFill>
                <a:effectLst/>
                <a:uLnTx/>
                <a:uFillTx/>
                <a:latin typeface="+mn-lt"/>
                <a:ea typeface="+mn-ea"/>
                <a:cs typeface="+mn-cs"/>
              </a:rPr>
              <a:t>the Health Practitioner Regulation </a:t>
            </a:r>
            <a:r>
              <a:rPr kumimoji="0" lang="en-AU" sz="1600" b="0" i="0" u="none" strike="noStrike" kern="1200" cap="none" spc="0" normalizeH="0" baseline="0" noProof="0">
                <a:ln>
                  <a:noFill/>
                </a:ln>
                <a:solidFill>
                  <a:srgbClr val="002060"/>
                </a:solidFill>
                <a:effectLst/>
                <a:uLnTx/>
                <a:uFillTx/>
                <a:latin typeface="+mn-lt"/>
                <a:ea typeface="+mn-ea"/>
                <a:cs typeface="+mn-cs"/>
              </a:rPr>
              <a:t>National Law to practice in the psychology profession (other than as a student, unless the student is a registered psychologist).</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en-AU" sz="1600" b="0" i="0" u="none" strike="noStrike" kern="1200" cap="none" spc="0" normalizeH="0" baseline="0" noProof="0">
              <a:ln>
                <a:noFill/>
              </a:ln>
              <a:solidFill>
                <a:srgbClr val="002060"/>
              </a:solidFill>
              <a:effectLst/>
              <a:uLnTx/>
              <a:uFillTx/>
              <a:latin typeface="+mn-lt"/>
              <a:ea typeface="+mn-ea"/>
              <a:cs typeface="+mn-cs"/>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A school counsellor means a person employed or engaged (other than on a voluntary basis) to provide direct support to school students, at or directly connected with a school, for mental, emotional or psychological wellbeing. </a:t>
            </a:r>
          </a:p>
        </p:txBody>
      </p:sp>
      <p:sp>
        <p:nvSpPr>
          <p:cNvPr id="7" name="TextBox 6">
            <a:extLst>
              <a:ext uri="{FF2B5EF4-FFF2-40B4-BE49-F238E27FC236}">
                <a16:creationId xmlns:a16="http://schemas.microsoft.com/office/drawing/2014/main" id="{6BDFF754-E4AF-E06D-8FFC-0174285899B6}"/>
              </a:ext>
            </a:extLst>
          </p:cNvPr>
          <p:cNvSpPr txBox="1"/>
          <p:nvPr/>
        </p:nvSpPr>
        <p:spPr>
          <a:xfrm>
            <a:off x="7167593" y="1388896"/>
            <a:ext cx="4154557" cy="2632003"/>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1" i="0" u="none" strike="noStrike" kern="1200" cap="none" spc="0" normalizeH="0" baseline="0" noProof="0">
                <a:ln>
                  <a:noFill/>
                </a:ln>
                <a:solidFill>
                  <a:srgbClr val="002060"/>
                </a:solidFill>
                <a:effectLst/>
                <a:uLnTx/>
                <a:uFillTx/>
                <a:latin typeface="+mn-lt"/>
                <a:ea typeface="+mn-ea"/>
                <a:cs typeface="+mn-cs"/>
              </a:rPr>
              <a:t>Health practitioners include:</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Doctors</a:t>
            </a:r>
            <a:endParaRPr kumimoji="0" lang="en-AU" sz="1600" b="0" i="0" u="none" strike="noStrike" kern="1200" cap="none" spc="0" normalizeH="0" baseline="0" noProof="0">
              <a:ln>
                <a:noFill/>
              </a:ln>
              <a:solidFill>
                <a:srgbClr val="002060"/>
              </a:solidFill>
              <a:effectLst/>
              <a:uLnTx/>
              <a:uFillTx/>
              <a:latin typeface="+mn-lt"/>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Nurses</a:t>
            </a:r>
            <a:endParaRPr kumimoji="0" lang="en-AU" sz="1600" b="0" i="0" u="none" strike="noStrike" kern="1200" cap="none" spc="0" normalizeH="0" baseline="0" noProof="0">
              <a:ln>
                <a:noFill/>
              </a:ln>
              <a:solidFill>
                <a:srgbClr val="002060"/>
              </a:solidFill>
              <a:effectLst/>
              <a:uLnTx/>
              <a:uFillTx/>
              <a:latin typeface="+mn-lt"/>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Registered teachers </a:t>
            </a: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Registered psychologists</a:t>
            </a:r>
            <a:endParaRPr kumimoji="0" lang="en-AU" sz="1600" b="0" i="0" u="none" strike="noStrike" kern="1200" cap="none" spc="0" normalizeH="0" baseline="0" noProof="0">
              <a:ln>
                <a:noFill/>
              </a:ln>
              <a:solidFill>
                <a:srgbClr val="002060"/>
              </a:solidFill>
              <a:effectLst/>
              <a:uLnTx/>
              <a:uFillTx/>
              <a:latin typeface="+mn-lt"/>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Speech pathologists</a:t>
            </a:r>
            <a:endParaRPr kumimoji="0" lang="en-AU" sz="1600" b="0" i="0" u="none" strike="noStrike" kern="1200" cap="none" spc="0" normalizeH="0" baseline="0" noProof="0">
              <a:ln>
                <a:noFill/>
              </a:ln>
              <a:solidFill>
                <a:srgbClr val="002060"/>
              </a:solidFill>
              <a:effectLst/>
              <a:uLnTx/>
              <a:uFillTx/>
              <a:latin typeface="+mn-lt"/>
              <a:ea typeface="+mn-ea"/>
              <a:cs typeface="Arial"/>
            </a:endParaRPr>
          </a:p>
          <a:p>
            <a:pPr marL="285750" marR="0" lvl="0" indent="-2857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002060"/>
                </a:solidFill>
                <a:effectLst/>
                <a:uLnTx/>
                <a:uFillTx/>
                <a:latin typeface="+mn-lt"/>
                <a:ea typeface="+mn-ea"/>
                <a:cs typeface="+mn-cs"/>
              </a:rPr>
              <a:t>Chaplains (including religious ministers</a:t>
            </a:r>
            <a:endParaRPr lang="en-AU" sz="2000">
              <a:solidFill>
                <a:srgbClr val="002060"/>
              </a:solidFill>
              <a:latin typeface="+mn-lt"/>
            </a:endParaRPr>
          </a:p>
        </p:txBody>
      </p:sp>
      <p:cxnSp>
        <p:nvCxnSpPr>
          <p:cNvPr id="11" name="Straight Connector 10">
            <a:extLst>
              <a:ext uri="{FF2B5EF4-FFF2-40B4-BE49-F238E27FC236}">
                <a16:creationId xmlns:a16="http://schemas.microsoft.com/office/drawing/2014/main" id="{E6369267-971D-987D-5A32-44AE72E22FF3}"/>
              </a:ext>
            </a:extLst>
          </p:cNvPr>
          <p:cNvCxnSpPr/>
          <p:nvPr/>
        </p:nvCxnSpPr>
        <p:spPr>
          <a:xfrm>
            <a:off x="5986670" y="1388896"/>
            <a:ext cx="0" cy="494233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13" name="Graphic 12" descr="Heart with pulse with solid fill">
            <a:extLst>
              <a:ext uri="{FF2B5EF4-FFF2-40B4-BE49-F238E27FC236}">
                <a16:creationId xmlns:a16="http://schemas.microsoft.com/office/drawing/2014/main" id="{67590C5C-FD17-E500-D3E9-659D9A1046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4061" y="4020899"/>
            <a:ext cx="2552876" cy="2552876"/>
          </a:xfrm>
          <a:prstGeom prst="rect">
            <a:avLst/>
          </a:prstGeom>
        </p:spPr>
      </p:pic>
    </p:spTree>
    <p:extLst>
      <p:ext uri="{BB962C8B-B14F-4D97-AF65-F5344CB8AC3E}">
        <p14:creationId xmlns:p14="http://schemas.microsoft.com/office/powerpoint/2010/main" val="953642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EAF4-0D09-054C-D2E5-A2E785C5264B}"/>
              </a:ext>
            </a:extLst>
          </p:cNvPr>
          <p:cNvSpPr>
            <a:spLocks noGrp="1"/>
          </p:cNvSpPr>
          <p:nvPr>
            <p:ph type="title"/>
          </p:nvPr>
        </p:nvSpPr>
        <p:spPr/>
        <p:txBody>
          <a:bodyPr/>
          <a:lstStyle/>
          <a:p>
            <a:r>
              <a:rPr lang="en-AU">
                <a:ea typeface="ＭＳ Ｐゴシック"/>
              </a:rPr>
              <a:t>Reporting Requirements </a:t>
            </a:r>
            <a:endParaRPr lang="en-AU">
              <a:highlight>
                <a:srgbClr val="00FF00"/>
              </a:highlight>
            </a:endParaRPr>
          </a:p>
        </p:txBody>
      </p:sp>
      <p:graphicFrame>
        <p:nvGraphicFramePr>
          <p:cNvPr id="4" name="Table 4">
            <a:extLst>
              <a:ext uri="{FF2B5EF4-FFF2-40B4-BE49-F238E27FC236}">
                <a16:creationId xmlns:a16="http://schemas.microsoft.com/office/drawing/2014/main" id="{CF103384-B8E4-0815-F091-777B9360356A}"/>
              </a:ext>
            </a:extLst>
          </p:cNvPr>
          <p:cNvGraphicFramePr>
            <a:graphicFrameLocks noGrp="1"/>
          </p:cNvGraphicFramePr>
          <p:nvPr>
            <p:ph idx="1"/>
            <p:extLst>
              <p:ext uri="{D42A27DB-BD31-4B8C-83A1-F6EECF244321}">
                <p14:modId xmlns:p14="http://schemas.microsoft.com/office/powerpoint/2010/main" val="1337716766"/>
              </p:ext>
            </p:extLst>
          </p:nvPr>
        </p:nvGraphicFramePr>
        <p:xfrm>
          <a:off x="331720" y="906582"/>
          <a:ext cx="11714506" cy="5951418"/>
        </p:xfrm>
        <a:graphic>
          <a:graphicData uri="http://schemas.openxmlformats.org/drawingml/2006/table">
            <a:tbl>
              <a:tblPr firstRow="1" bandRow="1">
                <a:tableStyleId>{FABFCF23-3B69-468F-B69F-88F6DE6A72F2}</a:tableStyleId>
              </a:tblPr>
              <a:tblGrid>
                <a:gridCol w="2005472">
                  <a:extLst>
                    <a:ext uri="{9D8B030D-6E8A-4147-A177-3AD203B41FA5}">
                      <a16:colId xmlns:a16="http://schemas.microsoft.com/office/drawing/2014/main" val="1764334226"/>
                    </a:ext>
                  </a:extLst>
                </a:gridCol>
                <a:gridCol w="2342779">
                  <a:extLst>
                    <a:ext uri="{9D8B030D-6E8A-4147-A177-3AD203B41FA5}">
                      <a16:colId xmlns:a16="http://schemas.microsoft.com/office/drawing/2014/main" val="1645088861"/>
                    </a:ext>
                  </a:extLst>
                </a:gridCol>
                <a:gridCol w="3268078">
                  <a:extLst>
                    <a:ext uri="{9D8B030D-6E8A-4147-A177-3AD203B41FA5}">
                      <a16:colId xmlns:a16="http://schemas.microsoft.com/office/drawing/2014/main" val="3887871902"/>
                    </a:ext>
                  </a:extLst>
                </a:gridCol>
                <a:gridCol w="2420521">
                  <a:extLst>
                    <a:ext uri="{9D8B030D-6E8A-4147-A177-3AD203B41FA5}">
                      <a16:colId xmlns:a16="http://schemas.microsoft.com/office/drawing/2014/main" val="1452977950"/>
                    </a:ext>
                  </a:extLst>
                </a:gridCol>
                <a:gridCol w="1677656">
                  <a:extLst>
                    <a:ext uri="{9D8B030D-6E8A-4147-A177-3AD203B41FA5}">
                      <a16:colId xmlns:a16="http://schemas.microsoft.com/office/drawing/2014/main" val="1528398517"/>
                    </a:ext>
                  </a:extLst>
                </a:gridCol>
              </a:tblGrid>
              <a:tr h="682168">
                <a:tc>
                  <a:txBody>
                    <a:bodyPr/>
                    <a:lstStyle/>
                    <a:p>
                      <a:pPr>
                        <a:lnSpc>
                          <a:spcPct val="150000"/>
                        </a:lnSpc>
                      </a:pPr>
                      <a:endParaRPr lang="en-AU" sz="140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solidFill>
                      <a:schemeClr val="bg1"/>
                    </a:solidFill>
                  </a:tcPr>
                </a:tc>
                <a:tc>
                  <a:txBody>
                    <a:bodyPr/>
                    <a:lstStyle/>
                    <a:p>
                      <a:pPr algn="ctr">
                        <a:lnSpc>
                          <a:spcPct val="150000"/>
                        </a:lnSpc>
                      </a:pPr>
                      <a:r>
                        <a:rPr lang="en-AU" sz="1400"/>
                        <a:t>Who must report </a:t>
                      </a:r>
                    </a:p>
                  </a:txBody>
                  <a:tcPr anchor="ctr">
                    <a:lnL>
                      <a:noFill/>
                    </a:lnL>
                    <a:lnR>
                      <a:noFill/>
                    </a:lnR>
                    <a:lnT w="12700" cmpd="sng">
                      <a:noFill/>
                    </a:lnT>
                    <a:lnB w="12700" cmpd="sng">
                      <a:noFill/>
                    </a:lnB>
                    <a:solidFill>
                      <a:srgbClr val="201547"/>
                    </a:solidFill>
                  </a:tcPr>
                </a:tc>
                <a:tc>
                  <a:txBody>
                    <a:bodyPr/>
                    <a:lstStyle/>
                    <a:p>
                      <a:pPr algn="ctr">
                        <a:lnSpc>
                          <a:spcPct val="150000"/>
                        </a:lnSpc>
                      </a:pPr>
                      <a:r>
                        <a:rPr lang="en-AU" sz="1400"/>
                        <a:t>What must be reported</a:t>
                      </a:r>
                    </a:p>
                  </a:txBody>
                  <a:tcPr anchor="ctr">
                    <a:lnL>
                      <a:noFill/>
                    </a:lnL>
                    <a:lnR>
                      <a:noFill/>
                    </a:lnR>
                    <a:lnT w="12700" cmpd="sng">
                      <a:noFill/>
                    </a:lnT>
                    <a:lnB w="12700" cmpd="sng">
                      <a:noFill/>
                    </a:lnB>
                    <a:solidFill>
                      <a:srgbClr val="201547"/>
                    </a:solidFill>
                  </a:tcPr>
                </a:tc>
                <a:tc>
                  <a:txBody>
                    <a:bodyPr/>
                    <a:lstStyle/>
                    <a:p>
                      <a:pPr algn="ctr">
                        <a:lnSpc>
                          <a:spcPct val="150000"/>
                        </a:lnSpc>
                      </a:pPr>
                      <a:r>
                        <a:rPr lang="en-AU" sz="1400"/>
                        <a:t>Report to</a:t>
                      </a:r>
                    </a:p>
                  </a:txBody>
                  <a:tcPr anchor="ctr">
                    <a:lnL>
                      <a:noFill/>
                    </a:lnL>
                    <a:lnR>
                      <a:noFill/>
                    </a:lnR>
                    <a:lnT w="12700" cmpd="sng">
                      <a:noFill/>
                    </a:lnT>
                    <a:lnB w="12700" cmpd="sng">
                      <a:noFill/>
                    </a:lnB>
                    <a:solidFill>
                      <a:srgbClr val="201547"/>
                    </a:solidFill>
                  </a:tcPr>
                </a:tc>
                <a:tc>
                  <a:txBody>
                    <a:bodyPr/>
                    <a:lstStyle/>
                    <a:p>
                      <a:pPr algn="ctr">
                        <a:lnSpc>
                          <a:spcPct val="150000"/>
                        </a:lnSpc>
                      </a:pPr>
                      <a:r>
                        <a:rPr lang="en-AU" sz="1400"/>
                        <a:t>Age of child</a:t>
                      </a:r>
                    </a:p>
                  </a:txBody>
                  <a:tcPr anchor="ctr">
                    <a:lnL>
                      <a:noFill/>
                    </a:lnL>
                    <a:lnR w="12700" cmpd="sng">
                      <a:noFill/>
                    </a:lnR>
                    <a:lnT w="12700" cmpd="sng">
                      <a:noFill/>
                    </a:lnT>
                    <a:lnB w="12700" cmpd="sng">
                      <a:noFill/>
                    </a:lnB>
                    <a:solidFill>
                      <a:srgbClr val="201547"/>
                    </a:solidFill>
                  </a:tcPr>
                </a:tc>
                <a:extLst>
                  <a:ext uri="{0D108BD9-81ED-4DB2-BD59-A6C34878D82A}">
                    <a16:rowId xmlns:a16="http://schemas.microsoft.com/office/drawing/2014/main" val="2109251396"/>
                  </a:ext>
                </a:extLst>
              </a:tr>
              <a:tr h="1338747">
                <a:tc>
                  <a:txBody>
                    <a:bodyPr/>
                    <a:lstStyle/>
                    <a:p>
                      <a:pPr algn="ctr">
                        <a:lnSpc>
                          <a:spcPct val="150000"/>
                        </a:lnSpc>
                      </a:pPr>
                      <a:r>
                        <a:rPr lang="en-AU" sz="1400" b="1">
                          <a:solidFill>
                            <a:schemeClr val="bg1"/>
                          </a:solidFill>
                        </a:rPr>
                        <a:t>Mandatory reporting </a:t>
                      </a:r>
                    </a:p>
                  </a:txBody>
                  <a:tcPr anchor="ctr">
                    <a:lnL w="12700" cmpd="sng">
                      <a:noFill/>
                    </a:lnL>
                    <a:lnR>
                      <a:noFill/>
                    </a:lnR>
                    <a:lnT w="12700" cmpd="sng">
                      <a:noFill/>
                    </a:lnT>
                    <a:lnB w="12700" cmpd="sng">
                      <a:noFill/>
                    </a:lnB>
                    <a:solidFill>
                      <a:srgbClr val="201547"/>
                    </a:solidFill>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Mandatory reporters </a:t>
                      </a:r>
                    </a:p>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b="1">
                          <a:solidFill>
                            <a:srgbClr val="201547"/>
                          </a:solidFill>
                          <a:effectLst/>
                        </a:rPr>
                        <a:t>s.182 CYFA 2005</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Child </a:t>
                      </a:r>
                      <a:r>
                        <a:rPr lang="en-AU" sz="1400" b="1">
                          <a:solidFill>
                            <a:srgbClr val="201547"/>
                          </a:solidFill>
                          <a:effectLst/>
                        </a:rPr>
                        <a:t>physical injury and sexual abuse</a:t>
                      </a:r>
                      <a:r>
                        <a:rPr lang="en-AU" sz="1400">
                          <a:solidFill>
                            <a:srgbClr val="201547"/>
                          </a:solidFill>
                          <a:effectLst/>
                        </a:rPr>
                        <a:t>, actual or likely, </a:t>
                      </a:r>
                      <a:r>
                        <a:rPr lang="en-AU" sz="1400" b="1">
                          <a:solidFill>
                            <a:srgbClr val="201547"/>
                          </a:solidFill>
                          <a:effectLst/>
                        </a:rPr>
                        <a:t>parents have not protected</a:t>
                      </a:r>
                      <a:r>
                        <a:rPr lang="en-AU" sz="1400">
                          <a:solidFill>
                            <a:srgbClr val="201547"/>
                          </a:solidFill>
                          <a:effectLst/>
                        </a:rPr>
                        <a:t> or are unlikely to protect</a:t>
                      </a:r>
                      <a:endParaRPr lang="en-AU" sz="1400">
                        <a:solidFill>
                          <a:srgbClr val="201547"/>
                        </a:solidFill>
                      </a:endParaRP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Child Protection</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Under 17</a:t>
                      </a:r>
                    </a:p>
                  </a:txBody>
                  <a:tcPr anchor="ctr">
                    <a:lnL>
                      <a:noFill/>
                    </a:lnL>
                    <a:lnR w="12700" cmpd="sng">
                      <a:noFill/>
                    </a:lnR>
                    <a:lnT w="12700" cmpd="sng">
                      <a:noFill/>
                    </a:lnT>
                    <a:lnB w="12700" cmpd="sng">
                      <a:noFill/>
                    </a:lnB>
                  </a:tcPr>
                </a:tc>
                <a:extLst>
                  <a:ext uri="{0D108BD9-81ED-4DB2-BD59-A6C34878D82A}">
                    <a16:rowId xmlns:a16="http://schemas.microsoft.com/office/drawing/2014/main" val="2496543739"/>
                  </a:ext>
                </a:extLst>
              </a:tr>
              <a:tr h="1141920">
                <a:tc>
                  <a:txBody>
                    <a:bodyPr/>
                    <a:lstStyle/>
                    <a:p>
                      <a:pPr algn="ctr">
                        <a:lnSpc>
                          <a:spcPct val="150000"/>
                        </a:lnSpc>
                      </a:pPr>
                      <a:r>
                        <a:rPr lang="en-AU" sz="1400" b="1">
                          <a:solidFill>
                            <a:schemeClr val="bg1"/>
                          </a:solidFill>
                        </a:rPr>
                        <a:t>Reportable conduct </a:t>
                      </a:r>
                    </a:p>
                  </a:txBody>
                  <a:tcPr anchor="ctr">
                    <a:lnL w="12700" cmpd="sng">
                      <a:noFill/>
                    </a:lnL>
                    <a:lnR>
                      <a:noFill/>
                    </a:lnR>
                    <a:lnT w="12700" cmpd="sng">
                      <a:noFill/>
                    </a:lnT>
                    <a:lnB w="12700" cmpd="sng">
                      <a:noFill/>
                    </a:lnB>
                    <a:solidFill>
                      <a:srgbClr val="201547"/>
                    </a:solidFill>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Head of an organisation</a:t>
                      </a:r>
                    </a:p>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b="1">
                          <a:solidFill>
                            <a:srgbClr val="201547"/>
                          </a:solidFill>
                          <a:effectLst/>
                        </a:rPr>
                        <a:t>Child Wellbeing and Safety Act 2005</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Child abuse and neglect </a:t>
                      </a:r>
                      <a:r>
                        <a:rPr lang="en-AU" sz="1400" b="1">
                          <a:solidFill>
                            <a:srgbClr val="201547"/>
                          </a:solidFill>
                          <a:effectLst/>
                        </a:rPr>
                        <a:t>by a worker or volunteer</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Commission for Children and Young People</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Under 18</a:t>
                      </a:r>
                    </a:p>
                  </a:txBody>
                  <a:tcPr anchor="ctr">
                    <a:lnL>
                      <a:noFill/>
                    </a:lnL>
                    <a:lnR w="12700" cmpd="sng">
                      <a:noFill/>
                    </a:lnR>
                    <a:lnT w="12700" cmpd="sng">
                      <a:noFill/>
                    </a:lnT>
                    <a:lnB w="12700" cmpd="sng">
                      <a:noFill/>
                    </a:lnB>
                  </a:tcPr>
                </a:tc>
                <a:extLst>
                  <a:ext uri="{0D108BD9-81ED-4DB2-BD59-A6C34878D82A}">
                    <a16:rowId xmlns:a16="http://schemas.microsoft.com/office/drawing/2014/main" val="643367945"/>
                  </a:ext>
                </a:extLst>
              </a:tr>
              <a:tr h="1017096">
                <a:tc>
                  <a:txBody>
                    <a:bodyPr/>
                    <a:lstStyle/>
                    <a:p>
                      <a:pPr algn="ctr">
                        <a:lnSpc>
                          <a:spcPct val="150000"/>
                        </a:lnSpc>
                      </a:pPr>
                      <a:r>
                        <a:rPr lang="en-AU" sz="1400" b="1">
                          <a:solidFill>
                            <a:schemeClr val="bg1"/>
                          </a:solidFill>
                        </a:rPr>
                        <a:t>Failure to protect </a:t>
                      </a:r>
                    </a:p>
                  </a:txBody>
                  <a:tcPr anchor="ctr">
                    <a:lnL w="12700" cmpd="sng">
                      <a:noFill/>
                    </a:lnL>
                    <a:lnR>
                      <a:noFill/>
                    </a:lnR>
                    <a:lnT w="12700" cmpd="sng">
                      <a:noFill/>
                    </a:lnT>
                    <a:lnB w="12700" cmpd="sng">
                      <a:noFill/>
                    </a:lnB>
                    <a:solidFill>
                      <a:srgbClr val="201547"/>
                    </a:solidFill>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Head of an organisation</a:t>
                      </a:r>
                    </a:p>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b="1">
                          <a:solidFill>
                            <a:srgbClr val="201547"/>
                          </a:solidFill>
                          <a:effectLst/>
                        </a:rPr>
                        <a:t>Crimes Act 1958 Sec 490</a:t>
                      </a:r>
                    </a:p>
                  </a:txBody>
                  <a:tcPr anchor="ctr">
                    <a:lnL>
                      <a:noFill/>
                    </a:lnL>
                    <a:lnR>
                      <a:noFill/>
                    </a:lnR>
                    <a:lnT w="12700" cmpd="sng">
                      <a:noFill/>
                    </a:lnT>
                    <a:lnB w="12700" cmpd="sng">
                      <a:noFill/>
                    </a:lnB>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solidFill>
                            <a:srgbClr val="201547"/>
                          </a:solidFill>
                          <a:effectLst/>
                        </a:rPr>
                        <a:t>Risk of sexual abuse by adult associated with the organisation</a:t>
                      </a:r>
                    </a:p>
                  </a:txBody>
                  <a:tcPr anchor="ctr">
                    <a:lnL>
                      <a:noFill/>
                    </a:lnL>
                    <a:lnR>
                      <a:noFill/>
                    </a:lnR>
                    <a:lnT w="12700" cmpd="sng">
                      <a:noFill/>
                    </a:lnT>
                    <a:lnB w="12700" cmpd="sng">
                      <a:noFill/>
                    </a:lnB>
                  </a:tcPr>
                </a:tc>
                <a:tc>
                  <a:txBody>
                    <a:bodyPr/>
                    <a:lstStyle/>
                    <a:p>
                      <a:pPr algn="ctr">
                        <a:lnSpc>
                          <a:spcPct val="150000"/>
                        </a:lnSpc>
                      </a:pPr>
                      <a:r>
                        <a:rPr lang="en-AU" sz="1400">
                          <a:solidFill>
                            <a:srgbClr val="201547"/>
                          </a:solidFill>
                        </a:rPr>
                        <a:t>Police</a:t>
                      </a:r>
                    </a:p>
                  </a:txBody>
                  <a:tcPr anchor="ctr">
                    <a:lnL>
                      <a:noFill/>
                    </a:lnL>
                    <a:lnR>
                      <a:noFill/>
                    </a:lnR>
                    <a:lnT w="12700" cmpd="sng">
                      <a:noFill/>
                    </a:lnT>
                    <a:lnB w="12700" cmpd="sng">
                      <a:noFill/>
                    </a:lnB>
                  </a:tcPr>
                </a:tc>
                <a:tc>
                  <a:txBody>
                    <a:bodyPr/>
                    <a:lstStyle/>
                    <a:p>
                      <a:pPr algn="ctr">
                        <a:lnSpc>
                          <a:spcPct val="150000"/>
                        </a:lnSpc>
                      </a:pPr>
                      <a:r>
                        <a:rPr lang="en-AU" sz="1400">
                          <a:solidFill>
                            <a:srgbClr val="201547"/>
                          </a:solidFill>
                        </a:rPr>
                        <a:t>Under 18</a:t>
                      </a:r>
                    </a:p>
                  </a:txBody>
                  <a:tcPr anchor="ctr">
                    <a:lnL>
                      <a:noFill/>
                    </a:lnL>
                    <a:lnR w="12700" cmpd="sng">
                      <a:noFill/>
                    </a:lnR>
                    <a:lnT w="12700" cmpd="sng">
                      <a:noFill/>
                    </a:lnT>
                    <a:lnB w="12700" cmpd="sng">
                      <a:noFill/>
                    </a:lnB>
                  </a:tcPr>
                </a:tc>
                <a:extLst>
                  <a:ext uri="{0D108BD9-81ED-4DB2-BD59-A6C34878D82A}">
                    <a16:rowId xmlns:a16="http://schemas.microsoft.com/office/drawing/2014/main" val="761674109"/>
                  </a:ext>
                </a:extLst>
              </a:tr>
              <a:tr h="1771487">
                <a:tc>
                  <a:txBody>
                    <a:bodyPr/>
                    <a:lstStyle/>
                    <a:p>
                      <a:pPr lvl="0" algn="ctr">
                        <a:lnSpc>
                          <a:spcPct val="150000"/>
                        </a:lnSpc>
                        <a:buNone/>
                      </a:pPr>
                      <a:r>
                        <a:rPr lang="en-AU" sz="1400" b="1">
                          <a:solidFill>
                            <a:schemeClr val="bg1"/>
                          </a:solidFill>
                        </a:rPr>
                        <a:t>Failure to disclose </a:t>
                      </a:r>
                    </a:p>
                  </a:txBody>
                  <a:tcPr anchor="ctr">
                    <a:lnL w="12700" cmpd="sng">
                      <a:noFill/>
                    </a:lnL>
                    <a:lnR>
                      <a:noFill/>
                    </a:lnR>
                    <a:lnT w="12700" cmpd="sng">
                      <a:noFill/>
                    </a:lnT>
                    <a:lnB w="12700" cmpd="sng">
                      <a:noFill/>
                    </a:lnB>
                    <a:solidFill>
                      <a:srgbClr val="201547"/>
                    </a:solidFill>
                  </a:tcPr>
                </a:tc>
                <a:tc>
                  <a:txBody>
                    <a:bodyPr/>
                    <a:lstStyle/>
                    <a:p>
                      <a:pPr lvl="0" algn="ctr">
                        <a:lnSpc>
                          <a:spcPct val="150000"/>
                        </a:lnSpc>
                        <a:buNone/>
                      </a:pPr>
                      <a:r>
                        <a:rPr lang="en-AU" sz="1400">
                          <a:solidFill>
                            <a:srgbClr val="201547"/>
                          </a:solidFill>
                        </a:rPr>
                        <a:t>All adu</a:t>
                      </a:r>
                      <a:r>
                        <a:rPr lang="en-AU" sz="1400">
                          <a:solidFill>
                            <a:srgbClr val="201547"/>
                          </a:solidFill>
                          <a:latin typeface="+mn-lt"/>
                        </a:rPr>
                        <a:t>lts</a:t>
                      </a:r>
                    </a:p>
                    <a:p>
                      <a:pPr lvl="0" algn="ctr">
                        <a:lnSpc>
                          <a:spcPct val="150000"/>
                        </a:lnSpc>
                        <a:buNone/>
                      </a:pPr>
                      <a:r>
                        <a:rPr lang="en-AU" sz="1400" b="1" i="0" kern="1200">
                          <a:solidFill>
                            <a:srgbClr val="201547"/>
                          </a:solidFill>
                          <a:effectLst/>
                          <a:latin typeface="+mn-lt"/>
                          <a:ea typeface="+mn-ea"/>
                          <a:cs typeface="+mn-cs"/>
                        </a:rPr>
                        <a:t>Crimes Amendment (Protection of Children) Act 2014</a:t>
                      </a:r>
                      <a:endParaRPr lang="en-AU" sz="1400" b="1" i="0">
                        <a:solidFill>
                          <a:srgbClr val="201547"/>
                        </a:solidFill>
                        <a:latin typeface="+mn-lt"/>
                      </a:endParaRPr>
                    </a:p>
                  </a:txBody>
                  <a:tcPr anchor="ctr">
                    <a:lnL>
                      <a:noFill/>
                    </a:lnL>
                    <a:lnR>
                      <a:noFill/>
                    </a:lnR>
                    <a:lnT w="12700" cmpd="sng">
                      <a:noFill/>
                    </a:lnT>
                    <a:lnB w="12700" cmpd="sng">
                      <a:noFill/>
                    </a:lnB>
                  </a:tcPr>
                </a:tc>
                <a:tc>
                  <a:txBody>
                    <a:bodyPr/>
                    <a:lstStyle/>
                    <a:p>
                      <a:pPr lvl="0" algn="ctr">
                        <a:lnSpc>
                          <a:spcPct val="150000"/>
                        </a:lnSpc>
                        <a:buNone/>
                      </a:pPr>
                      <a:r>
                        <a:rPr lang="en-AU" sz="1400">
                          <a:solidFill>
                            <a:srgbClr val="201547"/>
                          </a:solidFill>
                        </a:rPr>
                        <a:t>Child sexual abuse by an adult</a:t>
                      </a:r>
                    </a:p>
                  </a:txBody>
                  <a:tcPr anchor="ctr">
                    <a:lnL>
                      <a:noFill/>
                    </a:lnL>
                    <a:lnR>
                      <a:noFill/>
                    </a:lnR>
                    <a:lnT w="12700" cmpd="sng">
                      <a:noFill/>
                    </a:lnT>
                    <a:lnB w="12700" cmpd="sng">
                      <a:noFill/>
                    </a:lnB>
                  </a:tcPr>
                </a:tc>
                <a:tc>
                  <a:txBody>
                    <a:bodyPr/>
                    <a:lstStyle/>
                    <a:p>
                      <a:pPr lvl="0" algn="ctr">
                        <a:lnSpc>
                          <a:spcPct val="150000"/>
                        </a:lnSpc>
                        <a:buNone/>
                      </a:pPr>
                      <a:r>
                        <a:rPr lang="en-AU" sz="1400">
                          <a:solidFill>
                            <a:srgbClr val="201547"/>
                          </a:solidFill>
                        </a:rPr>
                        <a:t>Police </a:t>
                      </a:r>
                    </a:p>
                  </a:txBody>
                  <a:tcPr anchor="ctr">
                    <a:lnL>
                      <a:noFill/>
                    </a:lnL>
                    <a:lnR>
                      <a:noFill/>
                    </a:lnR>
                    <a:lnT w="12700" cmpd="sng">
                      <a:noFill/>
                    </a:lnT>
                    <a:lnB w="12700" cmpd="sng">
                      <a:noFill/>
                    </a:lnB>
                  </a:tcPr>
                </a:tc>
                <a:tc>
                  <a:txBody>
                    <a:bodyPr/>
                    <a:lstStyle/>
                    <a:p>
                      <a:pPr lvl="0" algn="ctr">
                        <a:lnSpc>
                          <a:spcPct val="150000"/>
                        </a:lnSpc>
                        <a:buNone/>
                      </a:pPr>
                      <a:r>
                        <a:rPr lang="en-AU" sz="1400">
                          <a:solidFill>
                            <a:srgbClr val="201547"/>
                          </a:solidFill>
                        </a:rPr>
                        <a:t>Under 16</a:t>
                      </a:r>
                    </a:p>
                  </a:txBody>
                  <a:tcPr anchor="ctr">
                    <a:lnL>
                      <a:noFill/>
                    </a:lnL>
                    <a:lnR w="12700" cmpd="sng">
                      <a:noFill/>
                    </a:lnR>
                    <a:lnT w="12700" cmpd="sng">
                      <a:noFill/>
                    </a:lnT>
                    <a:lnB w="12700" cmpd="sng">
                      <a:noFill/>
                    </a:lnB>
                  </a:tcPr>
                </a:tc>
                <a:extLst>
                  <a:ext uri="{0D108BD9-81ED-4DB2-BD59-A6C34878D82A}">
                    <a16:rowId xmlns:a16="http://schemas.microsoft.com/office/drawing/2014/main" val="2722161320"/>
                  </a:ext>
                </a:extLst>
              </a:tr>
            </a:tbl>
          </a:graphicData>
        </a:graphic>
      </p:graphicFrame>
    </p:spTree>
    <p:extLst>
      <p:ext uri="{BB962C8B-B14F-4D97-AF65-F5344CB8AC3E}">
        <p14:creationId xmlns:p14="http://schemas.microsoft.com/office/powerpoint/2010/main" val="1242323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601A-B8B4-2CED-431D-0B7F16993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4FE97-E896-93A3-9602-2C0731120FEF}"/>
              </a:ext>
            </a:extLst>
          </p:cNvPr>
          <p:cNvSpPr>
            <a:spLocks noGrp="1"/>
          </p:cNvSpPr>
          <p:nvPr>
            <p:ph type="title"/>
          </p:nvPr>
        </p:nvSpPr>
        <p:spPr/>
        <p:txBody>
          <a:bodyPr/>
          <a:lstStyle/>
          <a:p>
            <a:r>
              <a:rPr lang="en-AU" sz="2000"/>
              <a:t>What is a failure to protect? </a:t>
            </a:r>
          </a:p>
        </p:txBody>
      </p:sp>
      <p:sp>
        <p:nvSpPr>
          <p:cNvPr id="6" name="TextBox 5">
            <a:extLst>
              <a:ext uri="{FF2B5EF4-FFF2-40B4-BE49-F238E27FC236}">
                <a16:creationId xmlns:a16="http://schemas.microsoft.com/office/drawing/2014/main" id="{7A6AA8CD-6D61-B342-30EF-14E6324AB160}"/>
              </a:ext>
            </a:extLst>
          </p:cNvPr>
          <p:cNvSpPr txBox="1"/>
          <p:nvPr/>
        </p:nvSpPr>
        <p:spPr>
          <a:xfrm>
            <a:off x="397266" y="1262125"/>
            <a:ext cx="4870129" cy="4898008"/>
          </a:xfrm>
          <a:prstGeom prst="rect">
            <a:avLst/>
          </a:prstGeom>
          <a:noFill/>
        </p:spPr>
        <p:txBody>
          <a:bodyPr wrap="square" rtlCol="0">
            <a:spAutoFit/>
          </a:bodyPr>
          <a:lstStyle/>
          <a:p>
            <a:pPr marL="0" marR="0" lvl="0" indent="0" algn="l" defTabSz="609585" rtl="0" eaLnBrk="0" fontAlgn="base" latinLnBrk="0" hangingPunct="0">
              <a:lnSpc>
                <a:spcPct val="114000"/>
              </a:lnSpc>
              <a:spcBef>
                <a:spcPts val="400"/>
              </a:spcBef>
              <a:spcAft>
                <a:spcPts val="400"/>
              </a:spcAft>
              <a:buClrTx/>
              <a:buSzTx/>
              <a:buFontTx/>
              <a:buNone/>
              <a:tabLst/>
              <a:defRPr/>
            </a:pPr>
            <a:r>
              <a:rPr kumimoji="0" lang="en-AU" altLang="en-US" sz="1600" i="0" u="none" strike="noStrike" kern="1200" cap="none" spc="0" normalizeH="0" baseline="0" noProof="0">
                <a:ln>
                  <a:noFill/>
                </a:ln>
                <a:solidFill>
                  <a:srgbClr val="002060"/>
                </a:solidFill>
                <a:effectLst/>
                <a:uLnTx/>
                <a:uFillTx/>
                <a:latin typeface="Arial" panose="020B0604020202020204"/>
                <a:ea typeface="Calibri"/>
                <a:cs typeface="Arial"/>
              </a:rPr>
              <a:t>A criminal offence for failing to protect a child under the age of 16 from the risk of sexual abuse. </a:t>
            </a:r>
          </a:p>
          <a:p>
            <a:pPr marL="0" marR="0" lvl="0" indent="0" algn="l" defTabSz="609585" rtl="0" eaLnBrk="0" fontAlgn="base" latinLnBrk="0" hangingPunct="0">
              <a:lnSpc>
                <a:spcPct val="114000"/>
              </a:lnSpc>
              <a:spcBef>
                <a:spcPts val="800"/>
              </a:spcBef>
              <a:spcAft>
                <a:spcPts val="800"/>
              </a:spcAft>
              <a:buClrTx/>
              <a:buSzTx/>
              <a:buFontTx/>
              <a:buNone/>
              <a:tabLst/>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Applies to people within organisations: </a:t>
            </a:r>
          </a:p>
          <a:p>
            <a:pPr marL="285750" indent="-285750">
              <a:lnSpc>
                <a:spcPct val="114000"/>
              </a:lnSpc>
              <a:spcBef>
                <a:spcPts val="800"/>
              </a:spcBef>
              <a:spcAft>
                <a:spcPts val="800"/>
              </a:spcAft>
              <a:buFont typeface="Arial" panose="020B0604020202020204" pitchFamily="34" charset="0"/>
              <a:buChar char="•"/>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if they </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hold a position of authority </a:t>
            </a:r>
            <a:endParaRPr kumimoji="0" lang="en-AU" altLang="en-US" sz="1600" b="1" i="0" u="none" strike="noStrike" kern="1200" cap="none" spc="0" normalizeH="0" baseline="0" noProof="0">
              <a:ln>
                <a:noFill/>
              </a:ln>
              <a:solidFill>
                <a:srgbClr val="002060"/>
              </a:solidFill>
              <a:effectLst/>
              <a:uLnTx/>
              <a:uFillTx/>
              <a:latin typeface="Arial" panose="020B0604020202020204"/>
              <a:ea typeface="Calibri" pitchFamily="34" charset="0"/>
              <a:cs typeface="Arial" pitchFamily="34" charset="0"/>
            </a:endParaRPr>
          </a:p>
          <a:p>
            <a:pPr marL="285750" indent="-285750">
              <a:lnSpc>
                <a:spcPct val="114000"/>
              </a:lnSpc>
              <a:spcBef>
                <a:spcPts val="800"/>
              </a:spcBef>
              <a:spcAft>
                <a:spcPts val="800"/>
              </a:spcAft>
              <a:buFont typeface="Arial" panose="020B0604020202020204" pitchFamily="34" charset="0"/>
              <a:buChar char="•"/>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within a relevant </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organisation that works with children </a:t>
            </a:r>
            <a:endParaRPr kumimoji="0" lang="en-AU" altLang="en-US" sz="1600" b="1" i="0" u="none" strike="noStrike" kern="1200" cap="none" spc="0" normalizeH="0" baseline="0" noProof="0">
              <a:ln>
                <a:noFill/>
              </a:ln>
              <a:solidFill>
                <a:srgbClr val="002060"/>
              </a:solidFill>
              <a:effectLst/>
              <a:uLnTx/>
              <a:uFillTx/>
              <a:latin typeface="Arial" panose="020B0604020202020204"/>
              <a:ea typeface="Calibri" pitchFamily="34" charset="0"/>
              <a:cs typeface="Arial" pitchFamily="34" charset="0"/>
            </a:endParaRPr>
          </a:p>
          <a:p>
            <a:pPr marL="285750" indent="-285750">
              <a:lnSpc>
                <a:spcPct val="114000"/>
              </a:lnSpc>
              <a:spcBef>
                <a:spcPts val="800"/>
              </a:spcBef>
              <a:spcAft>
                <a:spcPts val="800"/>
              </a:spcAft>
              <a:buFont typeface="Arial" panose="020B0604020202020204" pitchFamily="34" charset="0"/>
              <a:buChar char="•"/>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they </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know of a substantial risk</a:t>
            </a: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 another adult associated with the organisation</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 may commit a sex offence against a child under 16 within the organisation’s care</a:t>
            </a:r>
          </a:p>
          <a:p>
            <a:pPr marL="285750" indent="-285750">
              <a:lnSpc>
                <a:spcPct val="114000"/>
              </a:lnSpc>
              <a:spcBef>
                <a:spcPts val="800"/>
              </a:spcBef>
              <a:spcAft>
                <a:spcPts val="800"/>
              </a:spcAft>
              <a:buFont typeface="Arial" panose="020B0604020202020204" pitchFamily="34" charset="0"/>
              <a:buChar char="•"/>
              <a:defRPr/>
            </a:pP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they have the power or responsibility to remove or reduce that risk </a:t>
            </a:r>
            <a:endParaRPr kumimoji="0" lang="en-AU" altLang="en-US" sz="1600" b="1" i="0" u="none" strike="noStrike" kern="1200" cap="none" spc="0" normalizeH="0" baseline="0" noProof="0">
              <a:ln>
                <a:noFill/>
              </a:ln>
              <a:solidFill>
                <a:srgbClr val="002060"/>
              </a:solidFill>
              <a:effectLst/>
              <a:uLnTx/>
              <a:uFillTx/>
              <a:latin typeface="Arial" panose="020B0604020202020204"/>
              <a:ea typeface="Calibri" pitchFamily="34" charset="0"/>
              <a:cs typeface="Arial" pitchFamily="34" charset="0"/>
            </a:endParaRPr>
          </a:p>
          <a:p>
            <a:pPr marL="285750" indent="-285750">
              <a:lnSpc>
                <a:spcPct val="114000"/>
              </a:lnSpc>
              <a:spcBef>
                <a:spcPts val="800"/>
              </a:spcBef>
              <a:spcAft>
                <a:spcPts val="800"/>
              </a:spcAft>
              <a:buFont typeface="Arial" panose="020B0604020202020204" pitchFamily="34" charset="0"/>
              <a:buChar char="•"/>
              <a:defRPr/>
            </a:pPr>
            <a:r>
              <a:rPr kumimoji="0" lang="en-AU" altLang="en-US" sz="1600" b="0" i="0" u="none" strike="noStrike" kern="1200" cap="none" spc="0" normalizeH="0" baseline="0" noProof="0">
                <a:ln>
                  <a:noFill/>
                </a:ln>
                <a:solidFill>
                  <a:srgbClr val="002060"/>
                </a:solidFill>
                <a:effectLst/>
                <a:uLnTx/>
                <a:uFillTx/>
                <a:latin typeface="Arial" panose="020B0604020202020204"/>
                <a:ea typeface="Calibri"/>
                <a:cs typeface="Arial"/>
              </a:rPr>
              <a:t>but </a:t>
            </a:r>
            <a:r>
              <a:rPr kumimoji="0" lang="en-AU" altLang="en-US" sz="1600" b="1" i="0" u="none" strike="noStrike" kern="1200" cap="none" spc="0" normalizeH="0" baseline="0" noProof="0">
                <a:ln>
                  <a:noFill/>
                </a:ln>
                <a:solidFill>
                  <a:srgbClr val="002060"/>
                </a:solidFill>
                <a:effectLst/>
                <a:uLnTx/>
                <a:uFillTx/>
                <a:latin typeface="Arial" panose="020B0604020202020204"/>
                <a:ea typeface="Calibri"/>
                <a:cs typeface="Arial"/>
              </a:rPr>
              <a:t>they negligently fail to do so</a:t>
            </a:r>
          </a:p>
        </p:txBody>
      </p:sp>
      <p:sp>
        <p:nvSpPr>
          <p:cNvPr id="7" name="TextBox 6">
            <a:extLst>
              <a:ext uri="{FF2B5EF4-FFF2-40B4-BE49-F238E27FC236}">
                <a16:creationId xmlns:a16="http://schemas.microsoft.com/office/drawing/2014/main" id="{851CAEC2-CA97-C601-3305-F02156E044E5}"/>
              </a:ext>
            </a:extLst>
          </p:cNvPr>
          <p:cNvSpPr txBox="1"/>
          <p:nvPr/>
        </p:nvSpPr>
        <p:spPr>
          <a:xfrm>
            <a:off x="6518402" y="1063448"/>
            <a:ext cx="5006674" cy="5044138"/>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altLang="en-US" sz="1200" b="1" i="0" u="none" strike="noStrike" kern="1200" cap="none" spc="0" normalizeH="0" baseline="0" noProof="0">
                <a:ln>
                  <a:noFill/>
                </a:ln>
                <a:solidFill>
                  <a:srgbClr val="002060"/>
                </a:solidFill>
                <a:effectLst/>
                <a:uLnTx/>
                <a:uFillTx/>
                <a:latin typeface="+mn-lt"/>
                <a:ea typeface="Calibri" pitchFamily="34" charset="0"/>
                <a:cs typeface="Arial" pitchFamily="34" charset="0"/>
              </a:rPr>
              <a:t>Relevant organisations include but are not limited to</a:t>
            </a:r>
            <a:r>
              <a:rPr kumimoji="0" lang="en-AU" altLang="en-US" sz="1200" b="0" i="0" u="none" strike="noStrike" kern="1200" cap="none" spc="0" normalizeH="0" baseline="0" noProof="0">
                <a:ln>
                  <a:noFill/>
                </a:ln>
                <a:solidFill>
                  <a:srgbClr val="002060"/>
                </a:solidFill>
                <a:effectLst/>
                <a:uLnTx/>
                <a:uFillTx/>
                <a:latin typeface="+mn-lt"/>
                <a:ea typeface="Calibri" pitchFamily="34" charset="0"/>
                <a:cs typeface="Arial" pitchFamily="34" charset="0"/>
              </a:rPr>
              <a:t>:</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churches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religious bodies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education and care services (e.g. childcare centres, family day care, kindergartens and outside school hours care)</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licensed children's services such as occasional care services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schools and other educational institutions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organisations providing accommodation to children and young people, such as boarding schools and student hostels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out-of-home care services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community service organisations providing services for children</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hospitals and other health services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government agencies or departments providing services for children</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municipal councils (for example those that deliver Maternal and Child Health services)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sporting groups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youth organisations</a:t>
            </a:r>
          </a:p>
          <a:p>
            <a:pPr marL="171450" marR="0" lvl="0" indent="-171450" algn="l" defTabSz="609585"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002060"/>
                </a:solidFill>
                <a:effectLst/>
                <a:uLnTx/>
                <a:uFillTx/>
                <a:latin typeface="+mn-lt"/>
                <a:ea typeface="+mn-ea"/>
                <a:cs typeface="+mn-cs"/>
              </a:rPr>
              <a:t>charities and benevolent organisations providing services for children</a:t>
            </a:r>
            <a:endParaRPr kumimoji="0" lang="en-AU" altLang="en-US" sz="1200" b="0" i="0" u="none" strike="noStrike" kern="1200" cap="none" spc="0" normalizeH="0" baseline="0" noProof="0">
              <a:ln>
                <a:noFill/>
              </a:ln>
              <a:solidFill>
                <a:srgbClr val="002060"/>
              </a:solidFill>
              <a:effectLst/>
              <a:uLnTx/>
              <a:uFillTx/>
              <a:latin typeface="+mn-lt"/>
              <a:ea typeface="Calibri" pitchFamily="34" charset="0"/>
              <a:cs typeface="Arial" pitchFamily="34" charset="0"/>
            </a:endParaRPr>
          </a:p>
        </p:txBody>
      </p:sp>
      <p:cxnSp>
        <p:nvCxnSpPr>
          <p:cNvPr id="9" name="Straight Connector 8">
            <a:extLst>
              <a:ext uri="{FF2B5EF4-FFF2-40B4-BE49-F238E27FC236}">
                <a16:creationId xmlns:a16="http://schemas.microsoft.com/office/drawing/2014/main" id="{072AB32B-0BA4-44BB-8526-463AAEBCA9BA}"/>
              </a:ext>
            </a:extLst>
          </p:cNvPr>
          <p:cNvCxnSpPr>
            <a:cxnSpLocks/>
          </p:cNvCxnSpPr>
          <p:nvPr/>
        </p:nvCxnSpPr>
        <p:spPr>
          <a:xfrm>
            <a:off x="5848664" y="1262125"/>
            <a:ext cx="0" cy="4974333"/>
          </a:xfrm>
          <a:prstGeom prst="line">
            <a:avLst/>
          </a:prstGeom>
          <a:ln>
            <a:solidFill>
              <a:srgbClr val="20154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2544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0AEF-E28D-4C1E-3925-6A3F87623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3F033-64AE-FAAB-B72D-C8C9B1A5520E}"/>
              </a:ext>
            </a:extLst>
          </p:cNvPr>
          <p:cNvSpPr>
            <a:spLocks noGrp="1"/>
          </p:cNvSpPr>
          <p:nvPr>
            <p:ph type="title"/>
          </p:nvPr>
        </p:nvSpPr>
        <p:spPr/>
        <p:txBody>
          <a:bodyPr/>
          <a:lstStyle/>
          <a:p>
            <a:r>
              <a:rPr lang="en-AU" sz="2000"/>
              <a:t>What is a failure to disclose? </a:t>
            </a:r>
          </a:p>
        </p:txBody>
      </p:sp>
      <p:sp>
        <p:nvSpPr>
          <p:cNvPr id="3" name="Flowchart: Delay 2">
            <a:extLst>
              <a:ext uri="{FF2B5EF4-FFF2-40B4-BE49-F238E27FC236}">
                <a16:creationId xmlns:a16="http://schemas.microsoft.com/office/drawing/2014/main" id="{A9DF6C5E-8AAE-A49A-B67D-65A55BFE1279}"/>
              </a:ext>
            </a:extLst>
          </p:cNvPr>
          <p:cNvSpPr/>
          <p:nvPr/>
        </p:nvSpPr>
        <p:spPr>
          <a:xfrm rot="10800000">
            <a:off x="6202015" y="3967191"/>
            <a:ext cx="5996017" cy="1874282"/>
          </a:xfrm>
          <a:prstGeom prst="flowChartDelay">
            <a:avLst/>
          </a:prstGeom>
          <a:solidFill>
            <a:srgbClr val="F0F0EF"/>
          </a:solidFill>
          <a:ln>
            <a:solidFill>
              <a:srgbClr val="201547"/>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1800" b="1" i="0" u="none" strike="noStrike" kern="1200" cap="none" spc="0" normalizeH="0" baseline="0" noProof="0">
              <a:ln>
                <a:noFill/>
              </a:ln>
              <a:solidFill>
                <a:srgbClr val="201547"/>
              </a:solidFill>
              <a:effectLst/>
              <a:uLnTx/>
              <a:uFillTx/>
              <a:ea typeface="ＭＳ Ｐゴシック"/>
              <a:cs typeface="+mn-cs"/>
            </a:endParaRPr>
          </a:p>
        </p:txBody>
      </p:sp>
      <p:sp>
        <p:nvSpPr>
          <p:cNvPr id="10" name="Flowchart: Delay 9">
            <a:extLst>
              <a:ext uri="{FF2B5EF4-FFF2-40B4-BE49-F238E27FC236}">
                <a16:creationId xmlns:a16="http://schemas.microsoft.com/office/drawing/2014/main" id="{59E9A5DB-23BA-34F2-F2CE-6E10262B683E}"/>
              </a:ext>
            </a:extLst>
          </p:cNvPr>
          <p:cNvSpPr/>
          <p:nvPr/>
        </p:nvSpPr>
        <p:spPr>
          <a:xfrm rot="10800000">
            <a:off x="6202015" y="1470052"/>
            <a:ext cx="5996017" cy="2744138"/>
          </a:xfrm>
          <a:prstGeom prst="flowChartDelay">
            <a:avLst/>
          </a:prstGeom>
          <a:solidFill>
            <a:srgbClr val="201547"/>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609585" rtl="0" eaLnBrk="0" fontAlgn="base" latinLnBrk="0" hangingPunct="0">
              <a:lnSpc>
                <a:spcPct val="150000"/>
              </a:lnSpc>
              <a:spcBef>
                <a:spcPct val="0"/>
              </a:spcBef>
              <a:spcAft>
                <a:spcPct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Arial"/>
              <a:ea typeface="+mn-ea"/>
              <a:cs typeface="+mn-cs"/>
            </a:endParaRPr>
          </a:p>
        </p:txBody>
      </p:sp>
      <p:pic>
        <p:nvPicPr>
          <p:cNvPr id="4" name="Graphic 3">
            <a:extLst>
              <a:ext uri="{FF2B5EF4-FFF2-40B4-BE49-F238E27FC236}">
                <a16:creationId xmlns:a16="http://schemas.microsoft.com/office/drawing/2014/main" id="{1EF7535D-C78E-D25D-201D-0FCDD9D25F4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645" y="4178761"/>
            <a:ext cx="953017" cy="923058"/>
          </a:xfrm>
          <a:prstGeom prst="rect">
            <a:avLst/>
          </a:prstGeom>
        </p:spPr>
      </p:pic>
      <p:sp>
        <p:nvSpPr>
          <p:cNvPr id="6" name="TextBox 5">
            <a:extLst>
              <a:ext uri="{FF2B5EF4-FFF2-40B4-BE49-F238E27FC236}">
                <a16:creationId xmlns:a16="http://schemas.microsoft.com/office/drawing/2014/main" id="{A96C5506-AABD-4A94-D77D-7DB78BCB563D}"/>
              </a:ext>
            </a:extLst>
          </p:cNvPr>
          <p:cNvSpPr txBox="1"/>
          <p:nvPr/>
        </p:nvSpPr>
        <p:spPr>
          <a:xfrm>
            <a:off x="500932" y="1263684"/>
            <a:ext cx="4880853" cy="4811574"/>
          </a:xfrm>
          <a:prstGeom prst="rect">
            <a:avLst/>
          </a:prstGeom>
          <a:noFill/>
        </p:spPr>
        <p:txBody>
          <a:bodyPr wrap="square" rtlCol="0">
            <a:spAutoFit/>
          </a:bodyPr>
          <a:lstStyle/>
          <a:p>
            <a:pPr marL="0" marR="0" lvl="0" indent="0" algn="l" defTabSz="609585" rtl="0" eaLnBrk="0" fontAlgn="base" latinLnBrk="0" hangingPunct="0">
              <a:lnSpc>
                <a:spcPct val="150000"/>
              </a:lnSpc>
              <a:spcBef>
                <a:spcPts val="800"/>
              </a:spcBef>
              <a:spcAft>
                <a:spcPts val="800"/>
              </a:spcAft>
              <a:buClrTx/>
              <a:buSzTx/>
              <a:buFontTx/>
              <a:buNone/>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Failure to disclose child sexual abuse is a criminal offence.</a:t>
            </a:r>
          </a:p>
          <a:p>
            <a:pPr marL="0" marR="0" lvl="0" indent="0" algn="l" defTabSz="609585" rtl="0" eaLnBrk="0" fontAlgn="base" latinLnBrk="0" hangingPunct="0">
              <a:lnSpc>
                <a:spcPct val="150000"/>
              </a:lnSpc>
              <a:spcBef>
                <a:spcPts val="800"/>
              </a:spcBef>
              <a:spcAft>
                <a:spcPts val="800"/>
              </a:spcAft>
              <a:buClrTx/>
              <a:buSzTx/>
              <a:buFontTx/>
              <a:buNone/>
              <a:tabLst/>
              <a:defRPr/>
            </a:pPr>
            <a:r>
              <a:rPr kumimoji="0" lang="en-AU" sz="1800" b="0" i="0" u="none" strike="noStrike" kern="1200" cap="none" spc="0" normalizeH="0" baseline="0" noProof="0">
                <a:ln>
                  <a:noFill/>
                </a:ln>
                <a:solidFill>
                  <a:srgbClr val="002060"/>
                </a:solidFill>
                <a:effectLst/>
                <a:uLnTx/>
                <a:uFillTx/>
                <a:latin typeface="+mn-lt"/>
                <a:ea typeface="ＭＳ Ｐゴシック" pitchFamily="34" charset="-128"/>
                <a:cs typeface="+mn-cs"/>
              </a:rPr>
              <a:t>The law states that all adults must report to police when there is: </a:t>
            </a:r>
          </a:p>
          <a:p>
            <a:pPr marL="285750" indent="-285750">
              <a:lnSpc>
                <a:spcPct val="150000"/>
              </a:lnSpc>
              <a:spcBef>
                <a:spcPts val="800"/>
              </a:spcBef>
              <a:spcAft>
                <a:spcPts val="800"/>
              </a:spcAft>
              <a:buFont typeface="Arial" panose="020B0604020202020204" pitchFamily="34" charset="0"/>
              <a:buChar char="•"/>
              <a:defRPr/>
            </a:pPr>
            <a:r>
              <a:rPr kumimoji="0" lang="en-AU" b="1" i="0" u="none" strike="noStrike" kern="1200" cap="none" spc="0" normalizeH="0" baseline="0" noProof="0">
                <a:ln>
                  <a:noFill/>
                </a:ln>
                <a:solidFill>
                  <a:srgbClr val="002060"/>
                </a:solidFill>
                <a:effectLst/>
                <a:uLnTx/>
                <a:uFillTx/>
                <a:latin typeface="+mn-lt"/>
                <a:ea typeface="ＭＳ Ｐゴシック" pitchFamily="34" charset="-128"/>
                <a:cs typeface="+mn-cs"/>
              </a:rPr>
              <a:t>any reasonable belief</a:t>
            </a: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 that a </a:t>
            </a:r>
            <a:r>
              <a:rPr kumimoji="0" lang="en-AU" b="1" i="0" u="none" strike="noStrike" kern="1200" cap="none" spc="0" normalizeH="0" baseline="0" noProof="0">
                <a:ln>
                  <a:noFill/>
                </a:ln>
                <a:solidFill>
                  <a:srgbClr val="002060"/>
                </a:solidFill>
                <a:effectLst/>
                <a:uLnTx/>
                <a:uFillTx/>
                <a:latin typeface="+mn-lt"/>
                <a:ea typeface="ＭＳ Ｐゴシック" pitchFamily="34" charset="-128"/>
                <a:cs typeface="+mn-cs"/>
              </a:rPr>
              <a:t>sexual offence</a:t>
            </a: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 has been committed, by another </a:t>
            </a:r>
            <a:r>
              <a:rPr kumimoji="0" lang="en-AU" b="1" i="0" u="none" strike="noStrike" kern="1200" cap="none" spc="0" normalizeH="0" baseline="0" noProof="0">
                <a:ln>
                  <a:noFill/>
                </a:ln>
                <a:solidFill>
                  <a:srgbClr val="002060"/>
                </a:solidFill>
                <a:effectLst/>
                <a:uLnTx/>
                <a:uFillTx/>
                <a:latin typeface="+mn-lt"/>
                <a:ea typeface="ＭＳ Ｐゴシック" pitchFamily="34" charset="-128"/>
                <a:cs typeface="+mn-cs"/>
              </a:rPr>
              <a:t>adult</a:t>
            </a: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 (over 18) </a:t>
            </a:r>
            <a:r>
              <a:rPr kumimoji="0" lang="en-AU" b="1" i="0" u="none" strike="noStrike" kern="1200" cap="none" spc="0" normalizeH="0" baseline="0" noProof="0">
                <a:ln>
                  <a:noFill/>
                </a:ln>
                <a:solidFill>
                  <a:srgbClr val="002060"/>
                </a:solidFill>
                <a:effectLst/>
                <a:uLnTx/>
                <a:uFillTx/>
                <a:latin typeface="+mn-lt"/>
                <a:ea typeface="ＭＳ Ｐゴシック" pitchFamily="34" charset="-128"/>
                <a:cs typeface="+mn-cs"/>
              </a:rPr>
              <a:t>against a child </a:t>
            </a: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under the age of 16</a:t>
            </a:r>
          </a:p>
          <a:p>
            <a:pPr marL="285750" indent="-285750">
              <a:lnSpc>
                <a:spcPct val="150000"/>
              </a:lnSpc>
              <a:spcBef>
                <a:spcPts val="800"/>
              </a:spcBef>
              <a:spcAft>
                <a:spcPts val="800"/>
              </a:spcAft>
              <a:buFont typeface="Arial" panose="020B0604020202020204" pitchFamily="34" charset="0"/>
              <a:buChar char="•"/>
              <a:defRPr/>
            </a:pPr>
            <a:r>
              <a:rPr kumimoji="0" lang="en-AU" b="0" i="0" u="none" strike="noStrike" kern="1200" cap="none" spc="0" normalizeH="0" baseline="0" noProof="0">
                <a:ln>
                  <a:noFill/>
                </a:ln>
                <a:solidFill>
                  <a:srgbClr val="002060"/>
                </a:solidFill>
                <a:effectLst/>
                <a:uLnTx/>
                <a:uFillTx/>
                <a:latin typeface="+mn-lt"/>
                <a:ea typeface="ＭＳ Ｐゴシック" pitchFamily="34" charset="-128"/>
                <a:cs typeface="+mn-cs"/>
              </a:rPr>
              <a:t>unless there is a reasonable excuse, or an exemption applies</a:t>
            </a:r>
          </a:p>
        </p:txBody>
      </p:sp>
      <p:sp>
        <p:nvSpPr>
          <p:cNvPr id="9" name="TextBox 8">
            <a:extLst>
              <a:ext uri="{FF2B5EF4-FFF2-40B4-BE49-F238E27FC236}">
                <a16:creationId xmlns:a16="http://schemas.microsoft.com/office/drawing/2014/main" id="{ECC0EB33-9045-B94D-9E29-F220B33C8C50}"/>
              </a:ext>
            </a:extLst>
          </p:cNvPr>
          <p:cNvSpPr txBox="1"/>
          <p:nvPr/>
        </p:nvSpPr>
        <p:spPr>
          <a:xfrm>
            <a:off x="7843878" y="1771952"/>
            <a:ext cx="4208457" cy="1893339"/>
          </a:xfrm>
          <a:prstGeom prst="rect">
            <a:avLst/>
          </a:prstGeom>
          <a:noFill/>
        </p:spPr>
        <p:txBody>
          <a:bodyPr wrap="square" rtlCol="0">
            <a:spAutoFit/>
          </a:bodyPr>
          <a:lstStyle/>
          <a:p>
            <a:pPr marL="0" marR="0" lvl="0" indent="0" algn="l" defTabSz="609585" rtl="0" eaLnBrk="0" fontAlgn="base" latinLnBrk="0" hangingPunct="0">
              <a:lnSpc>
                <a:spcPct val="150000"/>
              </a:lnSpc>
              <a:spcBef>
                <a:spcPct val="0"/>
              </a:spcBef>
              <a:spcAft>
                <a:spcPct val="0"/>
              </a:spcAft>
              <a:buClrTx/>
              <a:buSzTx/>
              <a:buFontTx/>
              <a:buNone/>
              <a:tabLst/>
              <a:defRPr/>
            </a:pPr>
            <a:r>
              <a:rPr kumimoji="0" lang="en-AU" sz="1600" b="1" i="0" u="sng" strike="noStrike" kern="1200" cap="none" spc="0" normalizeH="0" baseline="0" noProof="0">
                <a:ln>
                  <a:noFill/>
                </a:ln>
                <a:solidFill>
                  <a:schemeClr val="bg1"/>
                </a:solidFill>
                <a:effectLst/>
                <a:uLnTx/>
                <a:uFillTx/>
                <a:latin typeface="+mn-lt"/>
                <a:ea typeface="+mn-ea"/>
                <a:cs typeface="+mn-cs"/>
              </a:rPr>
              <a:t>The simple rule</a:t>
            </a:r>
          </a:p>
          <a:p>
            <a:pPr marL="0" marR="0" lvl="0" indent="0" algn="l" defTabSz="609585" rtl="0" eaLnBrk="0" fontAlgn="base" latinLnBrk="0" hangingPunct="0">
              <a:lnSpc>
                <a:spcPct val="150000"/>
              </a:lnSpc>
              <a:spcBef>
                <a:spcPct val="0"/>
              </a:spcBef>
              <a:spcAft>
                <a:spcPct val="0"/>
              </a:spcAft>
              <a:buClrTx/>
              <a:buSzTx/>
              <a:buFontTx/>
              <a:buNone/>
              <a:tabLst/>
              <a:defRPr/>
            </a:pPr>
            <a:r>
              <a:rPr lang="en-AU" sz="1600">
                <a:solidFill>
                  <a:schemeClr val="bg1"/>
                </a:solidFill>
                <a:latin typeface="+mn-lt"/>
                <a:ea typeface="+mn-ea"/>
              </a:rPr>
              <a:t>I</a:t>
            </a:r>
            <a:r>
              <a:rPr kumimoji="0" lang="en-AU" sz="1600" b="0" i="0" u="none" strike="noStrike" kern="1200" cap="none" spc="0" normalizeH="0" baseline="0" noProof="0">
                <a:ln>
                  <a:noFill/>
                </a:ln>
                <a:solidFill>
                  <a:schemeClr val="bg1"/>
                </a:solidFill>
                <a:effectLst/>
                <a:uLnTx/>
                <a:uFillTx/>
                <a:latin typeface="+mn-lt"/>
                <a:ea typeface="+mn-ea"/>
                <a:cs typeface="+mn-cs"/>
              </a:rPr>
              <a:t>f you have a </a:t>
            </a:r>
            <a:r>
              <a:rPr kumimoji="0" lang="en-AU" sz="1600" b="1" i="0" u="sng" strike="noStrike" kern="1200" cap="none" spc="0" normalizeH="0" baseline="0" noProof="0">
                <a:ln>
                  <a:noFill/>
                </a:ln>
                <a:solidFill>
                  <a:schemeClr val="bg1"/>
                </a:solidFill>
                <a:effectLst/>
                <a:uLnTx/>
                <a:uFillTx/>
                <a:latin typeface="+mn-lt"/>
                <a:ea typeface="+mn-ea"/>
                <a:cs typeface="+mn-cs"/>
              </a:rPr>
              <a:t>reasonable belief </a:t>
            </a:r>
            <a:r>
              <a:rPr kumimoji="0" lang="en-AU" sz="1600" b="0" i="0" u="none" strike="noStrike" kern="1200" cap="none" spc="0" normalizeH="0" baseline="0" noProof="0">
                <a:ln>
                  <a:noFill/>
                </a:ln>
                <a:solidFill>
                  <a:schemeClr val="bg1"/>
                </a:solidFill>
                <a:effectLst/>
                <a:uLnTx/>
                <a:uFillTx/>
                <a:latin typeface="+mn-lt"/>
                <a:ea typeface="+mn-ea"/>
                <a:cs typeface="+mn-cs"/>
              </a:rPr>
              <a:t>that a sexual offence has been committed by an </a:t>
            </a:r>
            <a:r>
              <a:rPr kumimoji="0" lang="en-AU" sz="1600" b="1" i="0" u="none" strike="noStrike" kern="1200" cap="none" spc="0" normalizeH="0" baseline="0" noProof="0">
                <a:ln>
                  <a:noFill/>
                </a:ln>
                <a:solidFill>
                  <a:schemeClr val="bg1"/>
                </a:solidFill>
                <a:effectLst/>
                <a:uLnTx/>
                <a:uFillTx/>
                <a:latin typeface="+mn-lt"/>
                <a:ea typeface="+mn-ea"/>
                <a:cs typeface="+mn-cs"/>
              </a:rPr>
              <a:t>adult against a child </a:t>
            </a:r>
            <a:r>
              <a:rPr kumimoji="0" lang="en-AU" sz="1600" b="0" i="0" u="none" strike="noStrike" kern="1200" cap="none" spc="0" normalizeH="0" baseline="0" noProof="0">
                <a:ln>
                  <a:noFill/>
                </a:ln>
                <a:solidFill>
                  <a:schemeClr val="bg1"/>
                </a:solidFill>
                <a:effectLst/>
                <a:uLnTx/>
                <a:uFillTx/>
                <a:latin typeface="+mn-lt"/>
                <a:ea typeface="+mn-ea"/>
                <a:cs typeface="+mn-cs"/>
              </a:rPr>
              <a:t>in Victoria, you must report that belief to Victoria Police.</a:t>
            </a:r>
          </a:p>
        </p:txBody>
      </p:sp>
      <p:sp>
        <p:nvSpPr>
          <p:cNvPr id="11" name="TextBox 10">
            <a:extLst>
              <a:ext uri="{FF2B5EF4-FFF2-40B4-BE49-F238E27FC236}">
                <a16:creationId xmlns:a16="http://schemas.microsoft.com/office/drawing/2014/main" id="{A6235B8B-444B-A2BC-66C1-D435ED0D8DA1}"/>
              </a:ext>
            </a:extLst>
          </p:cNvPr>
          <p:cNvSpPr txBox="1"/>
          <p:nvPr/>
        </p:nvSpPr>
        <p:spPr>
          <a:xfrm>
            <a:off x="7968875" y="4581166"/>
            <a:ext cx="4083460" cy="646331"/>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800" b="1" i="0" u="none" strike="noStrike" kern="1200" cap="none" spc="0" normalizeH="0" baseline="0" noProof="0">
                <a:ln>
                  <a:noFill/>
                </a:ln>
                <a:solidFill>
                  <a:srgbClr val="201547"/>
                </a:solidFill>
                <a:effectLst/>
                <a:uLnTx/>
                <a:uFillTx/>
                <a:latin typeface="+mn-lt"/>
                <a:ea typeface="ＭＳ Ｐゴシック"/>
                <a:cs typeface="Arial"/>
              </a:rPr>
              <a:t>Failure to disclose does not replace mandatory reporting obligations</a:t>
            </a:r>
            <a:endParaRPr kumimoji="0" lang="en-AU" sz="1800" b="1" i="0" u="none" strike="noStrike" kern="1200" cap="none" spc="0" normalizeH="0" baseline="0" noProof="0">
              <a:ln>
                <a:noFill/>
              </a:ln>
              <a:solidFill>
                <a:srgbClr val="201547"/>
              </a:solidFill>
              <a:effectLst/>
              <a:uLnTx/>
              <a:uFillTx/>
              <a:latin typeface="+mn-lt"/>
              <a:ea typeface="ＭＳ Ｐゴシック"/>
              <a:cs typeface="+mn-cs"/>
            </a:endParaRPr>
          </a:p>
        </p:txBody>
      </p:sp>
    </p:spTree>
    <p:extLst>
      <p:ext uri="{BB962C8B-B14F-4D97-AF65-F5344CB8AC3E}">
        <p14:creationId xmlns:p14="http://schemas.microsoft.com/office/powerpoint/2010/main" val="2545950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653D5-22A4-081B-6ABC-68CD1CB12EF6}"/>
              </a:ext>
            </a:extLst>
          </p:cNvPr>
          <p:cNvSpPr>
            <a:spLocks noGrp="1"/>
          </p:cNvSpPr>
          <p:nvPr>
            <p:ph type="title"/>
          </p:nvPr>
        </p:nvSpPr>
        <p:spPr/>
        <p:txBody>
          <a:bodyPr/>
          <a:lstStyle/>
          <a:p>
            <a:r>
              <a:rPr lang="en-AU"/>
              <a:t>Resources and Links</a:t>
            </a:r>
          </a:p>
        </p:txBody>
      </p:sp>
      <p:graphicFrame>
        <p:nvGraphicFramePr>
          <p:cNvPr id="4" name="Table 3">
            <a:extLst>
              <a:ext uri="{FF2B5EF4-FFF2-40B4-BE49-F238E27FC236}">
                <a16:creationId xmlns:a16="http://schemas.microsoft.com/office/drawing/2014/main" id="{08C1F3AF-F4B3-CDCC-B597-F1F14CFF1B1B}"/>
              </a:ext>
            </a:extLst>
          </p:cNvPr>
          <p:cNvGraphicFramePr>
            <a:graphicFrameLocks noGrp="1"/>
          </p:cNvGraphicFramePr>
          <p:nvPr>
            <p:extLst>
              <p:ext uri="{D42A27DB-BD31-4B8C-83A1-F6EECF244321}">
                <p14:modId xmlns:p14="http://schemas.microsoft.com/office/powerpoint/2010/main" val="3053559350"/>
              </p:ext>
            </p:extLst>
          </p:nvPr>
        </p:nvGraphicFramePr>
        <p:xfrm>
          <a:off x="238051" y="926533"/>
          <a:ext cx="11715897" cy="5943410"/>
        </p:xfrm>
        <a:graphic>
          <a:graphicData uri="http://schemas.openxmlformats.org/drawingml/2006/table">
            <a:tbl>
              <a:tblPr firstRow="1" bandRow="1">
                <a:tableStyleId>{5C22544A-7EE6-4342-B048-85BDC9FD1C3A}</a:tableStyleId>
              </a:tblPr>
              <a:tblGrid>
                <a:gridCol w="3905299">
                  <a:extLst>
                    <a:ext uri="{9D8B030D-6E8A-4147-A177-3AD203B41FA5}">
                      <a16:colId xmlns:a16="http://schemas.microsoft.com/office/drawing/2014/main" val="3755787626"/>
                    </a:ext>
                  </a:extLst>
                </a:gridCol>
                <a:gridCol w="3905299">
                  <a:extLst>
                    <a:ext uri="{9D8B030D-6E8A-4147-A177-3AD203B41FA5}">
                      <a16:colId xmlns:a16="http://schemas.microsoft.com/office/drawing/2014/main" val="683960014"/>
                    </a:ext>
                  </a:extLst>
                </a:gridCol>
                <a:gridCol w="3905299">
                  <a:extLst>
                    <a:ext uri="{9D8B030D-6E8A-4147-A177-3AD203B41FA5}">
                      <a16:colId xmlns:a16="http://schemas.microsoft.com/office/drawing/2014/main" val="764483562"/>
                    </a:ext>
                  </a:extLst>
                </a:gridCol>
              </a:tblGrid>
              <a:tr h="346879">
                <a:tc>
                  <a:txBody>
                    <a:bodyPr/>
                    <a:lstStyle/>
                    <a:p>
                      <a:r>
                        <a:rPr lang="en-AU" sz="2000">
                          <a:solidFill>
                            <a:schemeClr val="tx1"/>
                          </a:solidFill>
                        </a:rPr>
                        <a:t>Child Protection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9CC9"/>
                    </a:solidFill>
                  </a:tcPr>
                </a:tc>
                <a:tc>
                  <a:txBody>
                    <a:bodyPr/>
                    <a:lstStyle/>
                    <a:p>
                      <a:r>
                        <a:rPr lang="en-AU" sz="2000">
                          <a:solidFill>
                            <a:schemeClr val="tx1"/>
                          </a:solidFill>
                        </a:rPr>
                        <a:t>The Orange Door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AU" sz="2000">
                          <a:solidFill>
                            <a:schemeClr val="tx1"/>
                          </a:solidFill>
                        </a:rPr>
                        <a:t>Information Sharing/MARAM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BCE9"/>
                    </a:solidFill>
                  </a:tcPr>
                </a:tc>
                <a:extLst>
                  <a:ext uri="{0D108BD9-81ED-4DB2-BD59-A6C34878D82A}">
                    <a16:rowId xmlns:a16="http://schemas.microsoft.com/office/drawing/2014/main" val="861030884"/>
                  </a:ext>
                </a:extLst>
              </a:tr>
              <a:tr h="5394405">
                <a:tc>
                  <a:txBody>
                    <a:bodyPr/>
                    <a:lstStyle/>
                    <a:p>
                      <a:pPr marL="0" marR="0" lvl="2" indent="0" algn="l" defTabSz="914400"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lt"/>
                          <a:cs typeface="Arial"/>
                        </a:rPr>
                        <a:t>Identifying abuse </a:t>
                      </a:r>
                    </a:p>
                    <a:p>
                      <a:pPr marL="171450" marR="0" lvl="2" indent="-171450" algn="l" defTabSz="914400"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srgbClr val="0000FF"/>
                          </a:solidFill>
                          <a:effectLst/>
                          <a:uLnTx/>
                          <a:uFillTx/>
                          <a:latin typeface="+mn-lt"/>
                          <a:ea typeface="+mn-lt"/>
                          <a:cs typeface="Arial"/>
                          <a:hlinkClick r:id="rId2">
                            <a:extLst>
                              <a:ext uri="{A12FA001-AC4F-418D-AE19-62706E023703}">
                                <ahyp:hlinkClr xmlns:ahyp="http://schemas.microsoft.com/office/drawing/2018/hyperlinkcolor" val="tx"/>
                              </a:ext>
                            </a:extLst>
                          </a:hlinkClick>
                        </a:rPr>
                        <a:t>Identify signs of child abuse | Victorian Government</a:t>
                      </a:r>
                      <a:endParaRPr kumimoji="0" lang="en-AU" sz="1300" b="0" i="0" u="none" strike="noStrike" kern="1200" cap="none" spc="0" normalizeH="0" baseline="0" noProof="0">
                        <a:ln>
                          <a:noFill/>
                        </a:ln>
                        <a:solidFill>
                          <a:srgbClr val="0000FF"/>
                        </a:solidFill>
                        <a:effectLst/>
                        <a:uLnTx/>
                        <a:uFillTx/>
                        <a:latin typeface="+mn-lt"/>
                        <a:ea typeface="+mn-lt"/>
                        <a:cs typeface="Arial"/>
                      </a:endParaRPr>
                    </a:p>
                    <a:p>
                      <a:pPr marL="0" marR="0" lvl="2" indent="0" algn="l" defTabSz="914400"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lt"/>
                          <a:cs typeface="Arial"/>
                        </a:rPr>
                        <a:t>Professional Reporter and Referrer Information Hub</a:t>
                      </a:r>
                    </a:p>
                    <a:p>
                      <a:pPr marL="285750" marR="0" lvl="2" indent="-285750" algn="l" defTabSz="914400"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mn-lt"/>
                          <a:ea typeface="+mn-lt"/>
                          <a:cs typeface="Arial"/>
                          <a:hlinkClick r:id="rId3"/>
                        </a:rPr>
                        <a:t>https://providers.dffh.vic.gov.au/reporter-hub</a:t>
                      </a:r>
                      <a:endParaRPr kumimoji="0" lang="en-AU" sz="1300" b="0" i="0" u="none" strike="noStrike" kern="1200" cap="none" spc="0" normalizeH="0" baseline="0" noProof="0">
                        <a:ln>
                          <a:noFill/>
                        </a:ln>
                        <a:solidFill>
                          <a:prstClr val="black"/>
                        </a:solidFill>
                        <a:effectLst/>
                        <a:uLnTx/>
                        <a:uFillTx/>
                        <a:latin typeface="+mn-lt"/>
                        <a:ea typeface="+mn-lt"/>
                        <a:cs typeface="Arial"/>
                      </a:endParaRPr>
                    </a:p>
                    <a:p>
                      <a:pPr marL="0" marR="0" lvl="2" indent="0" algn="l" defTabSz="914400"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lt"/>
                          <a:cs typeface="Arial"/>
                        </a:rPr>
                        <a:t>Reporting abuse</a:t>
                      </a:r>
                    </a:p>
                    <a:p>
                      <a:pPr marL="175895" marR="0" lvl="2" indent="-175895" algn="l" defTabSz="914400"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Geneva"/>
                          <a:ea typeface="+mn-lt"/>
                          <a:cs typeface="Arial"/>
                          <a:hlinkClick r:id="rId4"/>
                        </a:rPr>
                        <a:t>https://services.dffh.vic.gov.au/reporting-child-abuse</a:t>
                      </a:r>
                      <a:endParaRPr kumimoji="0" lang="en-AU" sz="1300" b="0" i="0" u="none" strike="noStrike" kern="1200" cap="none" spc="0" normalizeH="0" baseline="0" noProof="0">
                        <a:ln>
                          <a:noFill/>
                        </a:ln>
                        <a:solidFill>
                          <a:prstClr val="black"/>
                        </a:solidFill>
                        <a:effectLst/>
                        <a:uLnTx/>
                        <a:uFillTx/>
                        <a:latin typeface="Geneva"/>
                        <a:ea typeface="+mn-lt"/>
                        <a:cs typeface="Arial"/>
                      </a:endParaRPr>
                    </a:p>
                    <a:p>
                      <a:pPr marL="175895" marR="0" lvl="1" indent="-175895" algn="l" defTabSz="609585"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Geneva"/>
                          <a:ea typeface="+mn-lt"/>
                          <a:cs typeface="Arial"/>
                          <a:hlinkClick r:id="rId5"/>
                        </a:rPr>
                        <a:t>https://providers.dffh.vic.gov.au/making-report-child-protection</a:t>
                      </a:r>
                      <a:endParaRPr kumimoji="0" lang="en-AU" sz="1300" b="1" i="0" u="none" strike="noStrike" kern="1200" cap="none" spc="0" normalizeH="0" baseline="0" noProof="0">
                        <a:ln>
                          <a:noFill/>
                        </a:ln>
                        <a:solidFill>
                          <a:srgbClr val="000000"/>
                        </a:solidFill>
                        <a:effectLst/>
                        <a:uLnTx/>
                        <a:uFillTx/>
                        <a:latin typeface="ＭＳ Ｐゴシック"/>
                        <a:ea typeface="ＭＳ Ｐゴシック"/>
                        <a:cs typeface="Arial"/>
                      </a:endParaRPr>
                    </a:p>
                    <a:p>
                      <a:pPr marL="0" marR="0" lvl="0" indent="0" algn="l" defTabSz="609585"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Geneva"/>
                          <a:ea typeface="+mn-lt"/>
                          <a:cs typeface="Arial"/>
                        </a:rPr>
                        <a:t>Mandatory reporting </a:t>
                      </a:r>
                    </a:p>
                    <a:p>
                      <a:pPr marL="171450" marR="0" lvl="0" indent="-171450" algn="l" defTabSz="609585"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Geneva"/>
                          <a:ea typeface="+mn-lt"/>
                          <a:cs typeface="Arial"/>
                          <a:hlinkClick r:id="rId6"/>
                        </a:rPr>
                        <a:t>https://providers.dffh.vic.gov.au/mandatory-reporting</a:t>
                      </a:r>
                      <a:endParaRPr kumimoji="0" lang="en-AU" sz="1300" b="0" i="0" u="none" strike="noStrike" kern="1200" cap="none" spc="0" normalizeH="0" baseline="0" noProof="0">
                        <a:ln>
                          <a:noFill/>
                        </a:ln>
                        <a:solidFill>
                          <a:srgbClr val="0000FF"/>
                        </a:solidFill>
                        <a:effectLst/>
                        <a:uLnTx/>
                        <a:uFillTx/>
                        <a:latin typeface="+mn-lt"/>
                        <a:ea typeface="+mn-lt"/>
                        <a:cs typeface="Arial"/>
                      </a:endParaRPr>
                    </a:p>
                    <a:p>
                      <a:pPr marL="0" marR="0" lvl="0" indent="0" algn="l" defTabSz="609585"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srgbClr val="000000"/>
                          </a:solidFill>
                          <a:effectLst/>
                          <a:uLnTx/>
                          <a:uFillTx/>
                          <a:latin typeface="Geneva"/>
                          <a:ea typeface="ＭＳ Ｐゴシック"/>
                          <a:cs typeface="Arial"/>
                        </a:rPr>
                        <a:t>The Child Protection Manual </a:t>
                      </a:r>
                      <a:endParaRPr kumimoji="0" lang="en-AU" sz="1300" b="1" i="0" u="none" strike="noStrike" kern="1200" cap="none" spc="0" normalizeH="0" baseline="0" noProof="0">
                        <a:ln>
                          <a:noFill/>
                        </a:ln>
                        <a:solidFill>
                          <a:srgbClr val="000000"/>
                        </a:solidFill>
                        <a:effectLst/>
                        <a:uLnTx/>
                        <a:uFillTx/>
                        <a:latin typeface="Geneva"/>
                        <a:ea typeface="ＭＳ Ｐゴシック"/>
                        <a:cs typeface="Arial"/>
                        <a:hlinkClick r:id="" action="ppaction://noaction">
                          <a:extLst>
                            <a:ext uri="{A12FA001-AC4F-418D-AE19-62706E023703}">
                              <ahyp:hlinkClr xmlns:ahyp="http://schemas.microsoft.com/office/drawing/2018/hyperlinkcolor" val="tx"/>
                            </a:ext>
                          </a:extLst>
                        </a:hlinkClick>
                      </a:endParaRPr>
                    </a:p>
                    <a:p>
                      <a:pPr marL="171450" marR="0" lvl="0" indent="-171450" algn="l" defTabSz="609585"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srgbClr val="0000FF"/>
                          </a:solidFill>
                          <a:effectLst/>
                          <a:uLnTx/>
                          <a:uFillTx/>
                          <a:latin typeface="Geneva"/>
                          <a:ea typeface="+mn-lt"/>
                          <a:cs typeface="Arial"/>
                          <a:hlinkClick r:id="rId7">
                            <a:extLst>
                              <a:ext uri="{A12FA001-AC4F-418D-AE19-62706E023703}">
                                <ahyp:hlinkClr xmlns:ahyp="http://schemas.microsoft.com/office/drawing/2018/hyperlinkcolor" val="tx"/>
                              </a:ext>
                            </a:extLst>
                          </a:hlinkClick>
                        </a:rPr>
                        <a:t>www.cpmanual.vic.gov.au</a:t>
                      </a:r>
                      <a:endParaRPr kumimoji="0" lang="en-AU" sz="1300" b="1" i="0" u="none" strike="noStrike" kern="1200" cap="none" spc="0" normalizeH="0" baseline="0" noProof="0">
                        <a:ln>
                          <a:noFill/>
                        </a:ln>
                        <a:solidFill>
                          <a:srgbClr val="0000FF"/>
                        </a:solidFill>
                        <a:effectLst/>
                        <a:uLnTx/>
                        <a:uFillTx/>
                        <a:latin typeface="Geneva"/>
                        <a:ea typeface="ＭＳ Ｐゴシック"/>
                        <a:cs typeface="+mn-cs"/>
                      </a:endParaRPr>
                    </a:p>
                    <a:p>
                      <a:pPr marL="0" marR="0" lvl="0" indent="0" algn="l" defTabSz="609585" rtl="0" eaLnBrk="0" fontAlgn="base" latinLnBrk="0" hangingPunct="0">
                        <a:lnSpc>
                          <a:spcPct val="125000"/>
                        </a:lnSpc>
                        <a:spcBef>
                          <a:spcPts val="400"/>
                        </a:spcBef>
                        <a:spcAft>
                          <a:spcPts val="400"/>
                        </a:spcAft>
                        <a:buClrTx/>
                        <a:buSzTx/>
                        <a:buFont typeface="Arial" panose="020B0604020202020204" pitchFamily="34" charset="0"/>
                        <a:buNone/>
                        <a:tabLst/>
                        <a:defRPr/>
                      </a:pPr>
                      <a:endParaRPr kumimoji="0" lang="en-AU" sz="1300" b="0" i="0" u="none" strike="noStrike" kern="1200" cap="none" spc="0" normalizeH="0" baseline="0" noProof="0">
                        <a:ln>
                          <a:noFill/>
                        </a:ln>
                        <a:solidFill>
                          <a:prstClr val="black"/>
                        </a:solidFill>
                        <a:effectLst/>
                        <a:uLnTx/>
                        <a:uFillTx/>
                        <a:latin typeface="Geneva"/>
                        <a:ea typeface="+mn-lt"/>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marL="0" marR="0" lvl="0" indent="0" algn="l" rtl="0" eaLnBrk="0" fontAlgn="base" latinLnBrk="0" hangingPunct="0">
                        <a:lnSpc>
                          <a:spcPct val="125000"/>
                        </a:lnSpc>
                        <a:spcBef>
                          <a:spcPts val="600"/>
                        </a:spcBef>
                        <a:spcAft>
                          <a:spcPts val="600"/>
                        </a:spcAft>
                        <a:buClrTx/>
                        <a:buSzTx/>
                        <a:buNone/>
                      </a:pPr>
                      <a:r>
                        <a:rPr kumimoji="0" lang="en-AU" sz="1300" b="1" i="0" u="none" strike="noStrike" kern="1200" cap="none" spc="0" normalizeH="0" baseline="0" noProof="0">
                          <a:ln>
                            <a:noFill/>
                          </a:ln>
                          <a:solidFill>
                            <a:prstClr val="black"/>
                          </a:solidFill>
                          <a:effectLst/>
                          <a:uLnTx/>
                          <a:uFillTx/>
                          <a:latin typeface="+mn-lt"/>
                          <a:ea typeface="+mn-lt"/>
                          <a:cs typeface="Arial"/>
                        </a:rPr>
                        <a:t>The Orange Door Website</a:t>
                      </a:r>
                    </a:p>
                    <a:p>
                      <a:pPr marL="285750" marR="0" lvl="0" indent="-285750" algn="l" defTabSz="609585">
                        <a:lnSpc>
                          <a:spcPct val="125000"/>
                        </a:lnSpc>
                        <a:spcBef>
                          <a:spcPts val="600"/>
                        </a:spcBef>
                        <a:spcAft>
                          <a:spcPts val="600"/>
                        </a:spcAft>
                        <a:buClrTx/>
                        <a:buSzTx/>
                        <a:buFont typeface="Arial" panose="020B0604020202020204" pitchFamily="34" charset="0"/>
                        <a:buChar char="•"/>
                        <a:tabLst/>
                        <a:defRPr/>
                      </a:pPr>
                      <a:r>
                        <a:rPr kumimoji="0" lang="en-AU" sz="1300" b="0" i="0" u="none" strike="noStrike" kern="1200" cap="none" spc="0" normalizeH="0" baseline="0" noProof="0">
                          <a:ln>
                            <a:noFill/>
                          </a:ln>
                          <a:solidFill>
                            <a:srgbClr val="0000FF"/>
                          </a:solidFill>
                          <a:effectLst/>
                          <a:uLnTx/>
                          <a:uFillTx/>
                          <a:latin typeface="Geneva"/>
                          <a:ea typeface="+mn-lt"/>
                          <a:cs typeface="Arial"/>
                          <a:hlinkClick r:id="rId8">
                            <a:extLst>
                              <a:ext uri="{A12FA001-AC4F-418D-AE19-62706E023703}">
                                <ahyp:hlinkClr xmlns:ahyp="http://schemas.microsoft.com/office/drawing/2018/hyperlinkcolor" val="tx"/>
                              </a:ext>
                            </a:extLst>
                          </a:hlinkClick>
                        </a:rPr>
                        <a:t>https://www.orangedoor.vic.gov.au/</a:t>
                      </a:r>
                      <a:endParaRPr kumimoji="0" lang="en-AU" sz="1300" b="0" i="0" u="none" strike="noStrike" kern="1200" cap="none" spc="0" normalizeH="0" baseline="0" noProof="0">
                        <a:ln>
                          <a:noFill/>
                        </a:ln>
                        <a:solidFill>
                          <a:srgbClr val="0000FF"/>
                        </a:solidFill>
                        <a:effectLst/>
                        <a:uLnTx/>
                        <a:uFillTx/>
                        <a:latin typeface="Geneva"/>
                        <a:ea typeface="+mn-lt"/>
                        <a:cs typeface="Arial"/>
                      </a:endParaRPr>
                    </a:p>
                    <a:p>
                      <a:pPr marL="0" marR="0" lvl="2" indent="0" algn="l" defTabSz="914400" rtl="0" eaLnBrk="0" fontAlgn="base" latinLnBrk="0" hangingPunct="0">
                        <a:lnSpc>
                          <a:spcPct val="125000"/>
                        </a:lnSpc>
                        <a:spcBef>
                          <a:spcPts val="400"/>
                        </a:spcBef>
                        <a:spcAft>
                          <a:spcPts val="4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lt"/>
                          <a:cs typeface="Arial"/>
                        </a:rPr>
                        <a:t>Professional Reporter and Referrer Information Hub</a:t>
                      </a:r>
                    </a:p>
                    <a:p>
                      <a:pPr marL="285750" marR="0" lvl="2" indent="-285750" algn="l" defTabSz="914400" rtl="0" eaLnBrk="0" fontAlgn="base" latinLnBrk="0" hangingPunct="0">
                        <a:lnSpc>
                          <a:spcPct val="125000"/>
                        </a:lnSpc>
                        <a:spcBef>
                          <a:spcPts val="400"/>
                        </a:spcBef>
                        <a:spcAft>
                          <a:spcPts val="400"/>
                        </a:spcAft>
                        <a:buClrTx/>
                        <a:buSzTx/>
                        <a:buFont typeface="Arial" panose="020B0604020202020204" pitchFamily="34" charset="0"/>
                        <a:buChar char="•"/>
                        <a:tabLst/>
                        <a:defRPr/>
                      </a:pPr>
                      <a:r>
                        <a:rPr kumimoji="0" lang="en-AU" sz="1300" b="0" i="0" u="none" strike="noStrike" kern="1200" cap="none" spc="0" normalizeH="0" baseline="0" noProof="0">
                          <a:ln>
                            <a:noFill/>
                          </a:ln>
                          <a:solidFill>
                            <a:prstClr val="black"/>
                          </a:solidFill>
                          <a:effectLst/>
                          <a:uLnTx/>
                          <a:uFillTx/>
                          <a:latin typeface="+mn-lt"/>
                          <a:ea typeface="+mn-lt"/>
                          <a:cs typeface="Arial"/>
                          <a:hlinkClick r:id="rId3"/>
                        </a:rPr>
                        <a:t>https://providers.dffh.vic.gov.au/reporter-hub</a:t>
                      </a:r>
                      <a:endParaRPr kumimoji="0" lang="en-AU" sz="1300" b="1" i="0" u="none" strike="noStrike" kern="1200" cap="none" spc="0" normalizeH="0" baseline="0" noProof="0">
                        <a:ln>
                          <a:noFill/>
                        </a:ln>
                        <a:solidFill>
                          <a:prstClr val="black"/>
                        </a:solidFill>
                        <a:effectLst/>
                        <a:uLnTx/>
                        <a:uFillTx/>
                        <a:latin typeface="+mn-lt"/>
                        <a:ea typeface="+mn-lt"/>
                        <a:cs typeface="Arial"/>
                      </a:endParaRPr>
                    </a:p>
                    <a:p>
                      <a:pPr marL="0" marR="0" lvl="0" indent="0" algn="l" rtl="0" eaLnBrk="1" latinLnBrk="0" hangingPunct="1">
                        <a:lnSpc>
                          <a:spcPct val="125000"/>
                        </a:lnSpc>
                        <a:spcBef>
                          <a:spcPts val="600"/>
                        </a:spcBef>
                        <a:spcAft>
                          <a:spcPts val="600"/>
                        </a:spcAft>
                        <a:buClrTx/>
                        <a:buSzTx/>
                        <a:buNone/>
                      </a:pPr>
                      <a:r>
                        <a:rPr kumimoji="0" lang="en-AU" sz="1300" b="1" i="0" u="none" strike="noStrike" kern="1200" cap="none" spc="0" normalizeH="0" baseline="0" noProof="0">
                          <a:ln>
                            <a:noFill/>
                          </a:ln>
                          <a:solidFill>
                            <a:prstClr val="black"/>
                          </a:solidFill>
                          <a:effectLst/>
                          <a:uLnTx/>
                          <a:uFillTx/>
                          <a:latin typeface="+mn-lt"/>
                          <a:ea typeface="+mn-lt"/>
                          <a:cs typeface="Arial"/>
                        </a:rPr>
                        <a:t>Support </a:t>
                      </a:r>
                      <a:r>
                        <a:rPr lang="en-AU" sz="1300" b="1" i="0" u="none" strike="noStrike" kern="1200" cap="none" spc="0" normalizeH="0" baseline="0" noProof="0">
                          <a:ln>
                            <a:noFill/>
                          </a:ln>
                          <a:solidFill>
                            <a:prstClr val="black"/>
                          </a:solidFill>
                          <a:effectLst/>
                          <a:uLnTx/>
                          <a:uFillTx/>
                          <a:latin typeface="+mn-lt"/>
                          <a:ea typeface="+mn-lt"/>
                          <a:cs typeface="Arial"/>
                        </a:rPr>
                        <a:t>available</a:t>
                      </a:r>
                      <a:r>
                        <a:rPr kumimoji="0" lang="en-AU" sz="1300" b="1" i="0" u="none" strike="noStrike" kern="1200" cap="none" spc="0" normalizeH="0" baseline="0" noProof="0">
                          <a:ln>
                            <a:noFill/>
                          </a:ln>
                          <a:solidFill>
                            <a:prstClr val="black"/>
                          </a:solidFill>
                          <a:effectLst/>
                          <a:uLnTx/>
                          <a:uFillTx/>
                          <a:latin typeface="+mn-lt"/>
                          <a:ea typeface="+mn-lt"/>
                          <a:cs typeface="Arial"/>
                        </a:rPr>
                        <a:t> </a:t>
                      </a:r>
                      <a:endParaRPr kumimoji="0" lang="en-AU" sz="13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rtl="0" eaLnBrk="1" latinLnBrk="0" hangingPunct="1">
                        <a:lnSpc>
                          <a:spcPct val="125000"/>
                        </a:lnSpc>
                        <a:spcBef>
                          <a:spcPts val="600"/>
                        </a:spcBef>
                        <a:spcAft>
                          <a:spcPts val="600"/>
                        </a:spcAft>
                        <a:buClrTx/>
                        <a:buSzTx/>
                        <a:buFont typeface="Arial" panose="020B0604020202020204" pitchFamily="34" charset="0"/>
                        <a:buChar char="•"/>
                      </a:pPr>
                      <a:r>
                        <a:rPr lang="en-AU" sz="1300" b="0" i="0" u="none" strike="noStrike" kern="1200" cap="none" spc="0" normalizeH="0" baseline="0" noProof="0">
                          <a:ln>
                            <a:noFill/>
                          </a:ln>
                          <a:solidFill>
                            <a:prstClr val="black"/>
                          </a:solidFill>
                          <a:effectLst/>
                          <a:uLnTx/>
                          <a:uFillTx/>
                          <a:latin typeface="Arial"/>
                          <a:ea typeface="+mn-ea"/>
                          <a:cs typeface="+mn-cs"/>
                          <a:hlinkClick r:id="rId9"/>
                        </a:rPr>
                        <a:t>Support for families | orangedoor.vic.gov.au</a:t>
                      </a:r>
                      <a:endParaRPr lang="en-AU" sz="1300" b="0" i="0" u="none" strike="noStrike" kern="1200" cap="none" spc="0" normalizeH="0" baseline="0" noProof="0">
                        <a:ln>
                          <a:noFill/>
                        </a:ln>
                        <a:solidFill>
                          <a:prstClr val="black"/>
                        </a:solidFill>
                        <a:effectLst/>
                        <a:uLnTx/>
                        <a:uFillTx/>
                        <a:latin typeface="Arial"/>
                        <a:ea typeface="+mn-ea"/>
                        <a:cs typeface="+mn-cs"/>
                        <a:hlinkClick r:id="rId9">
                          <a:extLst>
                            <a:ext uri="{A12FA001-AC4F-418D-AE19-62706E023703}">
                              <ahyp:hlinkClr xmlns:ahyp="http://schemas.microsoft.com/office/drawing/2018/hyperlinkcolor" val="tx"/>
                            </a:ext>
                          </a:extLst>
                        </a:hlinkClick>
                      </a:endParaRPr>
                    </a:p>
                    <a:p>
                      <a:pPr marL="342900" marR="0" lvl="0" indent="-342900" algn="l" defTabSz="609585" rtl="0" eaLnBrk="1" latinLnBrk="0" hangingPunct="1">
                        <a:lnSpc>
                          <a:spcPct val="125000"/>
                        </a:lnSpc>
                        <a:spcBef>
                          <a:spcPts val="600"/>
                        </a:spcBef>
                        <a:spcAft>
                          <a:spcPts val="600"/>
                        </a:spcAft>
                        <a:buClrTx/>
                        <a:buSzTx/>
                        <a:buFont typeface="Arial"/>
                        <a:buChar char="•"/>
                      </a:pPr>
                      <a:r>
                        <a:rPr lang="en-AU" sz="1300" b="0" i="0" u="none" strike="noStrike" kern="1200" cap="none" spc="0" normalizeH="0" baseline="0" noProof="0">
                          <a:ln>
                            <a:noFill/>
                          </a:ln>
                          <a:solidFill>
                            <a:prstClr val="black"/>
                          </a:solidFill>
                          <a:effectLst/>
                          <a:uLnTx/>
                          <a:uFillTx/>
                          <a:latin typeface="Arial"/>
                          <a:ea typeface="+mn-ea"/>
                          <a:cs typeface="+mn-cs"/>
                          <a:hlinkClick r:id="rId10"/>
                        </a:rPr>
                        <a:t>Support for when you feel unsafe | orangedoor.vic.gov.au</a:t>
                      </a:r>
                      <a:endParaRPr lang="en-AU" sz="13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609585" rtl="0" eaLnBrk="1" latinLnBrk="0" hangingPunct="1">
                        <a:lnSpc>
                          <a:spcPct val="125000"/>
                        </a:lnSpc>
                        <a:spcBef>
                          <a:spcPts val="600"/>
                        </a:spcBef>
                        <a:spcAft>
                          <a:spcPts val="600"/>
                        </a:spcAft>
                        <a:buClrTx/>
                        <a:buSzTx/>
                        <a:buFont typeface="Arial"/>
                        <a:buChar char="•"/>
                      </a:pPr>
                      <a:r>
                        <a:rPr lang="en-AU" sz="1300" b="0" i="0" u="none" strike="noStrike" kern="1200" cap="none" spc="0" normalizeH="0" baseline="0" noProof="0">
                          <a:ln>
                            <a:noFill/>
                          </a:ln>
                          <a:solidFill>
                            <a:prstClr val="black"/>
                          </a:solidFill>
                          <a:effectLst/>
                          <a:uLnTx/>
                          <a:uFillTx/>
                          <a:latin typeface="Arial"/>
                          <a:ea typeface="+mn-ea"/>
                          <a:cs typeface="+mn-cs"/>
                          <a:hlinkClick r:id="rId11"/>
                        </a:rPr>
                        <a:t>Support for children and young people | orangedoor.vic.gov.au</a:t>
                      </a:r>
                      <a:endParaRPr lang="en-AU" sz="13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609585" rtl="0" eaLnBrk="1" latinLnBrk="0" hangingPunct="1">
                        <a:lnSpc>
                          <a:spcPct val="125000"/>
                        </a:lnSpc>
                        <a:spcBef>
                          <a:spcPts val="600"/>
                        </a:spcBef>
                        <a:spcAft>
                          <a:spcPts val="600"/>
                        </a:spcAft>
                        <a:buClrTx/>
                        <a:buSzTx/>
                        <a:buFont typeface="Arial"/>
                        <a:buChar char="•"/>
                      </a:pPr>
                      <a:r>
                        <a:rPr lang="en-AU" sz="1300" b="0" i="0" u="none" strike="noStrike" kern="1200" cap="none" spc="0" normalizeH="0" baseline="0" noProof="0">
                          <a:ln>
                            <a:noFill/>
                          </a:ln>
                          <a:solidFill>
                            <a:prstClr val="black"/>
                          </a:solidFill>
                          <a:effectLst/>
                          <a:uLnTx/>
                          <a:uFillTx/>
                          <a:latin typeface="Arial"/>
                          <a:ea typeface="+mn-ea"/>
                          <a:cs typeface="+mn-cs"/>
                          <a:hlinkClick r:id="rId12"/>
                        </a:rPr>
                        <a:t>Support for people of Aboriginal or Torres Strait Islander descent | orangedoor.vic.gov.au</a:t>
                      </a:r>
                      <a:endParaRPr lang="en-AU" sz="13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609585" rtl="0" eaLnBrk="1" latinLnBrk="0" hangingPunct="1">
                        <a:lnSpc>
                          <a:spcPct val="125000"/>
                        </a:lnSpc>
                        <a:spcBef>
                          <a:spcPts val="600"/>
                        </a:spcBef>
                        <a:spcAft>
                          <a:spcPts val="600"/>
                        </a:spcAft>
                        <a:buClrTx/>
                        <a:buSzTx/>
                        <a:buFont typeface="Arial"/>
                        <a:buChar char="•"/>
                      </a:pPr>
                      <a:r>
                        <a:rPr lang="en-AU" sz="1300" b="0" i="0" u="none" strike="noStrike" kern="1200" cap="none" spc="0" normalizeH="0" baseline="0" noProof="0">
                          <a:ln>
                            <a:noFill/>
                          </a:ln>
                          <a:solidFill>
                            <a:prstClr val="black"/>
                          </a:solidFill>
                          <a:effectLst/>
                          <a:uLnTx/>
                          <a:uFillTx/>
                          <a:latin typeface="Arial"/>
                          <a:ea typeface="+mn-ea"/>
                          <a:cs typeface="+mn-cs"/>
                          <a:hlinkClick r:id="rId13"/>
                        </a:rPr>
                        <a:t>Support for people using family violence who want to change their behaviour | orangedoor.vic.gov.au</a:t>
                      </a:r>
                      <a:endParaRPr lang="en-AU" sz="1300" b="0" i="0" u="none" strike="noStrike" kern="1200" cap="none" spc="0" normalizeH="0" baseline="0" noProof="0">
                        <a:ln>
                          <a:noFill/>
                        </a:ln>
                        <a:solidFill>
                          <a:prstClr val="black"/>
                        </a:solidFill>
                        <a:effectLst/>
                        <a:uLnTx/>
                        <a:uFillTx/>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EF"/>
                    </a:solidFill>
                  </a:tcPr>
                </a:tc>
                <a:tc>
                  <a:txBody>
                    <a:bodyPr/>
                    <a:lstStyle/>
                    <a:p>
                      <a:pPr marL="0" marR="0" lvl="0" indent="0" algn="l" defTabSz="609585" rtl="0" eaLnBrk="0" fontAlgn="base" latinLnBrk="0" hangingPunct="0">
                        <a:lnSpc>
                          <a:spcPct val="125000"/>
                        </a:lnSpc>
                        <a:spcBef>
                          <a:spcPts val="600"/>
                        </a:spcBef>
                        <a:spcAft>
                          <a:spcPts val="600"/>
                        </a:spcAft>
                        <a:buClrTx/>
                        <a:buSzTx/>
                        <a:buFontTx/>
                        <a:buNone/>
                        <a:tabLst/>
                        <a:defRPr/>
                      </a:pPr>
                      <a:r>
                        <a:rPr kumimoji="0" lang="en-AU" sz="1300" b="1" i="0" u="none" strike="noStrike" kern="1200" cap="none" spc="0" normalizeH="0" baseline="0" noProof="0">
                          <a:ln>
                            <a:noFill/>
                          </a:ln>
                          <a:solidFill>
                            <a:prstClr val="black"/>
                          </a:solidFill>
                          <a:effectLst/>
                          <a:uLnTx/>
                          <a:uFillTx/>
                          <a:latin typeface="+mn-lt"/>
                          <a:ea typeface="+mn-ea"/>
                          <a:cs typeface="+mn-cs"/>
                        </a:rPr>
                        <a:t>Family Violence</a:t>
                      </a:r>
                    </a:p>
                    <a:p>
                      <a:pPr marL="0" marR="0" lvl="0" indent="0" algn="l" defTabSz="609585" rtl="0" eaLnBrk="0" fontAlgn="base" latinLnBrk="0" hangingPunct="0">
                        <a:lnSpc>
                          <a:spcPct val="125000"/>
                        </a:lnSpc>
                        <a:spcBef>
                          <a:spcPts val="600"/>
                        </a:spcBef>
                        <a:spcAft>
                          <a:spcPts val="600"/>
                        </a:spcAft>
                        <a:buClrTx/>
                        <a:buSzTx/>
                        <a:buNone/>
                        <a:tabLst/>
                        <a:defRPr/>
                      </a:pPr>
                      <a:r>
                        <a:rPr kumimoji="0" lang="en-AU" sz="1300" b="1" i="0" u="sng" strike="noStrike" kern="1200" cap="none" spc="0" normalizeH="0" baseline="0" noProof="0">
                          <a:ln>
                            <a:noFill/>
                          </a:ln>
                          <a:solidFill>
                            <a:schemeClr val="tx1"/>
                          </a:solidFill>
                          <a:effectLst/>
                          <a:uLnTx/>
                          <a:uFillTx/>
                          <a:latin typeface="+mn-lt"/>
                          <a:ea typeface="ＭＳ Ｐゴシック"/>
                          <a:cs typeface="+mn-cs"/>
                          <a:hlinkClick r:id="rId14">
                            <a:extLst>
                              <a:ext uri="{A12FA001-AC4F-418D-AE19-62706E023703}">
                                <ahyp:hlinkClr xmlns:ahyp="http://schemas.microsoft.com/office/drawing/2018/hyperlinkcolor" val="tx"/>
                              </a:ext>
                            </a:extLst>
                          </a:hlinkClick>
                        </a:rPr>
                        <a:t>Family Violence Information Sharing Scheme | Victorian Government (www.vic.gov.au)</a:t>
                      </a:r>
                      <a:endParaRPr kumimoji="0" lang="en-AU" sz="1300" b="1" i="0" u="sng" strike="noStrike" kern="1200" cap="none" spc="0" normalizeH="0" baseline="0" noProof="0">
                        <a:ln>
                          <a:noFill/>
                        </a:ln>
                        <a:solidFill>
                          <a:schemeClr val="tx1"/>
                        </a:solidFill>
                        <a:effectLst/>
                        <a:uLnTx/>
                        <a:uFillTx/>
                        <a:latin typeface="+mn-lt"/>
                        <a:ea typeface="ＭＳ Ｐゴシック"/>
                        <a:cs typeface="+mn-cs"/>
                      </a:endParaRPr>
                    </a:p>
                    <a:p>
                      <a:pPr marL="175895" marR="0" lvl="0" indent="0" algn="l" defTabSz="609585" rtl="0" eaLnBrk="0" fontAlgn="base" latinLnBrk="0" hangingPunct="0">
                        <a:lnSpc>
                          <a:spcPct val="125000"/>
                        </a:lnSpc>
                        <a:spcBef>
                          <a:spcPts val="600"/>
                        </a:spcBef>
                        <a:spcAft>
                          <a:spcPts val="600"/>
                        </a:spcAft>
                        <a:buClrTx/>
                        <a:buSzTx/>
                        <a:buFontTx/>
                        <a:buNone/>
                        <a:tabLst/>
                        <a:defRPr/>
                      </a:pPr>
                      <a:r>
                        <a:rPr kumimoji="0" lang="en-AU" sz="1300" b="0" i="0" u="none" strike="noStrike" kern="1200" cap="none" spc="0" normalizeH="0" baseline="0" noProof="0">
                          <a:ln>
                            <a:noFill/>
                          </a:ln>
                          <a:solidFill>
                            <a:prstClr val="black"/>
                          </a:solidFill>
                          <a:effectLst/>
                          <a:uLnTx/>
                          <a:uFillTx/>
                          <a:latin typeface="+mn-lt"/>
                          <a:ea typeface="ＭＳ Ｐゴシック"/>
                          <a:cs typeface="+mn-cs"/>
                          <a:hlinkClick r:id="rId14"/>
                        </a:rPr>
                        <a:t>https://www.vic.gov.au/family-violence-information-sharing-scheme</a:t>
                      </a:r>
                      <a:r>
                        <a:rPr kumimoji="0" lang="en-AU" sz="1300" b="0" i="0" u="none" strike="noStrike" kern="1200" cap="none" spc="0" normalizeH="0" baseline="0" noProof="0">
                          <a:ln>
                            <a:noFill/>
                          </a:ln>
                          <a:solidFill>
                            <a:prstClr val="black"/>
                          </a:solidFill>
                          <a:effectLst/>
                          <a:uLnTx/>
                          <a:uFillTx/>
                          <a:latin typeface="+mn-lt"/>
                          <a:ea typeface="ＭＳ Ｐゴシック"/>
                          <a:cs typeface="+mn-cs"/>
                        </a:rPr>
                        <a:t> </a:t>
                      </a:r>
                    </a:p>
                    <a:p>
                      <a:pPr marL="0" marR="0" lvl="2" indent="0" algn="l" defTabSz="914400" rtl="0" eaLnBrk="0" fontAlgn="base" latinLnBrk="0" hangingPunct="0">
                        <a:lnSpc>
                          <a:spcPct val="125000"/>
                        </a:lnSpc>
                        <a:spcBef>
                          <a:spcPts val="600"/>
                        </a:spcBef>
                        <a:spcAft>
                          <a:spcPts val="600"/>
                        </a:spcAft>
                        <a:buClrTx/>
                        <a:buSzTx/>
                        <a:buNone/>
                        <a:tabLst/>
                        <a:defRPr/>
                      </a:pPr>
                      <a:r>
                        <a:rPr kumimoji="0" lang="en-AU" sz="1300" b="1" i="0" u="sng" strike="noStrike" kern="1200" cap="none" spc="0" normalizeH="0" baseline="0" noProof="0">
                          <a:ln>
                            <a:noFill/>
                          </a:ln>
                          <a:solidFill>
                            <a:schemeClr val="tx1"/>
                          </a:solidFill>
                          <a:effectLst/>
                          <a:uLnTx/>
                          <a:uFillTx/>
                          <a:latin typeface="+mn-lt"/>
                          <a:ea typeface="ＭＳ Ｐゴシック"/>
                          <a:cs typeface="Arial"/>
                          <a:sym typeface="Arial"/>
                          <a:hlinkClick r:id="rId15">
                            <a:extLst>
                              <a:ext uri="{A12FA001-AC4F-418D-AE19-62706E023703}">
                                <ahyp:hlinkClr xmlns:ahyp="http://schemas.microsoft.com/office/drawing/2018/hyperlinkcolor" val="tx"/>
                              </a:ext>
                            </a:extLst>
                          </a:hlinkClick>
                        </a:rPr>
                        <a:t>MARAM Practice Guidance</a:t>
                      </a:r>
                      <a:endParaRPr kumimoji="0" lang="en-AU" sz="1300" b="1" i="0" u="sng" strike="noStrike" kern="1200" cap="none" spc="0" normalizeH="0" baseline="0" noProof="0">
                        <a:ln>
                          <a:noFill/>
                        </a:ln>
                        <a:solidFill>
                          <a:schemeClr val="tx1"/>
                        </a:solidFill>
                        <a:effectLst/>
                        <a:uLnTx/>
                        <a:uFillTx/>
                        <a:latin typeface="+mn-lt"/>
                        <a:ea typeface="ＭＳ Ｐゴシック"/>
                        <a:cs typeface="Arial"/>
                        <a:sym typeface="Arial"/>
                      </a:endParaRPr>
                    </a:p>
                    <a:p>
                      <a:pPr marL="175895" marR="0" lvl="2" indent="0" algn="l" defTabSz="914400" rtl="0" eaLnBrk="0" fontAlgn="base" latinLnBrk="0" hangingPunct="0">
                        <a:lnSpc>
                          <a:spcPct val="125000"/>
                        </a:lnSpc>
                        <a:spcBef>
                          <a:spcPts val="600"/>
                        </a:spcBef>
                        <a:spcAft>
                          <a:spcPts val="600"/>
                        </a:spcAft>
                        <a:buClrTx/>
                        <a:buSzTx/>
                        <a:buFontTx/>
                        <a:buNone/>
                        <a:tabLst/>
                        <a:defRPr/>
                      </a:pPr>
                      <a:r>
                        <a:rPr kumimoji="0" lang="en-AU" sz="1300" b="0" i="0" u="none" strike="noStrike" kern="1200" cap="none" spc="0" normalizeH="0" baseline="0" noProof="0">
                          <a:ln>
                            <a:noFill/>
                          </a:ln>
                          <a:solidFill>
                            <a:prstClr val="black"/>
                          </a:solidFill>
                          <a:effectLst/>
                          <a:uLnTx/>
                          <a:uFillTx/>
                          <a:latin typeface="+mn-lt"/>
                          <a:ea typeface="ＭＳ Ｐゴシック"/>
                          <a:cs typeface="Arial"/>
                          <a:sym typeface="Arial"/>
                          <a:hlinkClick r:id="rId15"/>
                        </a:rPr>
                        <a:t>https://www.vic.gov.au/maram-practice-guides-and-resources</a:t>
                      </a:r>
                      <a:r>
                        <a:rPr kumimoji="0" lang="en-AU" sz="1300" b="0" i="0" u="none" strike="noStrike" kern="1200" cap="none" spc="0" normalizeH="0" baseline="0" noProof="0">
                          <a:ln>
                            <a:noFill/>
                          </a:ln>
                          <a:solidFill>
                            <a:prstClr val="black"/>
                          </a:solidFill>
                          <a:effectLst/>
                          <a:uLnTx/>
                          <a:uFillTx/>
                          <a:latin typeface="+mn-lt"/>
                          <a:ea typeface="ＭＳ Ｐゴシック"/>
                          <a:cs typeface="Arial"/>
                          <a:sym typeface="Arial"/>
                        </a:rPr>
                        <a:t> </a:t>
                      </a:r>
                    </a:p>
                    <a:p>
                      <a:pPr marL="0" marR="0" lvl="2" indent="0" algn="l" defTabSz="914400" rtl="0" eaLnBrk="0" fontAlgn="base" latinLnBrk="0" hangingPunct="0">
                        <a:lnSpc>
                          <a:spcPct val="125000"/>
                        </a:lnSpc>
                        <a:spcBef>
                          <a:spcPts val="600"/>
                        </a:spcBef>
                        <a:spcAft>
                          <a:spcPts val="600"/>
                        </a:spcAft>
                        <a:buClrTx/>
                        <a:buSzTx/>
                        <a:buNone/>
                        <a:tabLst/>
                        <a:defRPr/>
                      </a:pPr>
                      <a:r>
                        <a:rPr kumimoji="0" lang="en-AU" sz="1300" b="1" i="0" u="none" strike="noStrike" kern="1200" cap="none" spc="0" normalizeH="0" baseline="0" noProof="0">
                          <a:ln>
                            <a:noFill/>
                          </a:ln>
                          <a:solidFill>
                            <a:prstClr val="black"/>
                          </a:solidFill>
                          <a:effectLst/>
                          <a:uLnTx/>
                          <a:uFillTx/>
                          <a:latin typeface="+mn-lt"/>
                          <a:ea typeface="ＭＳ Ｐゴシック"/>
                          <a:cs typeface="Arial"/>
                          <a:sym typeface="Arial"/>
                          <a:hlinkClick r:id="rId16">
                            <a:extLst>
                              <a:ext uri="{A12FA001-AC4F-418D-AE19-62706E023703}">
                                <ahyp:hlinkClr xmlns:ahyp="http://schemas.microsoft.com/office/drawing/2018/hyperlinkcolor" val="tx"/>
                              </a:ext>
                            </a:extLst>
                          </a:hlinkClick>
                        </a:rPr>
                        <a:t>MARAM and Information Sharing Training </a:t>
                      </a:r>
                      <a:endParaRPr kumimoji="0" lang="en-AU" sz="1300" b="1" i="0" u="none" strike="noStrike" kern="1200" cap="none" spc="0" normalizeH="0" baseline="0" noProof="0">
                        <a:ln>
                          <a:noFill/>
                        </a:ln>
                        <a:solidFill>
                          <a:prstClr val="black"/>
                        </a:solidFill>
                        <a:effectLst/>
                        <a:uLnTx/>
                        <a:uFillTx/>
                        <a:latin typeface="+mn-lt"/>
                        <a:ea typeface="ＭＳ Ｐゴシック"/>
                        <a:cs typeface="Arial"/>
                        <a:sym typeface="Arial"/>
                      </a:endParaRPr>
                    </a:p>
                    <a:p>
                      <a:pPr marL="175895" marR="0" lvl="2" indent="0" algn="l" defTabSz="914400" rtl="0" eaLnBrk="0" fontAlgn="base" latinLnBrk="0" hangingPunct="0">
                        <a:lnSpc>
                          <a:spcPct val="125000"/>
                        </a:lnSpc>
                        <a:spcBef>
                          <a:spcPts val="600"/>
                        </a:spcBef>
                        <a:spcAft>
                          <a:spcPts val="600"/>
                        </a:spcAft>
                        <a:buClrTx/>
                        <a:buSzTx/>
                        <a:buFontTx/>
                        <a:buNone/>
                        <a:tabLst/>
                        <a:defRPr/>
                      </a:pPr>
                      <a:r>
                        <a:rPr kumimoji="0" lang="en-AU" sz="1300" b="0" i="0" u="none" strike="noStrike" kern="1200" cap="none" spc="0" normalizeH="0" baseline="0" noProof="0">
                          <a:ln>
                            <a:noFill/>
                          </a:ln>
                          <a:solidFill>
                            <a:srgbClr val="0000FF"/>
                          </a:solidFill>
                          <a:effectLst/>
                          <a:uLnTx/>
                          <a:uFillTx/>
                          <a:latin typeface="Arial"/>
                          <a:ea typeface="+mn-ea"/>
                          <a:cs typeface="Arial"/>
                          <a:hlinkClick r:id="rId16">
                            <a:extLst>
                              <a:ext uri="{A12FA001-AC4F-418D-AE19-62706E023703}">
                                <ahyp:hlinkClr xmlns:ahyp="http://schemas.microsoft.com/office/drawing/2018/hyperlinkcolor" val="tx"/>
                              </a:ext>
                            </a:extLst>
                          </a:hlinkClick>
                        </a:rPr>
                        <a:t>https://www.vic.gov.au/training-for-information-sharing-and-maram</a:t>
                      </a:r>
                      <a:r>
                        <a:rPr kumimoji="0" lang="en-AU" sz="1300" b="0" i="0" u="none" strike="noStrike" kern="1200" cap="none" spc="0" normalizeH="0" baseline="0" noProof="0">
                          <a:ln>
                            <a:noFill/>
                          </a:ln>
                          <a:solidFill>
                            <a:srgbClr val="0000FF"/>
                          </a:solidFill>
                          <a:effectLst/>
                          <a:uLnTx/>
                          <a:uFillTx/>
                          <a:latin typeface="Arial"/>
                          <a:ea typeface="+mn-ea"/>
                          <a:cs typeface="Arial"/>
                        </a:rPr>
                        <a:t> </a:t>
                      </a:r>
                    </a:p>
                    <a:p>
                      <a:pPr>
                        <a:lnSpc>
                          <a:spcPct val="125000"/>
                        </a:lnSpc>
                      </a:pPr>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773738145"/>
                  </a:ext>
                </a:extLst>
              </a:tr>
            </a:tbl>
          </a:graphicData>
        </a:graphic>
      </p:graphicFrame>
    </p:spTree>
    <p:extLst>
      <p:ext uri="{BB962C8B-B14F-4D97-AF65-F5344CB8AC3E}">
        <p14:creationId xmlns:p14="http://schemas.microsoft.com/office/powerpoint/2010/main" val="258768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6638-C4B0-D0EF-71D6-2C29AF8757E5}"/>
              </a:ext>
            </a:extLst>
          </p:cNvPr>
          <p:cNvSpPr>
            <a:spLocks noGrp="1"/>
          </p:cNvSpPr>
          <p:nvPr>
            <p:ph type="title"/>
          </p:nvPr>
        </p:nvSpPr>
        <p:spPr/>
        <p:txBody>
          <a:bodyPr/>
          <a:lstStyle/>
          <a:p>
            <a:r>
              <a:rPr lang="en-AU">
                <a:ea typeface="ＭＳ Ｐゴシック"/>
              </a:rPr>
              <a:t>Victoria’s Service Continuum</a:t>
            </a:r>
            <a:endParaRPr lang="en-US"/>
          </a:p>
        </p:txBody>
      </p:sp>
      <p:sp>
        <p:nvSpPr>
          <p:cNvPr id="3" name="Content Placeholder 2">
            <a:extLst>
              <a:ext uri="{FF2B5EF4-FFF2-40B4-BE49-F238E27FC236}">
                <a16:creationId xmlns:a16="http://schemas.microsoft.com/office/drawing/2014/main" id="{539C6E63-1B58-CF04-3E65-4EF897824334}"/>
              </a:ext>
            </a:extLst>
          </p:cNvPr>
          <p:cNvSpPr>
            <a:spLocks noGrp="1"/>
          </p:cNvSpPr>
          <p:nvPr>
            <p:ph idx="1"/>
          </p:nvPr>
        </p:nvSpPr>
        <p:spPr/>
        <p:txBody>
          <a:bodyPr/>
          <a:lstStyle/>
          <a:p>
            <a:r>
              <a:rPr lang="en-AU" b="0" i="0">
                <a:solidFill>
                  <a:srgbClr val="000000"/>
                </a:solidFill>
                <a:effectLst/>
                <a:latin typeface="Times New Roman" panose="02020603050405020304" pitchFamily="18" charset="0"/>
              </a:rPr>
              <a:t>  </a:t>
            </a:r>
          </a:p>
          <a:p>
            <a:endParaRPr lang="en-AU"/>
          </a:p>
        </p:txBody>
      </p:sp>
      <p:grpSp>
        <p:nvGrpSpPr>
          <p:cNvPr id="7" name="Group 6">
            <a:extLst>
              <a:ext uri="{FF2B5EF4-FFF2-40B4-BE49-F238E27FC236}">
                <a16:creationId xmlns:a16="http://schemas.microsoft.com/office/drawing/2014/main" id="{BA34683D-26BF-DF55-4859-C1D2FE7A5BB9}"/>
              </a:ext>
            </a:extLst>
          </p:cNvPr>
          <p:cNvGrpSpPr/>
          <p:nvPr/>
        </p:nvGrpSpPr>
        <p:grpSpPr>
          <a:xfrm>
            <a:off x="245005" y="452693"/>
            <a:ext cx="10586390" cy="7027252"/>
            <a:chOff x="245005" y="452693"/>
            <a:chExt cx="10586390" cy="7027252"/>
          </a:xfrm>
        </p:grpSpPr>
        <p:graphicFrame>
          <p:nvGraphicFramePr>
            <p:cNvPr id="11" name="Diagram 10">
              <a:extLst>
                <a:ext uri="{FF2B5EF4-FFF2-40B4-BE49-F238E27FC236}">
                  <a16:creationId xmlns:a16="http://schemas.microsoft.com/office/drawing/2014/main" id="{110C7F07-D431-FDDA-1AC5-EFCC9E3EA6ED}"/>
                </a:ext>
              </a:extLst>
            </p:cNvPr>
            <p:cNvGraphicFramePr/>
            <p:nvPr>
              <p:extLst>
                <p:ext uri="{D42A27DB-BD31-4B8C-83A1-F6EECF244321}">
                  <p14:modId xmlns:p14="http://schemas.microsoft.com/office/powerpoint/2010/main" val="4057606550"/>
                </p:ext>
              </p:extLst>
            </p:nvPr>
          </p:nvGraphicFramePr>
          <p:xfrm>
            <a:off x="1381923" y="877617"/>
            <a:ext cx="9449472" cy="595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4643BA3-5660-76DA-0C5C-372755DFE9E4}"/>
                </a:ext>
              </a:extLst>
            </p:cNvPr>
            <p:cNvSpPr txBox="1"/>
            <p:nvPr/>
          </p:nvSpPr>
          <p:spPr>
            <a:xfrm>
              <a:off x="245005" y="5641255"/>
              <a:ext cx="3362400" cy="400110"/>
            </a:xfrm>
            <a:prstGeom prst="rect">
              <a:avLst/>
            </a:prstGeom>
            <a:ln>
              <a:solidFill>
                <a:srgbClr val="66D08D"/>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prstClr val="black"/>
                  </a:solidFill>
                  <a:effectLst/>
                  <a:uLnTx/>
                  <a:uFillTx/>
                  <a:latin typeface="+mj-lt"/>
                  <a:ea typeface="ＭＳ Ｐゴシック"/>
                  <a:cs typeface="Arial"/>
                </a:rPr>
                <a:t>Universal Services</a:t>
              </a:r>
            </a:p>
          </p:txBody>
        </p:sp>
        <p:sp>
          <p:nvSpPr>
            <p:cNvPr id="5" name="TextBox 4">
              <a:extLst>
                <a:ext uri="{FF2B5EF4-FFF2-40B4-BE49-F238E27FC236}">
                  <a16:creationId xmlns:a16="http://schemas.microsoft.com/office/drawing/2014/main" id="{CC8BFEC1-9192-FFC7-161C-5AC9DE7B6345}"/>
                </a:ext>
              </a:extLst>
            </p:cNvPr>
            <p:cNvSpPr txBox="1"/>
            <p:nvPr/>
          </p:nvSpPr>
          <p:spPr>
            <a:xfrm>
              <a:off x="1046285" y="3669694"/>
              <a:ext cx="3362400" cy="400110"/>
            </a:xfrm>
            <a:prstGeom prst="rect">
              <a:avLst/>
            </a:prstGeom>
            <a:ln>
              <a:solidFill>
                <a:srgbClr val="66BCE9"/>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defPPr>
                <a:defRPr lang="en-AU"/>
              </a:defPPr>
              <a:lvl1pPr algn="ctr">
                <a:defRPr sz="2000" b="1">
                  <a:solidFill>
                    <a:schemeClr val="tx1"/>
                  </a:solidFill>
                  <a:latin typeface="Arial"/>
                  <a:ea typeface="ＭＳ Ｐゴシック"/>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prstClr val="black"/>
                  </a:solidFill>
                  <a:effectLst/>
                  <a:uLnTx/>
                  <a:uFillTx/>
                  <a:latin typeface="+mj-lt"/>
                  <a:ea typeface="ＭＳ Ｐゴシック"/>
                  <a:cs typeface="Arial"/>
                </a:rPr>
                <a:t>Secondary Services</a:t>
              </a:r>
            </a:p>
          </p:txBody>
        </p:sp>
        <p:sp>
          <p:nvSpPr>
            <p:cNvPr id="6" name="TextBox 5">
              <a:extLst>
                <a:ext uri="{FF2B5EF4-FFF2-40B4-BE49-F238E27FC236}">
                  <a16:creationId xmlns:a16="http://schemas.microsoft.com/office/drawing/2014/main" id="{2350B503-D14A-8E5B-DC57-7AD386773858}"/>
                </a:ext>
              </a:extLst>
            </p:cNvPr>
            <p:cNvSpPr txBox="1"/>
            <p:nvPr/>
          </p:nvSpPr>
          <p:spPr>
            <a:xfrm>
              <a:off x="1857003" y="1906728"/>
              <a:ext cx="3362037" cy="400110"/>
            </a:xfrm>
            <a:prstGeom prst="rect">
              <a:avLst/>
            </a:prstGeom>
            <a:ln>
              <a:solidFill>
                <a:srgbClr val="966AAE"/>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defPPr>
                <a:defRPr lang="en-AU"/>
              </a:defPPr>
              <a:lvl1pPr algn="ctr">
                <a:defRPr sz="2000" b="1">
                  <a:solidFill>
                    <a:schemeClr val="lt1"/>
                  </a:solidFill>
                  <a:latin typeface="Arial"/>
                  <a:ea typeface="ＭＳ Ｐゴシック"/>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prstClr val="black"/>
                  </a:solidFill>
                  <a:effectLst/>
                  <a:uLnTx/>
                  <a:uFillTx/>
                  <a:latin typeface="+mj-lt"/>
                  <a:ea typeface="ＭＳ Ｐゴシック"/>
                  <a:cs typeface="Arial"/>
                </a:rPr>
                <a:t>Tertiary Services</a:t>
              </a:r>
            </a:p>
          </p:txBody>
        </p:sp>
        <p:sp>
          <p:nvSpPr>
            <p:cNvPr id="10" name="TextBox 9">
              <a:extLst>
                <a:ext uri="{FF2B5EF4-FFF2-40B4-BE49-F238E27FC236}">
                  <a16:creationId xmlns:a16="http://schemas.microsoft.com/office/drawing/2014/main" id="{01F1B89C-32FD-07D1-B710-1A7A087BC5EA}"/>
                </a:ext>
              </a:extLst>
            </p:cNvPr>
            <p:cNvSpPr txBox="1"/>
            <p:nvPr/>
          </p:nvSpPr>
          <p:spPr>
            <a:xfrm rot="3112974">
              <a:off x="5560934" y="3480319"/>
              <a:ext cx="7027252" cy="972000"/>
            </a:xfrm>
            <a:prstGeom prst="leftRightArrow">
              <a:avLst>
                <a:gd name="adj1" fmla="val 50000"/>
                <a:gd name="adj2" fmla="val 60215"/>
              </a:avLst>
            </a:prstGeom>
            <a:solidFill>
              <a:srgbClr val="201547"/>
            </a:solidFill>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nchorCtr="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schemeClr val="bg1"/>
                  </a:solidFill>
                  <a:effectLst/>
                  <a:uLnTx/>
                  <a:uFillTx/>
                  <a:latin typeface="+mj-lt"/>
                  <a:ea typeface="ＭＳ Ｐゴシック"/>
                  <a:cs typeface="Arial"/>
                </a:rPr>
                <a:t>Protecting children is everyone’s responsibility</a:t>
              </a:r>
            </a:p>
          </p:txBody>
        </p:sp>
      </p:grpSp>
    </p:spTree>
    <p:extLst>
      <p:ext uri="{BB962C8B-B14F-4D97-AF65-F5344CB8AC3E}">
        <p14:creationId xmlns:p14="http://schemas.microsoft.com/office/powerpoint/2010/main" val="235808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EAAA-69C5-780D-016D-48C67F4C2F0F}"/>
              </a:ext>
            </a:extLst>
          </p:cNvPr>
          <p:cNvSpPr>
            <a:spLocks noGrp="1"/>
          </p:cNvSpPr>
          <p:nvPr>
            <p:ph type="ctrTitle"/>
          </p:nvPr>
        </p:nvSpPr>
        <p:spPr>
          <a:xfrm>
            <a:off x="1206630" y="1374539"/>
            <a:ext cx="8585068" cy="1890409"/>
          </a:xfrm>
        </p:spPr>
        <p:txBody>
          <a:bodyPr/>
          <a:lstStyle/>
          <a:p>
            <a:r>
              <a:rPr lang="en-US"/>
              <a:t>Supporting Aboriginal Self Determination </a:t>
            </a:r>
            <a:endParaRPr lang="en-AU"/>
          </a:p>
        </p:txBody>
      </p:sp>
    </p:spTree>
    <p:extLst>
      <p:ext uri="{BB962C8B-B14F-4D97-AF65-F5344CB8AC3E}">
        <p14:creationId xmlns:p14="http://schemas.microsoft.com/office/powerpoint/2010/main" val="307437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5E71-8CE4-EEC5-9D68-40ADBA8B6DD8}"/>
              </a:ext>
            </a:extLst>
          </p:cNvPr>
          <p:cNvSpPr>
            <a:spLocks noGrp="1"/>
          </p:cNvSpPr>
          <p:nvPr>
            <p:ph type="title"/>
          </p:nvPr>
        </p:nvSpPr>
        <p:spPr/>
        <p:txBody>
          <a:bodyPr/>
          <a:lstStyle/>
          <a:p>
            <a:r>
              <a:rPr lang="en-AU">
                <a:latin typeface="+mj-lt"/>
              </a:rPr>
              <a:t>Self-Determination </a:t>
            </a:r>
          </a:p>
        </p:txBody>
      </p:sp>
      <p:sp>
        <p:nvSpPr>
          <p:cNvPr id="3" name="Content Placeholder 2">
            <a:extLst>
              <a:ext uri="{FF2B5EF4-FFF2-40B4-BE49-F238E27FC236}">
                <a16:creationId xmlns:a16="http://schemas.microsoft.com/office/drawing/2014/main" id="{C6CD33DC-A5E1-C510-E931-9CA8CD8D9581}"/>
              </a:ext>
            </a:extLst>
          </p:cNvPr>
          <p:cNvSpPr>
            <a:spLocks noGrp="1"/>
          </p:cNvSpPr>
          <p:nvPr>
            <p:ph idx="1"/>
          </p:nvPr>
        </p:nvSpPr>
        <p:spPr>
          <a:xfrm>
            <a:off x="104774" y="1189000"/>
            <a:ext cx="11744326" cy="5602325"/>
          </a:xfrm>
        </p:spPr>
        <p:txBody>
          <a:bodyPr/>
          <a:lstStyle/>
          <a:p>
            <a:pPr algn="ctr">
              <a:lnSpc>
                <a:spcPct val="125000"/>
              </a:lnSpc>
            </a:pPr>
            <a:r>
              <a:rPr lang="en-AU" sz="1800">
                <a:solidFill>
                  <a:srgbClr val="002060"/>
                </a:solidFill>
                <a:ea typeface="ＭＳ Ｐゴシック"/>
              </a:rPr>
              <a:t>“Self-determination is an ongoing process that ensures the continuance of choice, participation, decision making and control over one’s destiny; it involves the freedom to live well, humanly and respectfully according to values and beliefs. It includes the notion of a collective identify of Aboriginal peoples. It requires recognition and support with appropriate representation at all levels of society” </a:t>
            </a:r>
          </a:p>
          <a:p>
            <a:pPr algn="ctr"/>
            <a:r>
              <a:rPr lang="en-AU" sz="1200" i="1">
                <a:solidFill>
                  <a:srgbClr val="002060"/>
                </a:solidFill>
                <a:ea typeface="ＭＳ Ｐゴシック"/>
              </a:rPr>
              <a:t>(UN International Covenant on Civil and Political Rights)</a:t>
            </a:r>
            <a:endParaRPr lang="en-AU">
              <a:solidFill>
                <a:srgbClr val="002060"/>
              </a:solidFill>
            </a:endParaRPr>
          </a:p>
          <a:p>
            <a:pPr algn="ctr">
              <a:lnSpc>
                <a:spcPct val="125000"/>
              </a:lnSpc>
            </a:pPr>
            <a:r>
              <a:rPr lang="en-AU" sz="1800">
                <a:solidFill>
                  <a:srgbClr val="002060"/>
                </a:solidFill>
                <a:ea typeface="ＭＳ Ｐゴシック"/>
              </a:rPr>
              <a:t>“Without self-determination it is not possible for Indigenous Australians to fully overcome the legacy of colonisation and dispossession” </a:t>
            </a:r>
          </a:p>
          <a:p>
            <a:pPr algn="ctr"/>
            <a:r>
              <a:rPr lang="en-AU" sz="1200" i="1">
                <a:solidFill>
                  <a:srgbClr val="002060"/>
                </a:solidFill>
                <a:ea typeface="ＭＳ Ｐゴシック"/>
              </a:rPr>
              <a:t>(Australian Human Rights Commission, 2003)</a:t>
            </a:r>
          </a:p>
          <a:p>
            <a:pPr algn="ctr">
              <a:lnSpc>
                <a:spcPct val="125000"/>
              </a:lnSpc>
            </a:pPr>
            <a:r>
              <a:rPr lang="en-US" sz="1800">
                <a:solidFill>
                  <a:srgbClr val="002060"/>
                </a:solidFill>
                <a:ea typeface="ＭＳ Ｐゴシック"/>
              </a:rPr>
              <a:t>“Self-determination in practice for Aboriginal Community-Controlled Organisations (ACCOs) means that services for First Nations people are designed, controlled, and delivered by Aboriginal people, ensuring cultural authority, strengthening communities, and ensuring accountability to local communities rather than just government.”</a:t>
            </a:r>
          </a:p>
          <a:p>
            <a:pPr algn="ctr"/>
            <a:r>
              <a:rPr lang="en-US" sz="1200" i="1">
                <a:solidFill>
                  <a:srgbClr val="002060"/>
                </a:solidFill>
                <a:ea typeface="ＭＳ Ｐゴシック"/>
              </a:rPr>
              <a:t>(National Agreement on Closing the Gap)</a:t>
            </a:r>
            <a:endParaRPr lang="en-AU" sz="1200" i="1">
              <a:solidFill>
                <a:srgbClr val="002060"/>
              </a:solidFill>
              <a:ea typeface="ＭＳ Ｐゴシック"/>
            </a:endParaRPr>
          </a:p>
        </p:txBody>
      </p:sp>
      <p:pic>
        <p:nvPicPr>
          <p:cNvPr id="5" name="Picture 4">
            <a:extLst>
              <a:ext uri="{FF2B5EF4-FFF2-40B4-BE49-F238E27FC236}">
                <a16:creationId xmlns:a16="http://schemas.microsoft.com/office/drawing/2014/main" id="{43FFF3A5-38AA-19FF-9B88-CAC4D67021CA}"/>
              </a:ext>
            </a:extLst>
          </p:cNvPr>
          <p:cNvPicPr>
            <a:picLocks noChangeAspect="1"/>
          </p:cNvPicPr>
          <p:nvPr/>
        </p:nvPicPr>
        <p:blipFill>
          <a:blip r:embed="rId3">
            <a:clrChange>
              <a:clrFrom>
                <a:srgbClr val="F4F4F3"/>
              </a:clrFrom>
              <a:clrTo>
                <a:srgbClr val="F4F4F3">
                  <a:alpha val="0"/>
                </a:srgbClr>
              </a:clrTo>
            </a:clrChange>
          </a:blip>
          <a:stretch>
            <a:fillRect/>
          </a:stretch>
        </p:blipFill>
        <p:spPr>
          <a:xfrm>
            <a:off x="10517145" y="5327049"/>
            <a:ext cx="1847850" cy="1666875"/>
          </a:xfrm>
          <a:prstGeom prst="rect">
            <a:avLst/>
          </a:prstGeom>
        </p:spPr>
      </p:pic>
    </p:spTree>
    <p:extLst>
      <p:ext uri="{BB962C8B-B14F-4D97-AF65-F5344CB8AC3E}">
        <p14:creationId xmlns:p14="http://schemas.microsoft.com/office/powerpoint/2010/main" val="2915923879"/>
      </p:ext>
    </p:extLst>
  </p:cSld>
  <p:clrMapOvr>
    <a:masterClrMapping/>
  </p:clrMapOvr>
</p:sld>
</file>

<file path=ppt/theme/theme1.xml><?xml version="1.0" encoding="utf-8"?>
<a:theme xmlns:a="http://schemas.openxmlformats.org/drawingml/2006/main" name="DFFH cyan 16x9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FFH cyan 16x9 presentation.pptx" id="{4975555C-AF97-47E3-AB10-D8F6685111BF}" vid="{E23F16C1-CE55-4CF9-8DBD-16454E106C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00DF9F5D7A914FA61341E46A6297C7" ma:contentTypeVersion="21" ma:contentTypeDescription="Create a new document." ma:contentTypeScope="" ma:versionID="562716f0636d6d2acf68ac31bf43453a">
  <xsd:schema xmlns:xsd="http://www.w3.org/2001/XMLSchema" xmlns:xs="http://www.w3.org/2001/XMLSchema" xmlns:p="http://schemas.microsoft.com/office/2006/metadata/properties" xmlns:ns2="fa46e4a8-9c0f-4ed9-8ab6-10b92a48cbd4" xmlns:ns3="3acef72d-7a68-46f2-bbd2-e4eb286ec127" targetNamespace="http://schemas.microsoft.com/office/2006/metadata/properties" ma:root="true" ma:fieldsID="6039272eff249e6326fdb95977375731" ns2:_="" ns3:_="">
    <xsd:import namespace="fa46e4a8-9c0f-4ed9-8ab6-10b92a48cbd4"/>
    <xsd:import namespace="3acef72d-7a68-46f2-bbd2-e4eb286ec1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DocStatus" minOccurs="0"/>
                <xsd:element ref="ns2:Approvedby" minOccurs="0"/>
                <xsd:element ref="ns2:ApprovalDate"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Details" minOccurs="0"/>
                <xsd:element ref="ns2:ExecDirectorApproved" minOccurs="0"/>
                <xsd:element ref="ns2:DepSec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6e4a8-9c0f-4ed9-8ab6-10b92a48c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DocStatus" ma:index="13" nillable="true" ma:displayName="File Status" ma:default="Draft" ma:format="RadioButtons" ma:internalName="DocStatus">
      <xsd:simpleType>
        <xsd:restriction base="dms:Choice">
          <xsd:enumeration value="Final Version"/>
          <xsd:enumeration value="Draft"/>
          <xsd:enumeration value="With Director"/>
          <xsd:enumeration value="With EDs"/>
          <xsd:enumeration value="With Dep Sec"/>
          <xsd:enumeration value="Do not use"/>
          <xsd:enumeration value="With Manager"/>
          <xsd:enumeration value="Reference Only"/>
        </xsd:restriction>
      </xsd:simpleType>
    </xsd:element>
    <xsd:element name="Approvedby" ma:index="14" nillable="true" ma:displayName="Approved by " ma:description="Who was the document approved by. " ma:format="Dropdown" ma:internalName="Approvedby">
      <xsd:simpleType>
        <xsd:restriction base="dms:Choice">
          <xsd:enumeration value="Manager"/>
          <xsd:enumeration value="Deputy Secretary"/>
          <xsd:enumeration value="Executive Director"/>
          <xsd:enumeration value="Director"/>
          <xsd:enumeration value="N/A"/>
        </xsd:restriction>
      </xsd:simpleType>
    </xsd:element>
    <xsd:element name="ApprovalDate" ma:index="15" nillable="true" ma:displayName="Approval Date " ma:format="DateTime" ma:internalName="ApprovalDate">
      <xsd:simpleType>
        <xsd:restriction base="dms:DateTim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Details" ma:index="26" nillable="true" ma:displayName="Details" ma:format="Dropdown" ma:internalName="Details">
      <xsd:simpleType>
        <xsd:restriction base="dms:Note">
          <xsd:maxLength value="255"/>
        </xsd:restriction>
      </xsd:simpleType>
    </xsd:element>
    <xsd:element name="ExecDirectorApproved" ma:index="27" nillable="true" ma:displayName="ED Approved" ma:default="0" ma:format="Dropdown" ma:internalName="ExecDirectorApproved">
      <xsd:simpleType>
        <xsd:restriction base="dms:Boolean"/>
      </xsd:simpleType>
    </xsd:element>
    <xsd:element name="DepSecApproved" ma:index="28" nillable="true" ma:displayName="DS Approved" ma:default="0" ma:format="Dropdown" ma:internalName="DepSecAppro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cef72d-7a68-46f2-bbd2-e4eb286ec12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16a6efa-e71d-43b3-a777-faa69991fefa}" ma:internalName="TaxCatchAll" ma:showField="CatchAllData" ma:web="3acef72d-7a68-46f2-bbd2-e4eb286ec1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tails xmlns="fa46e4a8-9c0f-4ed9-8ab6-10b92a48cbd4" xsi:nil="true"/>
    <ApprovalDate xmlns="fa46e4a8-9c0f-4ed9-8ab6-10b92a48cbd4" xsi:nil="true"/>
    <DocStatus xmlns="fa46e4a8-9c0f-4ed9-8ab6-10b92a48cbd4">Draft</DocStatus>
    <Approvedby xmlns="fa46e4a8-9c0f-4ed9-8ab6-10b92a48cbd4" xsi:nil="true"/>
    <ExecDirectorApproved xmlns="fa46e4a8-9c0f-4ed9-8ab6-10b92a48cbd4">false</ExecDirectorApproved>
    <DepSecApproved xmlns="fa46e4a8-9c0f-4ed9-8ab6-10b92a48cbd4">false</DepSecApproved>
    <lcf76f155ced4ddcb4097134ff3c332f xmlns="fa46e4a8-9c0f-4ed9-8ab6-10b92a48cbd4">
      <Terms xmlns="http://schemas.microsoft.com/office/infopath/2007/PartnerControls"/>
    </lcf76f155ced4ddcb4097134ff3c332f>
    <TaxCatchAll xmlns="3acef72d-7a68-46f2-bbd2-e4eb286ec127"/>
  </documentManagement>
</p:properties>
</file>

<file path=customXml/itemProps1.xml><?xml version="1.0" encoding="utf-8"?>
<ds:datastoreItem xmlns:ds="http://schemas.openxmlformats.org/officeDocument/2006/customXml" ds:itemID="{06447A9E-214F-4751-8DB3-1B60F0C9CAFA}">
  <ds:schemaRefs>
    <ds:schemaRef ds:uri="3acef72d-7a68-46f2-bbd2-e4eb286ec127"/>
    <ds:schemaRef ds:uri="fa46e4a8-9c0f-4ed9-8ab6-10b92a48cb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CB1EFB-6CA2-4D39-9459-54949F8D4061}">
  <ds:schemaRefs>
    <ds:schemaRef ds:uri="http://schemas.microsoft.com/sharepoint/v3/contenttype/forms"/>
  </ds:schemaRefs>
</ds:datastoreItem>
</file>

<file path=customXml/itemProps3.xml><?xml version="1.0" encoding="utf-8"?>
<ds:datastoreItem xmlns:ds="http://schemas.openxmlformats.org/officeDocument/2006/customXml" ds:itemID="{D57A0166-F407-46E0-AEEC-9FD4939F7E27}">
  <ds:schemaRefs>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fa46e4a8-9c0f-4ed9-8ab6-10b92a48cbd4"/>
    <ds:schemaRef ds:uri="http://schemas.microsoft.com/office/2006/documentManagement/types"/>
    <ds:schemaRef ds:uri="3acef72d-7a68-46f2-bbd2-e4eb286ec12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DFFH cyan 16x9 presentation</Template>
  <TotalTime>0</TotalTime>
  <Words>9269</Words>
  <Application>Microsoft Office PowerPoint</Application>
  <PresentationFormat>Widescreen</PresentationFormat>
  <Paragraphs>756</Paragraphs>
  <Slides>68</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68</vt:i4>
      </vt:variant>
    </vt:vector>
  </HeadingPairs>
  <TitlesOfParts>
    <vt:vector size="82" baseType="lpstr">
      <vt:lpstr>ＭＳ Ｐゴシック</vt:lpstr>
      <vt:lpstr>ＭＳ Ｐゴシック</vt:lpstr>
      <vt:lpstr>Arial</vt:lpstr>
      <vt:lpstr>Arial Black</vt:lpstr>
      <vt:lpstr>Arial,Sans-Serif</vt:lpstr>
      <vt:lpstr>Calibri</vt:lpstr>
      <vt:lpstr>Courier New,monospace</vt:lpstr>
      <vt:lpstr>Geneva</vt:lpstr>
      <vt:lpstr>Segoe UI</vt:lpstr>
      <vt:lpstr>Times New Roman</vt:lpstr>
      <vt:lpstr>VIC</vt:lpstr>
      <vt:lpstr>Wingdings</vt:lpstr>
      <vt:lpstr>Wingdings,Sans-Serif</vt:lpstr>
      <vt:lpstr>DFFH cyan 16x9 presentation</vt:lpstr>
      <vt:lpstr>Responding to the wellbeing and safety of children</vt:lpstr>
      <vt:lpstr>Acknowledgement of Traditional Owners</vt:lpstr>
      <vt:lpstr>Recognising Lived Experience </vt:lpstr>
      <vt:lpstr>Welcome and Key Messages </vt:lpstr>
      <vt:lpstr>Agenda</vt:lpstr>
      <vt:lpstr>Victoria’s Approach to Supporting and Protecting Children</vt:lpstr>
      <vt:lpstr>Victoria’s Service Continuum</vt:lpstr>
      <vt:lpstr>Supporting Aboriginal Self Determination </vt:lpstr>
      <vt:lpstr>Self-Determination </vt:lpstr>
      <vt:lpstr>Legacy of colonisation in Australia  </vt:lpstr>
      <vt:lpstr>Aboriginal Children in Aboriginal Care (ACAC)</vt:lpstr>
      <vt:lpstr>Authorised Aboriginal Children in Aboriginal Care programs</vt:lpstr>
      <vt:lpstr>Pre-Authorisation Aboriginal Children in Aboriginal Care programs </vt:lpstr>
      <vt:lpstr>Children and Health Legislation Amendment (Statement of Recognition, Aboriginal Self-determination and Other Matters) Act 2023</vt:lpstr>
      <vt:lpstr>The Statement of Recognition Act and ACAC:  Community Protecting Boorais</vt:lpstr>
      <vt:lpstr>Aboriginal Restoring Families programs </vt:lpstr>
      <vt:lpstr>The Orange Door </vt:lpstr>
      <vt:lpstr> The Orange Door</vt:lpstr>
      <vt:lpstr>The Orange Door Locations </vt:lpstr>
      <vt:lpstr>How does The Orange Door provide Information and Support</vt:lpstr>
      <vt:lpstr>The role of The Orange Door?</vt:lpstr>
      <vt:lpstr>Client Journey through The Orange Door </vt:lpstr>
      <vt:lpstr>Secondary Consultation with The Orange Door</vt:lpstr>
      <vt:lpstr>How to contact The Orange Door</vt:lpstr>
      <vt:lpstr>Child Protection</vt:lpstr>
      <vt:lpstr>Child Protection in Victoria </vt:lpstr>
      <vt:lpstr>Core Responsibilities of Child Protection </vt:lpstr>
      <vt:lpstr>Child Protection Process </vt:lpstr>
      <vt:lpstr>Child Protection Process for Aboriginal children and young people </vt:lpstr>
      <vt:lpstr>When is a child in need of protection? </vt:lpstr>
      <vt:lpstr>Legislation and Protection Orders </vt:lpstr>
      <vt:lpstr>Helpful guide to identifying child abuse and neglect </vt:lpstr>
      <vt:lpstr>To Refer (to The Orange Door) Or  To Report (to Child Protection)</vt:lpstr>
      <vt:lpstr>Refer or Report: Quick Reference Guide </vt:lpstr>
      <vt:lpstr>Two distinct but interconnected pathways</vt:lpstr>
      <vt:lpstr>Mandatory Reporting and other Reporting Requirements </vt:lpstr>
      <vt:lpstr>Mandatory Reporting Requirements in Victoria</vt:lpstr>
      <vt:lpstr>When should a mandatory report be made</vt:lpstr>
      <vt:lpstr>Making a Report to Child Protection</vt:lpstr>
      <vt:lpstr>When reporting concerns for a child’s safety </vt:lpstr>
      <vt:lpstr>Do’s &amp; Don'ts - If a child makes a disclosure about abuse</vt:lpstr>
      <vt:lpstr>Making a Child Protection Report: Handy Tips </vt:lpstr>
      <vt:lpstr>Information Sharing and MARAM Framework</vt:lpstr>
      <vt:lpstr>About Information Sharing</vt:lpstr>
      <vt:lpstr>Information Sharing Legislation </vt:lpstr>
      <vt:lpstr>Child Information Sharing Scheme (CISS)</vt:lpstr>
      <vt:lpstr>Child Information Sharing Scheme (CISS)</vt:lpstr>
      <vt:lpstr>Family Violence Information Sharing Scheme</vt:lpstr>
      <vt:lpstr>Family Violence Information Sharing Scheme</vt:lpstr>
      <vt:lpstr>Family Violence Information Sharing Scheme, Consent </vt:lpstr>
      <vt:lpstr>Making a CISS or FVISS Request to Child Protection </vt:lpstr>
      <vt:lpstr>MARAM Framework </vt:lpstr>
      <vt:lpstr>Child and young person-focused MARAM Practice Guides and tools. For release in 2026</vt:lpstr>
      <vt:lpstr>Case Study Examples</vt:lpstr>
      <vt:lpstr>Case Examples of Reports to Child Protection </vt:lpstr>
      <vt:lpstr>Case Examples of Referrals to The Orange Door</vt:lpstr>
      <vt:lpstr>Case Examples of Secondary Consults with The Orange Door</vt:lpstr>
      <vt:lpstr>Professional Reporter and Referrer Information Hub </vt:lpstr>
      <vt:lpstr>Professional Reporter and Referrer Information Hub </vt:lpstr>
      <vt:lpstr>Appendices </vt:lpstr>
      <vt:lpstr>Mandated Reporters: Out of Home Care</vt:lpstr>
      <vt:lpstr>Mandated Reporters: Youth Justice </vt:lpstr>
      <vt:lpstr>Mandated Reporters: Education and Early Childhood</vt:lpstr>
      <vt:lpstr>Mandated Reporters: Health and other professionals </vt:lpstr>
      <vt:lpstr>Reporting Requirements </vt:lpstr>
      <vt:lpstr>What is a failure to protect? </vt:lpstr>
      <vt:lpstr>What is a failure to disclose? </vt:lpstr>
      <vt:lpstr>Resources and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Selvin Sharma (DFFH)</dc:creator>
  <cp:lastModifiedBy>Suzie Maher (DFFH)</cp:lastModifiedBy>
  <cp:revision>2</cp:revision>
  <dcterms:created xsi:type="dcterms:W3CDTF">2026-03-04T06:36:08Z</dcterms:created>
  <dcterms:modified xsi:type="dcterms:W3CDTF">2026-03-30T23:31:56Z</dcterms:modified>
  <cp:category>DFFH cyan 16x9 presentation</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2026v2 25022026</vt:lpwstr>
  </property>
  <property fmtid="{D5CDD505-2E9C-101B-9397-08002B2CF9AE}" pid="4" name="MSIP_Label_43e64453-338c-4f93-8a4d-0039a0a41f2a_Enabled">
    <vt:lpwstr>true</vt:lpwstr>
  </property>
  <property fmtid="{D5CDD505-2E9C-101B-9397-08002B2CF9AE}" pid="5" name="MSIP_Label_43e64453-338c-4f93-8a4d-0039a0a41f2a_SetDate">
    <vt:lpwstr>2022-01-28T02:12:41Z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0x0101008B00DF9F5D7A914FA61341E46A6297C7</vt:lpwstr>
  </property>
  <property fmtid="{D5CDD505-2E9C-101B-9397-08002B2CF9AE}" pid="12" name="MediaServiceImageTags">
    <vt:lpwstr/>
  </property>
  <property fmtid="{D5CDD505-2E9C-101B-9397-08002B2CF9AE}" pid="13" name="Order">
    <vt:r8>1000</vt:r8>
  </property>
  <property fmtid="{D5CDD505-2E9C-101B-9397-08002B2CF9AE}" pid="14" name="xd_ProgID">
    <vt:lpwstr/>
  </property>
  <property fmtid="{D5CDD505-2E9C-101B-9397-08002B2CF9AE}" pid="15" name="Daysbeforethenextreview">
    <vt:r8>365</vt:r8>
  </property>
  <property fmtid="{D5CDD505-2E9C-101B-9397-08002B2CF9AE}" pid="16" name="ComplianceAssetId">
    <vt:lpwstr/>
  </property>
  <property fmtid="{D5CDD505-2E9C-101B-9397-08002B2CF9AE}" pid="17" name="TemplateUrl">
    <vt:lpwstr/>
  </property>
  <property fmtid="{D5CDD505-2E9C-101B-9397-08002B2CF9AE}" pid="18" name="Format">
    <vt:lpwstr>Presentation</vt:lpwstr>
  </property>
  <property fmtid="{D5CDD505-2E9C-101B-9397-08002B2CF9AE}" pid="19" name="_ExtendedDescription">
    <vt:lpwstr/>
  </property>
  <property fmtid="{D5CDD505-2E9C-101B-9397-08002B2CF9AE}" pid="20" name="Hyperlink Base">
    <vt:lpwstr>https://dhhsvicgovau.sharepoint.com/:p:/s/dffh/Eb1TOEnyPv9KipJZYJHddfUBz_aFqu_EvMIAXcgtyneHgQ</vt:lpwstr>
  </property>
  <property fmtid="{D5CDD505-2E9C-101B-9397-08002B2CF9AE}" pid="21" name="Link">
    <vt:lpwstr>https://dhhsvicgovau.sharepoint.com/:p:/s/dffh/Eb1TOEnyPv9KipJZYJHddfUBz_aFqu_EvMIAXcgtyneHgQ, https://dhhsvicgovau.sharepoint.com/:p:/s/dffh/Eb1TOEnyPv9KipJZYJHddfUBz_aFqu_EvMIAXcgtyneHgQ</vt:lpwstr>
  </property>
  <property fmtid="{D5CDD505-2E9C-101B-9397-08002B2CF9AE}" pid="22" name="xd_Signature">
    <vt:bool>false</vt:bool>
  </property>
</Properties>
</file>