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259" r:id="rId5"/>
    <p:sldId id="287" r:id="rId6"/>
    <p:sldId id="267" r:id="rId7"/>
    <p:sldId id="269" r:id="rId8"/>
    <p:sldId id="270" r:id="rId9"/>
    <p:sldId id="271" r:id="rId10"/>
    <p:sldId id="272" r:id="rId11"/>
    <p:sldId id="273" r:id="rId12"/>
    <p:sldId id="274" r:id="rId13"/>
    <p:sldId id="275" r:id="rId14"/>
    <p:sldId id="276" r:id="rId15"/>
    <p:sldId id="277" r:id="rId16"/>
    <p:sldId id="278" r:id="rId17"/>
    <p:sldId id="288" r:id="rId18"/>
    <p:sldId id="289" r:id="rId19"/>
    <p:sldId id="290" r:id="rId20"/>
    <p:sldId id="294" r:id="rId21"/>
    <p:sldId id="296" r:id="rId22"/>
    <p:sldId id="295" r:id="rId23"/>
    <p:sldId id="292" r:id="rId24"/>
    <p:sldId id="291" r:id="rId25"/>
    <p:sldId id="293" r:id="rId26"/>
  </p:sldIdLst>
  <p:sldSz cx="9144000" cy="6858000" type="screen4x3"/>
  <p:notesSz cx="6858000" cy="9144000"/>
  <p:custDataLst>
    <p:tags r:id="rId28"/>
  </p:custDataLst>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7189D"/>
    <a:srgbClr val="D50032"/>
    <a:srgbClr val="201547"/>
    <a:srgbClr val="007B4B"/>
    <a:srgbClr val="DA372E"/>
    <a:srgbClr val="00895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08578-869D-44E5-A41B-228D8AC9F0B7}" v="45" dt="2022-05-11T02:45:07.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95" autoAdjust="0"/>
  </p:normalViewPr>
  <p:slideViewPr>
    <p:cSldViewPr snapToGrid="0" snapToObjects="1">
      <p:cViewPr varScale="1">
        <p:scale>
          <a:sx n="71" d="100"/>
          <a:sy n="71" d="100"/>
        </p:scale>
        <p:origin x="275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53377D2A-87B9-4FE3-9D57-FEDAFCA5CEFA}" type="datetimeFigureOut">
              <a:rPr lang="en-AU"/>
              <a:pPr>
                <a:defRPr/>
              </a:pPr>
              <a:t>1/07/2022</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78D1C1-D507-4C20-BDC1-CC496A061661}" type="slidenum">
              <a:rPr lang="en-AU" altLang="en-US"/>
              <a:pPr/>
              <a:t>‹#›</a:t>
            </a:fld>
            <a:endParaRPr lang="en-AU" altLang="en-US"/>
          </a:p>
        </p:txBody>
      </p:sp>
    </p:spTree>
    <p:extLst>
      <p:ext uri="{BB962C8B-B14F-4D97-AF65-F5344CB8AC3E}">
        <p14:creationId xmlns:p14="http://schemas.microsoft.com/office/powerpoint/2010/main" val="2117279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FA51C764-7D58-4475-8F2B-8210C3B1A89F}" type="slidenum">
              <a:rPr lang="en-AU" altLang="en-US"/>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a:latin typeface="Calibri" pitchFamily="34" charset="0"/>
              </a:rPr>
              <a:t>Scheduled supervision</a:t>
            </a:r>
            <a:r>
              <a:rPr lang="en-AU" altLang="en-US" dirty="0">
                <a:latin typeface="Calibri" pitchFamily="34" charset="0"/>
              </a:rPr>
              <a:t>: regular, planned, one-to-one, uninterrupted and held in a private setting between the supervisor and supervisee. People management tasks such as planning and allocating work and managing and recognising performance occurs. Casework discussion and planning occurs. </a:t>
            </a:r>
          </a:p>
          <a:p>
            <a:r>
              <a:rPr lang="en-AU" altLang="en-US" b="1" dirty="0">
                <a:latin typeface="Calibri" pitchFamily="34" charset="0"/>
              </a:rPr>
              <a:t>Unscheduled supervision</a:t>
            </a:r>
            <a:r>
              <a:rPr lang="en-AU" altLang="en-US" dirty="0">
                <a:latin typeface="Calibri" pitchFamily="34" charset="0"/>
              </a:rPr>
              <a:t>: includes consultations on case decision-making, delegation, staff and caseload management, professional development, meeting support needs, service and resource allocation and policy clarification. The nature of child protection practice means many complex issues are discussed in a supervisory relationship as they arise because their resolution cannot wait until scheduled supervision sessions. </a:t>
            </a:r>
          </a:p>
          <a:p>
            <a:r>
              <a:rPr lang="en-AU" altLang="en-US" b="1" dirty="0">
                <a:latin typeface="Calibri" pitchFamily="34" charset="0"/>
              </a:rPr>
              <a:t>Group supervision</a:t>
            </a:r>
            <a:r>
              <a:rPr lang="en-AU" altLang="en-US" dirty="0">
                <a:latin typeface="Calibri" pitchFamily="34" charset="0"/>
              </a:rPr>
              <a:t>: structured sessions to address one or more of the supervision functions. This includes reflective practice sessions facilitated by practice leaders or principal practitioners. Team meetings do not automatically constitute group supervision, but they can be used in part, or in full, as group supervision if adequately planned and if this intention is known to team members. </a:t>
            </a:r>
          </a:p>
          <a:p>
            <a:r>
              <a:rPr lang="en-AU" altLang="en-US" b="1" dirty="0">
                <a:latin typeface="Calibri" pitchFamily="34" charset="0"/>
              </a:rPr>
              <a:t>Live supervision</a:t>
            </a:r>
            <a:r>
              <a:rPr lang="en-AU" altLang="en-US" dirty="0">
                <a:latin typeface="Calibri" pitchFamily="34" charset="0"/>
              </a:rPr>
              <a:t>: direct supervision of case practice provided by a more senior practitioner observing the supervisee in practice or accompanying the supervisee while engaging with children, families or other professionals. This may include the more senior practitioner role-modelling, mentoring, coaching and promoting self-reflection. </a:t>
            </a:r>
          </a:p>
          <a:p>
            <a:r>
              <a:rPr lang="en-AU" altLang="en-US" dirty="0">
                <a:latin typeface="Calibri" pitchFamily="34" charset="0"/>
              </a:rPr>
              <a:t>Live supervision is an essential component of supervision.</a:t>
            </a:r>
          </a:p>
          <a:p>
            <a:endParaRPr lang="en-AU" dirty="0"/>
          </a:p>
        </p:txBody>
      </p:sp>
      <p:sp>
        <p:nvSpPr>
          <p:cNvPr id="4" name="Slide Number Placeholder 3"/>
          <p:cNvSpPr>
            <a:spLocks noGrp="1"/>
          </p:cNvSpPr>
          <p:nvPr>
            <p:ph type="sldNum" sz="quarter" idx="5"/>
          </p:nvPr>
        </p:nvSpPr>
        <p:spPr/>
        <p:txBody>
          <a:bodyPr/>
          <a:lstStyle/>
          <a:p>
            <a:fld id="{ED78D1C1-D507-4C20-BDC1-CC496A061661}" type="slidenum">
              <a:rPr lang="en-AU" altLang="en-US" smtClean="0"/>
              <a:pPr/>
              <a:t>12</a:t>
            </a:fld>
            <a:endParaRPr lang="en-AU" altLang="en-US"/>
          </a:p>
        </p:txBody>
      </p:sp>
    </p:spTree>
    <p:extLst>
      <p:ext uri="{BB962C8B-B14F-4D97-AF65-F5344CB8AC3E}">
        <p14:creationId xmlns:p14="http://schemas.microsoft.com/office/powerpoint/2010/main" val="133413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13</a:t>
            </a:fld>
            <a:endParaRPr lang="en-AU" altLang="en-US"/>
          </a:p>
        </p:txBody>
      </p:sp>
    </p:spTree>
    <p:extLst>
      <p:ext uri="{BB962C8B-B14F-4D97-AF65-F5344CB8AC3E}">
        <p14:creationId xmlns:p14="http://schemas.microsoft.com/office/powerpoint/2010/main" val="157404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14</a:t>
            </a:fld>
            <a:endParaRPr lang="en-AU" altLang="en-US"/>
          </a:p>
        </p:txBody>
      </p:sp>
    </p:spTree>
    <p:extLst>
      <p:ext uri="{BB962C8B-B14F-4D97-AF65-F5344CB8AC3E}">
        <p14:creationId xmlns:p14="http://schemas.microsoft.com/office/powerpoint/2010/main" val="57620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altLang="en-US" sz="1200" b="1" dirty="0">
                <a:latin typeface="Calibri" pitchFamily="34" charset="0"/>
              </a:rPr>
              <a:t>Possible Activity: </a:t>
            </a:r>
          </a:p>
          <a:p>
            <a:pPr>
              <a:lnSpc>
                <a:spcPct val="90000"/>
              </a:lnSpc>
            </a:pPr>
            <a:r>
              <a:rPr lang="en-AU" altLang="en-US" sz="1200" b="1" dirty="0">
                <a:latin typeface="Calibri" pitchFamily="34" charset="0"/>
              </a:rPr>
              <a:t>Break group into half and ask one half to identify factors relating to the case</a:t>
            </a:r>
          </a:p>
          <a:p>
            <a:pPr>
              <a:lnSpc>
                <a:spcPct val="90000"/>
              </a:lnSpc>
            </a:pPr>
            <a:r>
              <a:rPr lang="en-AU" altLang="en-US" sz="1200" b="1" dirty="0">
                <a:latin typeface="Calibri" pitchFamily="34" charset="0"/>
              </a:rPr>
              <a:t>Other halt to determine factors relating to the practitioner</a:t>
            </a:r>
          </a:p>
          <a:p>
            <a:pPr>
              <a:lnSpc>
                <a:spcPct val="90000"/>
              </a:lnSpc>
            </a:pPr>
            <a:r>
              <a:rPr lang="en-AU" altLang="en-US" sz="1200" b="1" dirty="0">
                <a:latin typeface="Calibri" pitchFamily="34" charset="0"/>
              </a:rPr>
              <a:t>After 5-10 mins feedback to the group</a:t>
            </a:r>
          </a:p>
          <a:p>
            <a:pPr>
              <a:lnSpc>
                <a:spcPct val="90000"/>
              </a:lnSpc>
            </a:pPr>
            <a:endParaRPr lang="en-AU" altLang="en-US" sz="1200" b="1" dirty="0">
              <a:latin typeface="Calibri" pitchFamily="34" charset="0"/>
            </a:endParaRPr>
          </a:p>
          <a:p>
            <a:pPr>
              <a:lnSpc>
                <a:spcPct val="90000"/>
              </a:lnSpc>
            </a:pPr>
            <a:r>
              <a:rPr lang="en-AU" altLang="en-US" sz="1200" b="1" dirty="0">
                <a:latin typeface="Calibri" pitchFamily="34" charset="0"/>
              </a:rPr>
              <a:t>Factors relating to the case include:</a:t>
            </a:r>
          </a:p>
          <a:p>
            <a:pPr>
              <a:lnSpc>
                <a:spcPct val="90000"/>
              </a:lnSpc>
            </a:pPr>
            <a:r>
              <a:rPr lang="en-AU" altLang="en-US" sz="1200" dirty="0">
                <a:latin typeface="Calibri" pitchFamily="34" charset="0"/>
              </a:rPr>
              <a:t>• the seriousness and complexity of the protective issues</a:t>
            </a:r>
          </a:p>
          <a:p>
            <a:pPr>
              <a:lnSpc>
                <a:spcPct val="90000"/>
              </a:lnSpc>
            </a:pPr>
            <a:r>
              <a:rPr lang="en-AU" altLang="en-US" sz="1200" dirty="0">
                <a:latin typeface="Calibri" pitchFamily="34" charset="0"/>
              </a:rPr>
              <a:t>• the availability of other organisations to work with the child and family to address the protective issues</a:t>
            </a:r>
          </a:p>
          <a:p>
            <a:pPr>
              <a:lnSpc>
                <a:spcPct val="90000"/>
              </a:lnSpc>
            </a:pPr>
            <a:r>
              <a:rPr lang="en-AU" altLang="en-US" sz="1200" dirty="0">
                <a:latin typeface="Calibri" pitchFamily="34" charset="0"/>
              </a:rPr>
              <a:t>• the phase of statutory involvement</a:t>
            </a:r>
          </a:p>
          <a:p>
            <a:pPr>
              <a:lnSpc>
                <a:spcPct val="90000"/>
              </a:lnSpc>
            </a:pPr>
            <a:r>
              <a:rPr lang="en-AU" altLang="en-US" sz="1200" dirty="0">
                <a:latin typeface="Calibri" pitchFamily="34" charset="0"/>
              </a:rPr>
              <a:t>• the family’s recognition of and response to protective concerns</a:t>
            </a:r>
          </a:p>
          <a:p>
            <a:pPr>
              <a:lnSpc>
                <a:spcPct val="90000"/>
              </a:lnSpc>
            </a:pPr>
            <a:r>
              <a:rPr lang="en-AU" altLang="en-US" sz="1200" dirty="0">
                <a:latin typeface="Calibri" pitchFamily="34" charset="0"/>
              </a:rPr>
              <a:t>• worker safety issues</a:t>
            </a:r>
          </a:p>
          <a:p>
            <a:pPr>
              <a:lnSpc>
                <a:spcPct val="90000"/>
              </a:lnSpc>
            </a:pPr>
            <a:r>
              <a:rPr lang="en-AU" altLang="en-US" sz="1200" dirty="0">
                <a:latin typeface="Calibri" pitchFamily="34" charset="0"/>
              </a:rPr>
              <a:t>• whether complaints about case management have been made to the Ombudsman or the Minister</a:t>
            </a:r>
          </a:p>
          <a:p>
            <a:pPr>
              <a:lnSpc>
                <a:spcPct val="90000"/>
              </a:lnSpc>
            </a:pPr>
            <a:r>
              <a:rPr lang="en-AU" altLang="en-US" sz="1200" dirty="0">
                <a:latin typeface="Calibri" pitchFamily="34" charset="0"/>
              </a:rPr>
              <a:t>• the level of court-ordered access or supervised access</a:t>
            </a:r>
          </a:p>
          <a:p>
            <a:pPr>
              <a:lnSpc>
                <a:spcPct val="90000"/>
              </a:lnSpc>
            </a:pPr>
            <a:r>
              <a:rPr lang="en-AU" altLang="en-US" sz="1200" dirty="0">
                <a:latin typeface="Calibri" pitchFamily="34" charset="0"/>
              </a:rPr>
              <a:t>• whether the case is contracted to a community service organisation.</a:t>
            </a:r>
          </a:p>
          <a:p>
            <a:pPr>
              <a:lnSpc>
                <a:spcPct val="90000"/>
              </a:lnSpc>
            </a:pPr>
            <a:endParaRPr lang="en-AU" altLang="en-US" sz="1200" dirty="0">
              <a:latin typeface="Calibri" pitchFamily="34" charset="0"/>
            </a:endParaRPr>
          </a:p>
          <a:p>
            <a:pPr>
              <a:lnSpc>
                <a:spcPct val="90000"/>
              </a:lnSpc>
            </a:pPr>
            <a:r>
              <a:rPr lang="en-AU" altLang="en-US" sz="1200" b="1" dirty="0">
                <a:latin typeface="Calibri" pitchFamily="34" charset="0"/>
              </a:rPr>
              <a:t>Factors relating to the practitioner include:</a:t>
            </a:r>
          </a:p>
          <a:p>
            <a:pPr>
              <a:lnSpc>
                <a:spcPct val="90000"/>
              </a:lnSpc>
            </a:pPr>
            <a:r>
              <a:rPr lang="en-AU" altLang="en-US" sz="1200" dirty="0">
                <a:latin typeface="Calibri" pitchFamily="34" charset="0"/>
              </a:rPr>
              <a:t>• the practitioner’s level of experience and competence</a:t>
            </a:r>
          </a:p>
          <a:p>
            <a:pPr>
              <a:lnSpc>
                <a:spcPct val="90000"/>
              </a:lnSpc>
            </a:pPr>
            <a:r>
              <a:rPr lang="en-AU" altLang="en-US" sz="1200" dirty="0">
                <a:latin typeface="Calibri" pitchFamily="34" charset="0"/>
              </a:rPr>
              <a:t>• the practitioner’s number of current cases and the nature and complexity of the issues within each of the cases allocated to them</a:t>
            </a:r>
          </a:p>
          <a:p>
            <a:pPr>
              <a:lnSpc>
                <a:spcPct val="90000"/>
              </a:lnSpc>
            </a:pPr>
            <a:r>
              <a:rPr lang="en-AU" altLang="en-US" sz="1200" dirty="0">
                <a:latin typeface="Calibri" pitchFamily="34" charset="0"/>
              </a:rPr>
              <a:t>• the range of other non-casework duties the practitioner is engaged in</a:t>
            </a:r>
          </a:p>
          <a:p>
            <a:pPr>
              <a:lnSpc>
                <a:spcPct val="90000"/>
              </a:lnSpc>
            </a:pPr>
            <a:r>
              <a:rPr lang="en-AU" altLang="en-US" sz="1200" b="1" dirty="0">
                <a:latin typeface="Calibri" pitchFamily="34" charset="0"/>
              </a:rPr>
              <a:t>Factors to consider when allocating a particular case to a practitioner:</a:t>
            </a:r>
          </a:p>
          <a:p>
            <a:pPr>
              <a:lnSpc>
                <a:spcPct val="90000"/>
              </a:lnSpc>
            </a:pPr>
            <a:r>
              <a:rPr lang="en-AU" altLang="en-US" sz="1200" dirty="0">
                <a:latin typeface="Calibri" pitchFamily="34" charset="0"/>
              </a:rPr>
              <a:t>• recent stressful experiences in managing cases</a:t>
            </a:r>
          </a:p>
          <a:p>
            <a:pPr>
              <a:lnSpc>
                <a:spcPct val="90000"/>
              </a:lnSpc>
            </a:pPr>
            <a:r>
              <a:rPr lang="en-AU" altLang="en-US" sz="1200" dirty="0">
                <a:latin typeface="Calibri" pitchFamily="34" charset="0"/>
              </a:rPr>
              <a:t>• recent similar cases</a:t>
            </a:r>
          </a:p>
          <a:p>
            <a:pPr>
              <a:lnSpc>
                <a:spcPct val="90000"/>
              </a:lnSpc>
            </a:pPr>
            <a:r>
              <a:rPr lang="en-AU" altLang="en-US" sz="1200" dirty="0">
                <a:latin typeface="Calibri" pitchFamily="34" charset="0"/>
              </a:rPr>
              <a:t>• time-in-lieu and overtime accrual and use</a:t>
            </a:r>
          </a:p>
          <a:p>
            <a:pPr>
              <a:lnSpc>
                <a:spcPct val="90000"/>
              </a:lnSpc>
            </a:pPr>
            <a:r>
              <a:rPr lang="en-AU" altLang="en-US" sz="1200" dirty="0">
                <a:latin typeface="Calibri" pitchFamily="34" charset="0"/>
              </a:rPr>
              <a:t>• family and personal issues</a:t>
            </a:r>
          </a:p>
          <a:p>
            <a:pPr>
              <a:lnSpc>
                <a:spcPct val="90000"/>
              </a:lnSpc>
            </a:pPr>
            <a:r>
              <a:rPr lang="en-AU" altLang="en-US" sz="1200" dirty="0">
                <a:latin typeface="Calibri" pitchFamily="34" charset="0"/>
              </a:rPr>
              <a:t>• the practitioner’s current functioning</a:t>
            </a:r>
          </a:p>
          <a:p>
            <a:pPr>
              <a:lnSpc>
                <a:spcPct val="90000"/>
              </a:lnSpc>
            </a:pPr>
            <a:r>
              <a:rPr lang="en-AU" altLang="en-US" sz="1200" dirty="0">
                <a:latin typeface="Calibri" pitchFamily="34" charset="0"/>
              </a:rPr>
              <a:t>• the practitioner’s training requirements and experiences</a:t>
            </a:r>
          </a:p>
          <a:p>
            <a:pPr>
              <a:lnSpc>
                <a:spcPct val="90000"/>
              </a:lnSpc>
            </a:pPr>
            <a:r>
              <a:rPr lang="en-AU" altLang="en-US" sz="1200" dirty="0">
                <a:latin typeface="Calibri" pitchFamily="34" charset="0"/>
              </a:rPr>
              <a:t>• the practitioner’s developmental stage as a Child Protection practitioner</a:t>
            </a: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15</a:t>
            </a:fld>
            <a:endParaRPr lang="en-AU" altLang="en-US"/>
          </a:p>
        </p:txBody>
      </p:sp>
    </p:spTree>
    <p:extLst>
      <p:ext uri="{BB962C8B-B14F-4D97-AF65-F5344CB8AC3E}">
        <p14:creationId xmlns:p14="http://schemas.microsoft.com/office/powerpoint/2010/main" val="164244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a:latin typeface="Calibri" pitchFamily="34" charset="0"/>
              </a:rPr>
              <a:t>Broadly speaking the factors will fall into one or more of these four categories.</a:t>
            </a:r>
          </a:p>
          <a:p>
            <a:r>
              <a:rPr lang="en-AU" altLang="en-US" dirty="0">
                <a:latin typeface="Calibri" pitchFamily="34" charset="0"/>
              </a:rPr>
              <a:t>In terms of case allocation - </a:t>
            </a:r>
            <a:r>
              <a:rPr lang="en-AU" altLang="en-US" b="1" dirty="0">
                <a:latin typeface="Calibri" pitchFamily="34" charset="0"/>
              </a:rPr>
              <a:t>There are no case load controls, </a:t>
            </a:r>
            <a:r>
              <a:rPr lang="en-AU" altLang="en-US" dirty="0">
                <a:latin typeface="Calibri" pitchFamily="34" charset="0"/>
              </a:rPr>
              <a:t>allocation is in the context of supervision and in consideration of the factors just mentioned. </a:t>
            </a:r>
          </a:p>
          <a:p>
            <a:r>
              <a:rPr lang="en-AU" altLang="en-US" dirty="0">
                <a:latin typeface="Calibri" pitchFamily="34" charset="0"/>
              </a:rPr>
              <a:t>As Supervisors you are not authorised to place a sealing on case allocation.</a:t>
            </a:r>
          </a:p>
          <a:p>
            <a:endParaRPr lang="en-AU" altLang="en-US" dirty="0">
              <a:latin typeface="Calibri" pitchFamily="34" charset="0"/>
            </a:endParaRPr>
          </a:p>
          <a:p>
            <a:r>
              <a:rPr lang="en-AU" altLang="en-US" dirty="0">
                <a:latin typeface="Calibri" pitchFamily="34" charset="0"/>
              </a:rPr>
              <a:t>Connelly and Harms (2009) refer to the relationship between the personal-self and professional-self as a central dynamic that needs to be discussed. They discuss the challenge that ‘when workplace tensions rise teams frequently become less cooperative, less communicative and less professionally and personally supportive’. </a:t>
            </a: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16</a:t>
            </a:fld>
            <a:endParaRPr lang="en-AU" altLang="en-US"/>
          </a:p>
        </p:txBody>
      </p:sp>
    </p:spTree>
    <p:extLst>
      <p:ext uri="{BB962C8B-B14F-4D97-AF65-F5344CB8AC3E}">
        <p14:creationId xmlns:p14="http://schemas.microsoft.com/office/powerpoint/2010/main" val="158082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AU" altLang="en-US" sz="800" dirty="0">
                <a:latin typeface="Calibri" pitchFamily="34" charset="0"/>
              </a:rPr>
              <a:t>Supervision sessions must include:</a:t>
            </a:r>
          </a:p>
          <a:p>
            <a:pPr>
              <a:lnSpc>
                <a:spcPct val="80000"/>
              </a:lnSpc>
              <a:buFontTx/>
              <a:buChar char="•"/>
            </a:pPr>
            <a:r>
              <a:rPr lang="en-AU" altLang="en-US" sz="800" dirty="0">
                <a:latin typeface="Calibri" pitchFamily="34" charset="0"/>
              </a:rPr>
              <a:t>Respectful and open communication – two way communication for the session to be truly effective.</a:t>
            </a:r>
          </a:p>
          <a:p>
            <a:pPr lvl="2">
              <a:lnSpc>
                <a:spcPct val="80000"/>
              </a:lnSpc>
              <a:buFontTx/>
              <a:buChar char="•"/>
            </a:pPr>
            <a:r>
              <a:rPr lang="en-AU" altLang="en-US" sz="1000" dirty="0">
                <a:latin typeface="Calibri" pitchFamily="34" charset="0"/>
              </a:rPr>
              <a:t>Clarify standards and expectations</a:t>
            </a:r>
          </a:p>
          <a:p>
            <a:pPr lvl="2">
              <a:lnSpc>
                <a:spcPct val="80000"/>
              </a:lnSpc>
              <a:buFontTx/>
              <a:buChar char="•"/>
            </a:pPr>
            <a:r>
              <a:rPr lang="en-AU" altLang="en-US" sz="1000" dirty="0">
                <a:latin typeface="Calibri" pitchFamily="34" charset="0"/>
              </a:rPr>
              <a:t>What is negotiable and non – negotiable?</a:t>
            </a:r>
          </a:p>
          <a:p>
            <a:pPr lvl="2">
              <a:lnSpc>
                <a:spcPct val="80000"/>
              </a:lnSpc>
              <a:buFontTx/>
              <a:buChar char="•"/>
            </a:pPr>
            <a:r>
              <a:rPr lang="en-AU" altLang="en-US" sz="1000" dirty="0">
                <a:latin typeface="Calibri" pitchFamily="34" charset="0"/>
              </a:rPr>
              <a:t>What are your respective roles and responsibilities?</a:t>
            </a:r>
          </a:p>
          <a:p>
            <a:pPr lvl="2">
              <a:lnSpc>
                <a:spcPct val="80000"/>
              </a:lnSpc>
              <a:buFontTx/>
              <a:buChar char="•"/>
            </a:pPr>
            <a:r>
              <a:rPr lang="en-AU" altLang="en-US" sz="1000" dirty="0">
                <a:latin typeface="Calibri" pitchFamily="34" charset="0"/>
              </a:rPr>
              <a:t>What are the boundaries around, and limits to, confidentiality</a:t>
            </a:r>
          </a:p>
          <a:p>
            <a:pPr lvl="2">
              <a:lnSpc>
                <a:spcPct val="80000"/>
              </a:lnSpc>
              <a:buFontTx/>
              <a:buChar char="•"/>
            </a:pPr>
            <a:r>
              <a:rPr lang="en-AU" altLang="en-US" sz="1000" dirty="0">
                <a:latin typeface="Calibri" pitchFamily="34" charset="0"/>
              </a:rPr>
              <a:t>Be explicit about record keeping</a:t>
            </a:r>
            <a:r>
              <a:rPr lang="en-AU" altLang="en-US" sz="800" b="1" dirty="0">
                <a:latin typeface="Calibri" pitchFamily="34" charset="0"/>
              </a:rPr>
              <a:t> 	</a:t>
            </a:r>
          </a:p>
          <a:p>
            <a:pPr>
              <a:lnSpc>
                <a:spcPct val="80000"/>
              </a:lnSpc>
            </a:pPr>
            <a:r>
              <a:rPr lang="en-AU" altLang="en-US" sz="800" b="1" dirty="0">
                <a:latin typeface="Calibri" pitchFamily="34" charset="0"/>
              </a:rPr>
              <a:t>	Prompts: </a:t>
            </a:r>
            <a:endParaRPr lang="en-AU" altLang="en-US" sz="800" dirty="0">
              <a:latin typeface="Calibri" pitchFamily="34" charset="0"/>
            </a:endParaRPr>
          </a:p>
          <a:p>
            <a:pPr>
              <a:lnSpc>
                <a:spcPct val="80000"/>
              </a:lnSpc>
            </a:pPr>
            <a:r>
              <a:rPr lang="en-AU" altLang="en-US" sz="800" dirty="0">
                <a:latin typeface="Calibri" pitchFamily="34" charset="0"/>
              </a:rPr>
              <a:t>	How will we give each other feedback?</a:t>
            </a:r>
          </a:p>
          <a:p>
            <a:pPr>
              <a:lnSpc>
                <a:spcPct val="80000"/>
              </a:lnSpc>
            </a:pPr>
            <a:r>
              <a:rPr lang="en-AU" altLang="en-US" sz="800" dirty="0">
                <a:latin typeface="Calibri" pitchFamily="34" charset="0"/>
              </a:rPr>
              <a:t>	Previous supervisory experiences, and their effects on the way each perceives and approaches supervision</a:t>
            </a:r>
          </a:p>
          <a:p>
            <a:pPr>
              <a:lnSpc>
                <a:spcPct val="80000"/>
              </a:lnSpc>
            </a:pPr>
            <a:r>
              <a:rPr lang="en-AU" altLang="en-US" sz="800" dirty="0">
                <a:latin typeface="Calibri" pitchFamily="34" charset="0"/>
              </a:rPr>
              <a:t>	How the supervisee is best motivated and managed in light of his / her previous experiences of supervision and management</a:t>
            </a:r>
          </a:p>
          <a:p>
            <a:pPr>
              <a:lnSpc>
                <a:spcPct val="80000"/>
              </a:lnSpc>
            </a:pPr>
            <a:r>
              <a:rPr lang="en-AU" altLang="en-US" sz="800" dirty="0">
                <a:latin typeface="Calibri" pitchFamily="34" charset="0"/>
              </a:rPr>
              <a:t>	Expectations around the handling of authority and conflict within supervision </a:t>
            </a:r>
            <a:r>
              <a:rPr lang="en-AU" altLang="en-US" sz="800" dirty="0" err="1">
                <a:latin typeface="Calibri" pitchFamily="34" charset="0"/>
              </a:rPr>
              <a:t>eg</a:t>
            </a:r>
            <a:r>
              <a:rPr lang="en-AU" altLang="en-US" sz="800" dirty="0">
                <a:latin typeface="Calibri" pitchFamily="34" charset="0"/>
              </a:rPr>
              <a:t> and incl. Differences of gender and race within the supervisory relationship</a:t>
            </a:r>
          </a:p>
          <a:p>
            <a:pPr>
              <a:lnSpc>
                <a:spcPct val="80000"/>
              </a:lnSpc>
            </a:pPr>
            <a:r>
              <a:rPr lang="en-AU" altLang="en-US" sz="800" dirty="0">
                <a:latin typeface="Calibri" pitchFamily="34" charset="0"/>
              </a:rPr>
              <a:t>	The learning styles of the supervisee and the degree to which this does / does not match the supervisors</a:t>
            </a:r>
          </a:p>
          <a:p>
            <a:pPr>
              <a:lnSpc>
                <a:spcPct val="80000"/>
              </a:lnSpc>
            </a:pPr>
            <a:r>
              <a:rPr lang="en-AU" altLang="en-US" sz="800" dirty="0">
                <a:latin typeface="Calibri" pitchFamily="34" charset="0"/>
              </a:rPr>
              <a:t>	Values and attitudes around the significance of difference and inequalities resulting from race, gender, sexuality etc.</a:t>
            </a:r>
          </a:p>
          <a:p>
            <a:pPr>
              <a:lnSpc>
                <a:spcPct val="80000"/>
              </a:lnSpc>
            </a:pPr>
            <a:endParaRPr lang="en-AU" altLang="en-US" sz="800" dirty="0">
              <a:latin typeface="Calibri" pitchFamily="34" charset="0"/>
            </a:endParaRPr>
          </a:p>
          <a:p>
            <a:pPr>
              <a:lnSpc>
                <a:spcPct val="80000"/>
              </a:lnSpc>
              <a:buFontTx/>
              <a:buChar char="•"/>
            </a:pPr>
            <a:r>
              <a:rPr lang="en-AU" altLang="en-US" sz="800" b="1" dirty="0">
                <a:latin typeface="Calibri" pitchFamily="34" charset="0"/>
              </a:rPr>
              <a:t>Utilisation of supervision tools</a:t>
            </a:r>
            <a:r>
              <a:rPr lang="en-AU" altLang="en-US" sz="800" dirty="0">
                <a:latin typeface="Calibri" pitchFamily="34" charset="0"/>
              </a:rPr>
              <a:t> to document discussions focusing on practitioner caseload and consideration of the factors relating to each case, including the alteration of these factors which may impact on the overall workload of the practitioner</a:t>
            </a:r>
          </a:p>
          <a:p>
            <a:pPr>
              <a:lnSpc>
                <a:spcPct val="80000"/>
              </a:lnSpc>
              <a:buFontTx/>
              <a:buChar char="•"/>
            </a:pPr>
            <a:r>
              <a:rPr lang="en-AU" altLang="en-US" sz="800" dirty="0">
                <a:latin typeface="Calibri" pitchFamily="34" charset="0"/>
              </a:rPr>
              <a:t>Discussion and monitoring of the concerns and support that might impact of the staff member’s capacity from time to time </a:t>
            </a:r>
          </a:p>
          <a:p>
            <a:pPr>
              <a:lnSpc>
                <a:spcPct val="80000"/>
              </a:lnSpc>
              <a:buFontTx/>
              <a:buChar char="•"/>
            </a:pPr>
            <a:r>
              <a:rPr lang="en-AU" altLang="en-US" sz="1000" dirty="0">
                <a:latin typeface="Calibri" pitchFamily="34" charset="0"/>
              </a:rPr>
              <a:t>Monitoring of time-in-lieu / overtime </a:t>
            </a:r>
          </a:p>
          <a:p>
            <a:pPr lvl="2">
              <a:lnSpc>
                <a:spcPct val="80000"/>
              </a:lnSpc>
              <a:buFontTx/>
              <a:buChar char="•"/>
            </a:pPr>
            <a:r>
              <a:rPr lang="en-AU" altLang="en-US" sz="1000" dirty="0">
                <a:latin typeface="Calibri" pitchFamily="34" charset="0"/>
              </a:rPr>
              <a:t>Overtime </a:t>
            </a:r>
            <a:r>
              <a:rPr lang="en-AU" altLang="en-US" sz="800" b="1" dirty="0">
                <a:latin typeface="Calibri" pitchFamily="34" charset="0"/>
              </a:rPr>
              <a:t>must be purposeful, directed and approved.</a:t>
            </a:r>
            <a:r>
              <a:rPr lang="en-AU" altLang="en-US" sz="800" dirty="0">
                <a:latin typeface="Calibri" pitchFamily="34" charset="0"/>
              </a:rPr>
              <a:t> </a:t>
            </a:r>
            <a:endParaRPr lang="en-AU" altLang="en-US" sz="1000" dirty="0">
              <a:latin typeface="Calibri" pitchFamily="34" charset="0"/>
            </a:endParaRPr>
          </a:p>
          <a:p>
            <a:pPr lvl="2">
              <a:lnSpc>
                <a:spcPct val="80000"/>
              </a:lnSpc>
              <a:buFontTx/>
              <a:buChar char="•"/>
            </a:pPr>
            <a:r>
              <a:rPr lang="en-AU" altLang="en-US" sz="1000" dirty="0">
                <a:latin typeface="Calibri" pitchFamily="34" charset="0"/>
              </a:rPr>
              <a:t>TIL and leave managed aggressively </a:t>
            </a:r>
            <a:r>
              <a:rPr lang="en-AU" altLang="en-US" sz="800" dirty="0">
                <a:latin typeface="Calibri" pitchFamily="34" charset="0"/>
              </a:rPr>
              <a:t>to ensure that balances are reduced and controlled to ensure work/life balance and safe health and well being</a:t>
            </a:r>
          </a:p>
          <a:p>
            <a:pPr lvl="2">
              <a:lnSpc>
                <a:spcPct val="80000"/>
              </a:lnSpc>
              <a:buFontTx/>
              <a:buChar char="•"/>
            </a:pPr>
            <a:r>
              <a:rPr lang="en-AU" altLang="en-US" sz="800" dirty="0">
                <a:latin typeface="Calibri" pitchFamily="34" charset="0"/>
              </a:rPr>
              <a:t>Consider smart management of staff work hours – productive start times – not sitting having breakfast at desk.</a:t>
            </a:r>
          </a:p>
          <a:p>
            <a:pPr lvl="2">
              <a:lnSpc>
                <a:spcPct val="80000"/>
              </a:lnSpc>
              <a:buFontTx/>
              <a:buChar char="•"/>
            </a:pPr>
            <a:endParaRPr lang="en-AU" altLang="en-US" sz="800" dirty="0">
              <a:latin typeface="Calibri" pitchFamily="34" charset="0"/>
            </a:endParaRPr>
          </a:p>
          <a:p>
            <a:pPr lvl="2">
              <a:lnSpc>
                <a:spcPct val="80000"/>
              </a:lnSpc>
            </a:pPr>
            <a:r>
              <a:rPr lang="en-AU" altLang="en-US" sz="800" dirty="0">
                <a:latin typeface="Calibri" pitchFamily="34" charset="0"/>
              </a:rPr>
              <a:t>Example of one tool provided</a:t>
            </a: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20</a:t>
            </a:fld>
            <a:endParaRPr lang="en-AU" altLang="en-US"/>
          </a:p>
        </p:txBody>
      </p:sp>
    </p:spTree>
    <p:extLst>
      <p:ext uri="{BB962C8B-B14F-4D97-AF65-F5344CB8AC3E}">
        <p14:creationId xmlns:p14="http://schemas.microsoft.com/office/powerpoint/2010/main" val="229514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Calibri" pitchFamily="34" charset="0"/>
              </a:rPr>
              <a:t>The allocation and supervision tools are located in a secure area in the Child Protection Manual in order that only staff can access them. </a:t>
            </a:r>
          </a:p>
          <a:p>
            <a:r>
              <a:rPr lang="en-AU" altLang="en-US" dirty="0">
                <a:latin typeface="Calibri" pitchFamily="34" charset="0"/>
              </a:rPr>
              <a:t>To access them all just log on using computer username and password.</a:t>
            </a:r>
          </a:p>
          <a:p>
            <a:endParaRPr lang="en-AU" altLang="en-US" dirty="0">
              <a:latin typeface="Calibri" pitchFamily="34" charset="0"/>
            </a:endParaRP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21</a:t>
            </a:fld>
            <a:endParaRPr lang="en-AU" altLang="en-US"/>
          </a:p>
        </p:txBody>
      </p:sp>
    </p:spTree>
    <p:extLst>
      <p:ext uri="{BB962C8B-B14F-4D97-AF65-F5344CB8AC3E}">
        <p14:creationId xmlns:p14="http://schemas.microsoft.com/office/powerpoint/2010/main" val="183111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Calibri" pitchFamily="34" charset="0"/>
              </a:rPr>
              <a:t> Ask the question of the group who has an agreement themselves and who has them in place with their staff???</a:t>
            </a:r>
          </a:p>
          <a:p>
            <a:r>
              <a:rPr lang="en-AU" altLang="en-US" dirty="0">
                <a:latin typeface="Calibri" pitchFamily="34" charset="0"/>
              </a:rPr>
              <a:t> Encourage anyone in the room who has or who has previously had a supervision agreement to discuss how they successfully developed agreements themselves / with staff. Discuss what the content of the agreement was and how it was negotiated. Also explore how this assisted with discussions around workload or any other issues causing concern.</a:t>
            </a:r>
          </a:p>
          <a:p>
            <a:endParaRPr lang="en-AU" altLang="en-US" dirty="0">
              <a:latin typeface="Calibri" pitchFamily="34" charset="0"/>
            </a:endParaRPr>
          </a:p>
          <a:p>
            <a:endParaRPr lang="en-AU" altLang="en-US" dirty="0">
              <a:latin typeface="Calibri" pitchFamily="34" charset="0"/>
            </a:endParaRPr>
          </a:p>
          <a:p>
            <a:r>
              <a:rPr lang="en-AU" altLang="en-US" dirty="0">
                <a:latin typeface="Calibri" pitchFamily="34" charset="0"/>
              </a:rPr>
              <a:t>If no one in the room refers to having had an agreement move to next slide!</a:t>
            </a: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22</a:t>
            </a:fld>
            <a:endParaRPr lang="en-AU" altLang="en-US"/>
          </a:p>
        </p:txBody>
      </p:sp>
    </p:spTree>
    <p:extLst>
      <p:ext uri="{BB962C8B-B14F-4D97-AF65-F5344CB8AC3E}">
        <p14:creationId xmlns:p14="http://schemas.microsoft.com/office/powerpoint/2010/main" val="303262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Calibri" pitchFamily="34" charset="0"/>
              </a:rPr>
              <a:t>The </a:t>
            </a:r>
            <a:r>
              <a:rPr lang="en-US" altLang="en-US" b="1" dirty="0">
                <a:latin typeface="Calibri" pitchFamily="34" charset="0"/>
              </a:rPr>
              <a:t>Capability Framework </a:t>
            </a:r>
            <a:r>
              <a:rPr lang="en-US" altLang="en-US" dirty="0">
                <a:latin typeface="Calibri" pitchFamily="34" charset="0"/>
              </a:rPr>
              <a:t>describes the capabilities, knowledge and skills required of practitioners and managers (CPP 3 – 6). It describes the building blocks of what is expected from practitioners to effectively do their jobs and deliver the outcomes required. </a:t>
            </a:r>
            <a:r>
              <a:rPr lang="en-AU" altLang="en-US" dirty="0">
                <a:latin typeface="Calibri" pitchFamily="34" charset="0"/>
              </a:rPr>
              <a:t>As a manager, the framework assists you with: </a:t>
            </a:r>
          </a:p>
          <a:p>
            <a:pPr>
              <a:buFontTx/>
              <a:buChar char="•"/>
            </a:pPr>
            <a:r>
              <a:rPr lang="en-AU" altLang="en-US" dirty="0">
                <a:latin typeface="Calibri" pitchFamily="34" charset="0"/>
              </a:rPr>
              <a:t>defining the capabilities, knowledge and skills required of your staff in each classification </a:t>
            </a:r>
          </a:p>
          <a:p>
            <a:pPr>
              <a:buFontTx/>
              <a:buChar char="•"/>
            </a:pPr>
            <a:r>
              <a:rPr lang="en-AU" altLang="en-US" dirty="0">
                <a:latin typeface="Calibri" pitchFamily="34" charset="0"/>
              </a:rPr>
              <a:t>more effectively targeting the development needs of your staff throughout the year and particularly during their performance development discussions </a:t>
            </a:r>
          </a:p>
          <a:p>
            <a:pPr>
              <a:buFontTx/>
              <a:buChar char="•"/>
            </a:pPr>
            <a:r>
              <a:rPr lang="en-AU" altLang="en-US" dirty="0">
                <a:latin typeface="Calibri" pitchFamily="34" charset="0"/>
              </a:rPr>
              <a:t>identifying and managing performance issues </a:t>
            </a:r>
          </a:p>
          <a:p>
            <a:pPr>
              <a:buFontTx/>
              <a:buChar char="•"/>
            </a:pPr>
            <a:r>
              <a:rPr lang="en-AU" altLang="en-US" dirty="0">
                <a:latin typeface="Calibri" pitchFamily="34" charset="0"/>
              </a:rPr>
              <a:t>identifying capability gaps within your team </a:t>
            </a:r>
          </a:p>
          <a:p>
            <a:pPr>
              <a:buFontTx/>
              <a:buChar char="•"/>
            </a:pPr>
            <a:r>
              <a:rPr lang="en-AU" altLang="en-US" dirty="0">
                <a:latin typeface="Calibri" pitchFamily="34" charset="0"/>
              </a:rPr>
              <a:t>strengthening engagement of staff with their roles and thus improve retention </a:t>
            </a:r>
          </a:p>
          <a:p>
            <a:pPr>
              <a:buFontTx/>
              <a:buChar char="•"/>
            </a:pPr>
            <a:r>
              <a:rPr lang="en-AU" altLang="en-US" dirty="0">
                <a:latin typeface="Calibri" pitchFamily="34" charset="0"/>
              </a:rPr>
              <a:t>succession planning by identifying people that demonstrate potential. </a:t>
            </a:r>
          </a:p>
          <a:p>
            <a:endParaRPr lang="en-AU" altLang="en-US" dirty="0">
              <a:latin typeface="Calibri" pitchFamily="34" charset="0"/>
            </a:endParaRPr>
          </a:p>
          <a:p>
            <a:pPr eaLnBrk="1" hangingPunct="1"/>
            <a:r>
              <a:rPr lang="en-AU" altLang="en-US" sz="1200" b="1" dirty="0">
                <a:latin typeface="Calibri" pitchFamily="34" charset="0"/>
              </a:rPr>
              <a:t>Critical reflection - Thinking clearly</a:t>
            </a:r>
            <a:r>
              <a:rPr lang="en-AU" altLang="en-US" sz="1200" dirty="0">
                <a:latin typeface="Calibri" pitchFamily="34" charset="0"/>
              </a:rPr>
              <a:t> about the decisions we make and the actions that follow is vital. The quality of our thinking will determine the quality of our delivery. Using self-awareness and several analytical techniques to solve complex problems.</a:t>
            </a:r>
          </a:p>
          <a:p>
            <a:pPr eaLnBrk="1" hangingPunct="1"/>
            <a:endParaRPr lang="en-AU" altLang="en-US" sz="1200" b="1" dirty="0">
              <a:latin typeface="Calibri" pitchFamily="34" charset="0"/>
            </a:endParaRPr>
          </a:p>
          <a:p>
            <a:pPr eaLnBrk="1" hangingPunct="1"/>
            <a:r>
              <a:rPr lang="en-AU" altLang="en-US" sz="1200" b="1" dirty="0">
                <a:latin typeface="Calibri" pitchFamily="34" charset="0"/>
              </a:rPr>
              <a:t>Engaging others</a:t>
            </a:r>
            <a:r>
              <a:rPr lang="en-AU" altLang="en-US" sz="1200" dirty="0">
                <a:latin typeface="Calibri" pitchFamily="34" charset="0"/>
              </a:rPr>
              <a:t> involves working professionally and effectively with others (children, families, carers, community, service providers and colleagues), listening deeply and building positive and purposeful relationships that help deliver the best outcomes possible. </a:t>
            </a:r>
          </a:p>
          <a:p>
            <a:pPr eaLnBrk="1" hangingPunct="1"/>
            <a:r>
              <a:rPr lang="en-AU" altLang="en-US" sz="1200" dirty="0">
                <a:latin typeface="Calibri" pitchFamily="34" charset="0"/>
              </a:rPr>
              <a:t> </a:t>
            </a:r>
            <a:endParaRPr lang="en-AU" altLang="en-US" sz="1200" b="1" dirty="0">
              <a:latin typeface="Calibri" pitchFamily="34" charset="0"/>
            </a:endParaRPr>
          </a:p>
          <a:p>
            <a:pPr eaLnBrk="1" hangingPunct="1"/>
            <a:r>
              <a:rPr lang="en-AU" altLang="en-US" sz="1200" b="1" dirty="0">
                <a:latin typeface="Calibri" pitchFamily="34" charset="0"/>
              </a:rPr>
              <a:t>Managing oneself</a:t>
            </a:r>
            <a:r>
              <a:rPr lang="en-AU" altLang="en-US" sz="1200" dirty="0">
                <a:latin typeface="Calibri" pitchFamily="34" charset="0"/>
              </a:rPr>
              <a:t> involves becoming aware of our own thoughts and feelings and how these may impact on others and decision making. It also includes having an awareness of the personal impacts of working in a stressful and traumatic environment, building resilience and being open to new ideas in order to achieve the best outcomes possible.</a:t>
            </a:r>
          </a:p>
          <a:p>
            <a:pPr eaLnBrk="1" hangingPunct="1"/>
            <a:endParaRPr lang="en-AU" altLang="en-US" sz="1200" dirty="0">
              <a:latin typeface="Calibri" pitchFamily="34" charset="0"/>
            </a:endParaRPr>
          </a:p>
          <a:p>
            <a:pPr eaLnBrk="1" hangingPunct="1"/>
            <a:endParaRPr lang="en-AU" altLang="en-US" sz="1200" dirty="0">
              <a:latin typeface="Calibri" pitchFamily="34" charset="0"/>
            </a:endParaRPr>
          </a:p>
          <a:p>
            <a:pPr eaLnBrk="1" hangingPunct="1"/>
            <a:r>
              <a:rPr lang="en-AU" altLang="en-US" sz="1200" dirty="0">
                <a:latin typeface="Calibri" pitchFamily="34" charset="0"/>
              </a:rPr>
              <a:t>Consistently </a:t>
            </a:r>
            <a:r>
              <a:rPr lang="en-AU" altLang="en-US" sz="1200" b="1" dirty="0">
                <a:latin typeface="Calibri" pitchFamily="34" charset="0"/>
              </a:rPr>
              <a:t>delivering results</a:t>
            </a:r>
            <a:r>
              <a:rPr lang="en-AU" altLang="en-US" sz="1200" dirty="0">
                <a:latin typeface="Calibri" pitchFamily="34" charset="0"/>
              </a:rPr>
              <a:t> involves working in a highly effective and innovative way that that focuses on the best interests of the child and on achieving positive outcomes for children and families now and for the future.</a:t>
            </a:r>
            <a:r>
              <a:rPr lang="en-AU" altLang="en-US" dirty="0">
                <a:latin typeface="Calibri" pitchFamily="34" charset="0"/>
              </a:rPr>
              <a:t>   </a:t>
            </a:r>
            <a:endParaRPr lang="en-AU" altLang="ko-KR" dirty="0">
              <a:latin typeface="Calibri" pitchFamily="34" charset="0"/>
              <a:ea typeface="Gulim" pitchFamily="34" charset="-127"/>
            </a:endParaRPr>
          </a:p>
          <a:p>
            <a:endParaRPr lang="en-AU" altLang="en-US" dirty="0">
              <a:latin typeface="Calibri" pitchFamily="34" charset="0"/>
            </a:endParaRPr>
          </a:p>
          <a:p>
            <a:pPr eaLnBrk="1" hangingPunct="1"/>
            <a:endParaRPr lang="en-AU" altLang="en-US" sz="1200" dirty="0">
              <a:latin typeface="Calibri" pitchFamily="34" charset="0"/>
            </a:endParaRPr>
          </a:p>
          <a:p>
            <a:pPr eaLnBrk="1" hangingPunct="1"/>
            <a:r>
              <a:rPr lang="en-AU" altLang="en-US" sz="1200" dirty="0">
                <a:latin typeface="Calibri" pitchFamily="34" charset="0"/>
              </a:rPr>
              <a:t>Effectively </a:t>
            </a:r>
            <a:r>
              <a:rPr lang="en-AU" altLang="en-US" sz="1200" b="1" dirty="0">
                <a:latin typeface="Calibri" pitchFamily="34" charset="0"/>
              </a:rPr>
              <a:t>leading and inspiring</a:t>
            </a:r>
            <a:r>
              <a:rPr lang="en-AU" altLang="en-US" sz="1200" dirty="0">
                <a:latin typeface="Calibri" pitchFamily="34" charset="0"/>
              </a:rPr>
              <a:t> our people helps them to focus on what really matters, and strengthens their professional ability to deliver the best possible outcomes for each child. </a:t>
            </a:r>
          </a:p>
          <a:p>
            <a:pPr eaLnBrk="1" hangingPunct="1"/>
            <a:r>
              <a:rPr lang="en-AU" altLang="en-US" sz="1200" dirty="0">
                <a:latin typeface="Calibri" pitchFamily="34" charset="0"/>
              </a:rPr>
              <a:t> </a:t>
            </a: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3</a:t>
            </a:fld>
            <a:endParaRPr lang="en-AU" altLang="en-US"/>
          </a:p>
        </p:txBody>
      </p:sp>
    </p:spTree>
    <p:extLst>
      <p:ext uri="{BB962C8B-B14F-4D97-AF65-F5344CB8AC3E}">
        <p14:creationId xmlns:p14="http://schemas.microsoft.com/office/powerpoint/2010/main" val="117823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ltLang="en-US" sz="1200" dirty="0">
                <a:latin typeface="Calibri" pitchFamily="34" charset="0"/>
              </a:rPr>
              <a:t>The purpose of supervision is to give the supervisor and staff member an opportunity to jointly undertake a formal assessment of:</a:t>
            </a:r>
          </a:p>
          <a:p>
            <a:pPr algn="just">
              <a:buFontTx/>
              <a:buChar char="•"/>
            </a:pPr>
            <a:r>
              <a:rPr lang="en-AU" altLang="en-US" sz="1200" dirty="0">
                <a:latin typeface="Calibri" pitchFamily="34" charset="0"/>
              </a:rPr>
              <a:t>client needs, </a:t>
            </a:r>
          </a:p>
          <a:p>
            <a:pPr algn="just">
              <a:buFontTx/>
              <a:buChar char="•"/>
            </a:pPr>
            <a:r>
              <a:rPr lang="en-AU" altLang="en-US" sz="1200" dirty="0">
                <a:latin typeface="Calibri" pitchFamily="34" charset="0"/>
              </a:rPr>
              <a:t>the staff member’s professional support needs, </a:t>
            </a:r>
          </a:p>
          <a:p>
            <a:pPr algn="just">
              <a:buFontTx/>
              <a:buChar char="•"/>
            </a:pPr>
            <a:r>
              <a:rPr lang="en-AU" altLang="en-US" sz="1200" dirty="0">
                <a:latin typeface="Calibri" pitchFamily="34" charset="0"/>
              </a:rPr>
              <a:t>the staff member’s workload, and </a:t>
            </a:r>
          </a:p>
          <a:p>
            <a:pPr algn="just">
              <a:buFontTx/>
              <a:buChar char="•"/>
            </a:pPr>
            <a:r>
              <a:rPr lang="en-AU" altLang="en-US" sz="1200" dirty="0">
                <a:latin typeface="Calibri" pitchFamily="34" charset="0"/>
              </a:rPr>
              <a:t>the administration task involved in Child Protection work.</a:t>
            </a:r>
          </a:p>
          <a:p>
            <a:pPr algn="just"/>
            <a:endParaRPr lang="en-AU" altLang="en-US" sz="1200" dirty="0">
              <a:latin typeface="Calibri" pitchFamily="34" charset="0"/>
            </a:endParaRPr>
          </a:p>
          <a:p>
            <a:pPr algn="just"/>
            <a:r>
              <a:rPr lang="en-AU" altLang="en-US" sz="800" i="1" dirty="0">
                <a:latin typeface="Calibri" pitchFamily="34" charset="0"/>
              </a:rPr>
              <a:t>Child Protection Supervision Standards, June 2005</a:t>
            </a: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4</a:t>
            </a:fld>
            <a:endParaRPr lang="en-AU" altLang="en-US"/>
          </a:p>
        </p:txBody>
      </p:sp>
    </p:spTree>
    <p:extLst>
      <p:ext uri="{BB962C8B-B14F-4D97-AF65-F5344CB8AC3E}">
        <p14:creationId xmlns:p14="http://schemas.microsoft.com/office/powerpoint/2010/main" val="170168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Calibri" pitchFamily="34" charset="0"/>
              </a:rPr>
              <a:t>These functions of supervision are of course complimentary to the department’s purpose of supervision.</a:t>
            </a:r>
          </a:p>
          <a:p>
            <a:r>
              <a:rPr lang="en-AU" altLang="en-US" dirty="0">
                <a:latin typeface="Calibri" pitchFamily="34" charset="0"/>
              </a:rPr>
              <a:t>These functions frequently overlap and some may be more dominant at different times, for example dependent of the practitioners stage of development / capability.</a:t>
            </a:r>
          </a:p>
          <a:p>
            <a:r>
              <a:rPr lang="en-AU" altLang="en-US" b="1" dirty="0">
                <a:latin typeface="Calibri" pitchFamily="34" charset="0"/>
              </a:rPr>
              <a:t>1.Managerial. </a:t>
            </a:r>
          </a:p>
          <a:p>
            <a:r>
              <a:rPr lang="en-AU" altLang="en-US" dirty="0">
                <a:latin typeface="Calibri" pitchFamily="34" charset="0"/>
              </a:rPr>
              <a:t>To ensure professional, accountable Child Protection practice and monitor workloads</a:t>
            </a:r>
          </a:p>
          <a:p>
            <a:r>
              <a:rPr lang="en-AU" altLang="en-US" b="1" dirty="0">
                <a:latin typeface="Calibri" pitchFamily="34" charset="0"/>
              </a:rPr>
              <a:t>2. Developmental / educative function. </a:t>
            </a:r>
          </a:p>
          <a:p>
            <a:r>
              <a:rPr lang="en-AU" altLang="en-US" dirty="0">
                <a:latin typeface="Calibri" pitchFamily="34" charset="0"/>
              </a:rPr>
              <a:t>The objective is to promote professional competence through the establishment of a collaborative and reflective approach for learning and a focus on continuing professional development / provision of regular performance feedback pursuant to a development plan - Progression, Performance and Development process (PPD).</a:t>
            </a:r>
          </a:p>
          <a:p>
            <a:r>
              <a:rPr lang="en-AU" altLang="en-US" b="1" dirty="0">
                <a:latin typeface="Calibri" pitchFamily="34" charset="0"/>
              </a:rPr>
              <a:t>3. Supportive. </a:t>
            </a:r>
          </a:p>
          <a:p>
            <a:r>
              <a:rPr lang="en-AU" altLang="en-US" dirty="0">
                <a:latin typeface="Calibri" pitchFamily="34" charset="0"/>
              </a:rPr>
              <a:t>To create adequate workplace safety for practitioners to discuss rewards, challenges, uncertainties and the emotional impact of the work. To monitor supervisee’s safety and wellbeing. </a:t>
            </a:r>
          </a:p>
          <a:p>
            <a:r>
              <a:rPr lang="en-AU" altLang="en-US" b="1" dirty="0">
                <a:latin typeface="Calibri" pitchFamily="34" charset="0"/>
              </a:rPr>
              <a:t>4. Mediative.</a:t>
            </a:r>
            <a:r>
              <a:rPr lang="en-AU" altLang="en-US" dirty="0">
                <a:latin typeface="Calibri" pitchFamily="34" charset="0"/>
              </a:rPr>
              <a:t> </a:t>
            </a:r>
          </a:p>
          <a:p>
            <a:r>
              <a:rPr lang="en-AU" altLang="en-US" dirty="0">
                <a:latin typeface="Calibri" pitchFamily="34" charset="0"/>
              </a:rPr>
              <a:t>To mediate between practitioners, the department and others. </a:t>
            </a:r>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5</a:t>
            </a:fld>
            <a:endParaRPr lang="en-AU" altLang="en-US"/>
          </a:p>
        </p:txBody>
      </p:sp>
    </p:spTree>
    <p:extLst>
      <p:ext uri="{BB962C8B-B14F-4D97-AF65-F5344CB8AC3E}">
        <p14:creationId xmlns:p14="http://schemas.microsoft.com/office/powerpoint/2010/main" val="366377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Char char="•"/>
            </a:pPr>
            <a:r>
              <a:rPr lang="en-AU" altLang="en-US" sz="1200" dirty="0">
                <a:latin typeface="Calibri" pitchFamily="34" charset="0"/>
              </a:rPr>
              <a:t>The Best Interests of the child must be at the centre of supervision – the SAFER children framework is at the foundation of all that we do.</a:t>
            </a:r>
          </a:p>
          <a:p>
            <a:pPr>
              <a:spcBef>
                <a:spcPct val="0"/>
              </a:spcBef>
              <a:buFontTx/>
              <a:buChar char="•"/>
            </a:pPr>
            <a:endParaRPr lang="en-AU" altLang="en-US" sz="1200" dirty="0">
              <a:latin typeface="Calibri" pitchFamily="34" charset="0"/>
            </a:endParaRPr>
          </a:p>
          <a:p>
            <a:pPr>
              <a:spcBef>
                <a:spcPct val="0"/>
              </a:spcBef>
              <a:buFontTx/>
              <a:buChar char="•"/>
            </a:pPr>
            <a:r>
              <a:rPr lang="en-AU" altLang="en-US" sz="1200" dirty="0">
                <a:latin typeface="Calibri" pitchFamily="34" charset="0"/>
              </a:rPr>
              <a:t>The paramount consideration in supervision is quality service delivery and client outcomes.</a:t>
            </a: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6</a:t>
            </a:fld>
            <a:endParaRPr lang="en-AU" altLang="en-US"/>
          </a:p>
        </p:txBody>
      </p:sp>
    </p:spTree>
    <p:extLst>
      <p:ext uri="{BB962C8B-B14F-4D97-AF65-F5344CB8AC3E}">
        <p14:creationId xmlns:p14="http://schemas.microsoft.com/office/powerpoint/2010/main" val="127117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Calibri" pitchFamily="34" charset="0"/>
              </a:rPr>
              <a:t>Supervision is scheduled and occurs on a regular basis – we will take a look at what the policy determines as regular</a:t>
            </a:r>
          </a:p>
          <a:p>
            <a:endParaRPr lang="en-AU" altLang="en-US" dirty="0">
              <a:latin typeface="Calibri" pitchFamily="34" charset="0"/>
            </a:endParaRPr>
          </a:p>
          <a:p>
            <a:r>
              <a:rPr lang="en-AU" altLang="en-US" dirty="0">
                <a:latin typeface="Calibri" pitchFamily="34" charset="0"/>
              </a:rPr>
              <a:t>There is an interdependence of accountability, professional development and support in supervision.</a:t>
            </a:r>
          </a:p>
          <a:p>
            <a:endParaRPr lang="en-AU" altLang="en-US" dirty="0">
              <a:latin typeface="Calibri" pitchFamily="34" charset="0"/>
            </a:endParaRPr>
          </a:p>
          <a:p>
            <a:r>
              <a:rPr lang="en-AU" altLang="en-US" dirty="0">
                <a:latin typeface="Calibri" pitchFamily="34" charset="0"/>
              </a:rPr>
              <a:t>Supervision aims to maximise the practitioner’s performance and provide tailored developmental opportunities, based on adult learning principles.</a:t>
            </a:r>
          </a:p>
          <a:p>
            <a:endParaRPr lang="en-AU" altLang="en-US" dirty="0">
              <a:latin typeface="Calibri" pitchFamily="34" charset="0"/>
            </a:endParaRPr>
          </a:p>
          <a:p>
            <a:r>
              <a:rPr lang="en-AU" altLang="en-US" dirty="0">
                <a:latin typeface="Calibri" pitchFamily="34" charset="0"/>
              </a:rPr>
              <a:t>Supervision is based on a negotiated agreement.</a:t>
            </a:r>
          </a:p>
          <a:p>
            <a:endParaRPr lang="en-AU" altLang="en-US" dirty="0">
              <a:latin typeface="Calibri" pitchFamily="34" charset="0"/>
            </a:endParaRPr>
          </a:p>
          <a:p>
            <a:r>
              <a:rPr lang="en-AU" altLang="en-US" dirty="0">
                <a:latin typeface="Calibri" pitchFamily="34" charset="0"/>
              </a:rPr>
              <a:t>Supervision aims to provide the foundation for a supportive and positive relationships - getting the best outcomes from supervisor to staff, then staff to child/family</a:t>
            </a:r>
          </a:p>
          <a:p>
            <a:endParaRPr lang="en-AU" altLang="en-US" dirty="0">
              <a:latin typeface="Calibri" pitchFamily="34" charset="0"/>
            </a:endParaRPr>
          </a:p>
          <a:p>
            <a:r>
              <a:rPr lang="en-AU" altLang="en-US" dirty="0">
                <a:latin typeface="Calibri" pitchFamily="34" charset="0"/>
              </a:rPr>
              <a:t>Supervision is a shared responsibility.</a:t>
            </a: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7</a:t>
            </a:fld>
            <a:endParaRPr lang="en-AU" altLang="en-US"/>
          </a:p>
        </p:txBody>
      </p:sp>
    </p:spTree>
    <p:extLst>
      <p:ext uri="{BB962C8B-B14F-4D97-AF65-F5344CB8AC3E}">
        <p14:creationId xmlns:p14="http://schemas.microsoft.com/office/powerpoint/2010/main" val="34885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100" dirty="0">
                <a:latin typeface="Calibri" pitchFamily="34" charset="0"/>
              </a:rPr>
              <a:t>Effective supervision cannot occur in a climate of mistrust. </a:t>
            </a:r>
          </a:p>
          <a:p>
            <a:r>
              <a:rPr lang="en-AU" altLang="en-US" sz="1100" dirty="0">
                <a:latin typeface="Calibri" pitchFamily="34" charset="0"/>
              </a:rPr>
              <a:t>For supervision to be effective staff</a:t>
            </a:r>
            <a:r>
              <a:rPr lang="en-AU" altLang="en-US" sz="1200" dirty="0">
                <a:latin typeface="Calibri" pitchFamily="34" charset="0"/>
              </a:rPr>
              <a:t>:</a:t>
            </a:r>
          </a:p>
          <a:p>
            <a:pPr>
              <a:buFontTx/>
              <a:buChar char="•"/>
            </a:pPr>
            <a:r>
              <a:rPr lang="en-AU" altLang="en-US" sz="1200" dirty="0">
                <a:latin typeface="Calibri" pitchFamily="34" charset="0"/>
              </a:rPr>
              <a:t>must be clear about roles, responsibilities and accountabilities</a:t>
            </a:r>
          </a:p>
          <a:p>
            <a:pPr>
              <a:buFontTx/>
              <a:buChar char="•"/>
            </a:pPr>
            <a:r>
              <a:rPr lang="en-AU" altLang="en-US" sz="1200" dirty="0">
                <a:solidFill>
                  <a:srgbClr val="990033"/>
                </a:solidFill>
                <a:latin typeface="Calibri" pitchFamily="34" charset="0"/>
              </a:rPr>
              <a:t>must be supported to manage the demands (tasks and emotions) of the work</a:t>
            </a:r>
          </a:p>
          <a:p>
            <a:pPr>
              <a:buFontTx/>
              <a:buChar char="•"/>
            </a:pPr>
            <a:r>
              <a:rPr lang="en-AU" altLang="en-US" sz="1200" dirty="0">
                <a:latin typeface="Calibri" pitchFamily="34" charset="0"/>
              </a:rPr>
              <a:t>should be provided with a  supportive and positive climate for practice and performance, and</a:t>
            </a:r>
          </a:p>
          <a:p>
            <a:pPr>
              <a:buFontTx/>
              <a:buChar char="•"/>
            </a:pPr>
            <a:r>
              <a:rPr lang="en-AU" altLang="en-US" sz="1200" dirty="0">
                <a:solidFill>
                  <a:srgbClr val="990033"/>
                </a:solidFill>
                <a:latin typeface="Calibri" pitchFamily="34" charset="0"/>
              </a:rPr>
              <a:t>must ensure the best interests of the child remain paramount</a:t>
            </a:r>
          </a:p>
          <a:p>
            <a:pPr>
              <a:buFontTx/>
              <a:buChar char="•"/>
            </a:pPr>
            <a:endParaRPr lang="en-AU" altLang="en-US" sz="1100" dirty="0">
              <a:latin typeface="Calibri" pitchFamily="34" charset="0"/>
            </a:endParaRP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9</a:t>
            </a:fld>
            <a:endParaRPr lang="en-AU" altLang="en-US"/>
          </a:p>
        </p:txBody>
      </p:sp>
    </p:spTree>
    <p:extLst>
      <p:ext uri="{BB962C8B-B14F-4D97-AF65-F5344CB8AC3E}">
        <p14:creationId xmlns:p14="http://schemas.microsoft.com/office/powerpoint/2010/main" val="7878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altLang="en-US" dirty="0">
                <a:latin typeface="Calibri" pitchFamily="34" charset="0"/>
              </a:rPr>
              <a:t>We just mentioned that TRUST is at the Centre of Effective Supervision. TRUST is also at the core of any good relationship, supported and engaged practitioners will in turn support and engage clients; relationships are central to good practice and successful outcomes.</a:t>
            </a:r>
          </a:p>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10</a:t>
            </a:fld>
            <a:endParaRPr lang="en-AU" altLang="en-US"/>
          </a:p>
        </p:txBody>
      </p:sp>
    </p:spTree>
    <p:extLst>
      <p:ext uri="{BB962C8B-B14F-4D97-AF65-F5344CB8AC3E}">
        <p14:creationId xmlns:p14="http://schemas.microsoft.com/office/powerpoint/2010/main" val="61407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78D1C1-D507-4C20-BDC1-CC496A061661}" type="slidenum">
              <a:rPr lang="en-AU" altLang="en-US" smtClean="0"/>
              <a:pPr/>
              <a:t>11</a:t>
            </a:fld>
            <a:endParaRPr lang="en-AU" altLang="en-US"/>
          </a:p>
        </p:txBody>
      </p:sp>
    </p:spTree>
    <p:extLst>
      <p:ext uri="{BB962C8B-B14F-4D97-AF65-F5344CB8AC3E}">
        <p14:creationId xmlns:p14="http://schemas.microsoft.com/office/powerpoint/2010/main" val="3155111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0110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619250"/>
            <a:ext cx="8243888"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6480175"/>
            <a:ext cx="539750" cy="374650"/>
          </a:xfrm>
        </p:spPr>
        <p:txBody>
          <a:bodyPr/>
          <a:lstStyle>
            <a:lvl1pPr>
              <a:defRPr/>
            </a:lvl1pPr>
          </a:lstStyle>
          <a:p>
            <a:fld id="{27829FB5-6B26-4301-9B46-4FFED0BB0977}" type="slidenum">
              <a:rPr lang="en-AU" altLang="en-US"/>
              <a:pPr/>
              <a:t>‹#›</a:t>
            </a:fld>
            <a:endParaRPr lang="en-AU" altLang="en-US"/>
          </a:p>
        </p:txBody>
      </p:sp>
    </p:spTree>
    <p:extLst>
      <p:ext uri="{BB962C8B-B14F-4D97-AF65-F5344CB8AC3E}">
        <p14:creationId xmlns:p14="http://schemas.microsoft.com/office/powerpoint/2010/main" val="2582684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8C11BB-860B-468B-8930-2AA170003B6B}" type="slidenum">
              <a:rPr lang="en-AU" altLang="en-US"/>
              <a:pPr/>
              <a:t>‹#›</a:t>
            </a:fld>
            <a:endParaRPr lang="en-AU" altLang="en-US"/>
          </a:p>
        </p:txBody>
      </p:sp>
      <p:sp>
        <p:nvSpPr>
          <p:cNvPr id="5" name="MSIPCMContentMarking" descr="{&quot;HashCode&quot;:1368741547,&quot;Placement&quot;:&quot;Footer&quot;,&quot;Top&quot;:517.4484,&quot;Left&quot;:293.6567,&quot;SlideWidth&quot;:720,&quot;SlideHeight&quot;:540}">
            <a:extLst>
              <a:ext uri="{FF2B5EF4-FFF2-40B4-BE49-F238E27FC236}">
                <a16:creationId xmlns:a16="http://schemas.microsoft.com/office/drawing/2014/main" id="{6C0F57E8-539A-424E-8982-92EF812F103F}"/>
              </a:ext>
            </a:extLst>
          </p:cNvPr>
          <p:cNvSpPr txBox="1"/>
          <p:nvPr userDrawn="1"/>
        </p:nvSpPr>
        <p:spPr>
          <a:xfrm>
            <a:off x="3729440" y="6571595"/>
            <a:ext cx="1685120"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E4100E"/>
                </a:solidFill>
                <a:latin typeface="Arial Black" panose="020B0A04020102020204" pitchFamily="34" charset="0"/>
              </a:rPr>
              <a:t>OFFICIAL: Sensitive</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87189D"/>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1.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cid:bb2d8baa-e722-4c85-a12e-e884dc3764d0@AUSP282.PROD.OUTLOOK.COM"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9750" y="247650"/>
            <a:ext cx="6513513" cy="1577975"/>
          </a:xfrm>
        </p:spPr>
        <p:txBody>
          <a:bodyPr/>
          <a:lstStyle/>
          <a:p>
            <a:r>
              <a:rPr lang="en-US" altLang="en-US" dirty="0">
                <a:latin typeface="Arial" charset="0"/>
                <a:ea typeface="ＭＳ Ｐゴシック" pitchFamily="34" charset="-128"/>
                <a:cs typeface="Arial" charset="0"/>
              </a:rPr>
              <a:t>Supervision within Child Protection</a:t>
            </a:r>
          </a:p>
        </p:txBody>
      </p:sp>
      <p:sp>
        <p:nvSpPr>
          <p:cNvPr id="5123" name="Subtitle 2"/>
          <p:cNvSpPr>
            <a:spLocks noGrp="1"/>
          </p:cNvSpPr>
          <p:nvPr>
            <p:ph type="subTitle" idx="1"/>
          </p:nvPr>
        </p:nvSpPr>
        <p:spPr>
          <a:xfrm>
            <a:off x="103332" y="6203661"/>
            <a:ext cx="5372677" cy="518018"/>
          </a:xfrm>
        </p:spPr>
        <p:txBody>
          <a:bodyPr/>
          <a:lstStyle/>
          <a:p>
            <a:r>
              <a:rPr lang="en-US" altLang="en-US" sz="1800" dirty="0">
                <a:solidFill>
                  <a:srgbClr val="000000"/>
                </a:solidFill>
                <a:latin typeface="Arial" charset="0"/>
                <a:ea typeface="ＭＳ Ｐゴシック" pitchFamily="34" charset="-128"/>
                <a:cs typeface="Arial" charset="0"/>
              </a:rPr>
              <a:t>Child Protection Policy Unit</a:t>
            </a:r>
          </a:p>
        </p:txBody>
      </p:sp>
      <p:pic>
        <p:nvPicPr>
          <p:cNvPr id="4" name="Picture 13" descr="group supervisi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74863"/>
            <a:ext cx="4627563"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co worker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0" y="2090738"/>
            <a:ext cx="4297363"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Relationships</a:t>
            </a:r>
          </a:p>
        </p:txBody>
      </p:sp>
      <p:sp>
        <p:nvSpPr>
          <p:cNvPr id="8195" name="Content Placeholder 2"/>
          <p:cNvSpPr>
            <a:spLocks noGrp="1"/>
          </p:cNvSpPr>
          <p:nvPr>
            <p:ph idx="1"/>
          </p:nvPr>
        </p:nvSpPr>
        <p:spPr>
          <a:xfrm>
            <a:off x="539750" y="1380257"/>
            <a:ext cx="8243888" cy="5301098"/>
          </a:xfrm>
        </p:spPr>
        <p:txBody>
          <a:bodyPr/>
          <a:lstStyle/>
          <a:p>
            <a:pPr>
              <a:lnSpc>
                <a:spcPct val="150000"/>
              </a:lnSpc>
            </a:pPr>
            <a:r>
              <a:rPr lang="en-AU" altLang="en-US" sz="2800" dirty="0">
                <a:ea typeface="ＭＳ Ｐゴシック" pitchFamily="34" charset="-128"/>
                <a:cs typeface="+mn-cs"/>
              </a:rPr>
              <a:t>“Relationships are central to good practice – relationships that engage people in change, build on strengths and creatively look for solutions in partnership with families, and that are characterised by respectful communication and wise use of authority.”</a:t>
            </a:r>
          </a:p>
          <a:p>
            <a:br>
              <a:rPr lang="en-AU" altLang="en-US" sz="1400" b="0" dirty="0">
                <a:solidFill>
                  <a:schemeClr val="tx1"/>
                </a:solidFill>
                <a:ea typeface="ＭＳ Ｐゴシック" pitchFamily="34" charset="-128"/>
                <a:cs typeface="+mn-cs"/>
              </a:rPr>
            </a:br>
            <a:r>
              <a:rPr lang="en-AU" altLang="en-US" sz="1400" b="0" dirty="0">
                <a:solidFill>
                  <a:schemeClr val="tx1"/>
                </a:solidFill>
                <a:ea typeface="ＭＳ Ｐゴシック" pitchFamily="34" charset="-128"/>
                <a:cs typeface="+mn-cs"/>
              </a:rPr>
              <a:t>(Source: Miller, R 2009, ‘Engagement with families involved in the statutory system’, in J. </a:t>
            </a:r>
            <a:r>
              <a:rPr lang="en-AU" altLang="en-US" sz="1400" b="0" dirty="0" err="1">
                <a:solidFill>
                  <a:schemeClr val="tx1"/>
                </a:solidFill>
                <a:ea typeface="ＭＳ Ｐゴシック" pitchFamily="34" charset="-128"/>
                <a:cs typeface="+mn-cs"/>
              </a:rPr>
              <a:t>Maidment</a:t>
            </a:r>
            <a:r>
              <a:rPr lang="en-AU" altLang="en-US" sz="1400" b="0" dirty="0">
                <a:solidFill>
                  <a:schemeClr val="tx1"/>
                </a:solidFill>
                <a:ea typeface="ＭＳ Ｐゴシック" pitchFamily="34" charset="-128"/>
                <a:cs typeface="+mn-cs"/>
              </a:rPr>
              <a:t> &amp; R. Egan (</a:t>
            </a:r>
            <a:r>
              <a:rPr lang="en-AU" altLang="en-US" sz="1400" b="0" dirty="0" err="1">
                <a:solidFill>
                  <a:schemeClr val="tx1"/>
                </a:solidFill>
                <a:ea typeface="ＭＳ Ｐゴシック" pitchFamily="34" charset="-128"/>
                <a:cs typeface="+mn-cs"/>
              </a:rPr>
              <a:t>Eds</a:t>
            </a:r>
            <a:r>
              <a:rPr lang="en-AU" altLang="en-US" sz="1400" b="0" dirty="0">
                <a:solidFill>
                  <a:schemeClr val="tx1"/>
                </a:solidFill>
                <a:ea typeface="ＭＳ Ｐゴシック" pitchFamily="34" charset="-128"/>
                <a:cs typeface="+mn-cs"/>
              </a:rPr>
              <a:t>), Practice Skills in Social Work and Welfare: More than just common sense, 2nd Edition, Allen &amp; Unwin Sydney.)</a:t>
            </a:r>
            <a:endParaRPr lang="en-US" altLang="en-US" sz="2000" dirty="0">
              <a:solidFill>
                <a:schemeClr val="tx1"/>
              </a:solidFill>
              <a:ea typeface="ＭＳ Ｐゴシック" pitchFamily="34" charset="-128"/>
              <a:cs typeface="+mn-cs"/>
            </a:endParaRPr>
          </a:p>
        </p:txBody>
      </p:sp>
    </p:spTree>
    <p:custDataLst>
      <p:tags r:id="rId1"/>
    </p:custDataLst>
    <p:extLst>
      <p:ext uri="{BB962C8B-B14F-4D97-AF65-F5344CB8AC3E}">
        <p14:creationId xmlns:p14="http://schemas.microsoft.com/office/powerpoint/2010/main" val="228381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Supervision requirements</a:t>
            </a:r>
          </a:p>
        </p:txBody>
      </p:sp>
      <p:sp>
        <p:nvSpPr>
          <p:cNvPr id="8195" name="Content Placeholder 2"/>
          <p:cNvSpPr>
            <a:spLocks noGrp="1"/>
          </p:cNvSpPr>
          <p:nvPr>
            <p:ph idx="1"/>
          </p:nvPr>
        </p:nvSpPr>
        <p:spPr>
          <a:xfrm>
            <a:off x="238991" y="1452995"/>
            <a:ext cx="8790709" cy="4854575"/>
          </a:xfrm>
        </p:spPr>
        <p:txBody>
          <a:bodyPr/>
          <a:lstStyle/>
          <a:p>
            <a:pPr marL="269875" indent="-269875">
              <a:lnSpc>
                <a:spcPct val="100000"/>
              </a:lnSpc>
              <a:spcBef>
                <a:spcPts val="600"/>
              </a:spcBef>
              <a:spcAft>
                <a:spcPts val="600"/>
              </a:spcAft>
              <a:buFont typeface="Arial" panose="020B0604020202020204" pitchFamily="34" charset="0"/>
              <a:buChar char="•"/>
            </a:pPr>
            <a:r>
              <a:rPr lang="en-US" altLang="en-US" sz="2000" b="0" dirty="0">
                <a:solidFill>
                  <a:schemeClr val="tx1"/>
                </a:solidFill>
                <a:latin typeface="Arial" pitchFamily="34" charset="0"/>
                <a:ea typeface="Geneva"/>
                <a:cs typeface="Arial" pitchFamily="34" charset="0"/>
              </a:rPr>
              <a:t>Child protection work is unpredictable, and all staff may need unscheduled supervision to address immediate issues. Some aspects of supervision can also be provided as live supervision or in a group supervision context. </a:t>
            </a:r>
          </a:p>
          <a:p>
            <a:pPr marL="269875" indent="-269875">
              <a:lnSpc>
                <a:spcPct val="100000"/>
              </a:lnSpc>
              <a:spcBef>
                <a:spcPts val="600"/>
              </a:spcBef>
              <a:spcAft>
                <a:spcPts val="600"/>
              </a:spcAft>
              <a:buFont typeface="Arial" panose="020B0604020202020204" pitchFamily="34" charset="0"/>
              <a:buChar char="•"/>
            </a:pPr>
            <a:r>
              <a:rPr lang="en-US" altLang="en-US" sz="2000" b="0" dirty="0">
                <a:solidFill>
                  <a:schemeClr val="tx1"/>
                </a:solidFill>
                <a:latin typeface="Arial" pitchFamily="34" charset="0"/>
                <a:ea typeface="Geneva"/>
                <a:cs typeface="Arial" pitchFamily="34" charset="0"/>
              </a:rPr>
              <a:t>However, effective supervision must also include regular scheduled </a:t>
            </a:r>
            <a:br>
              <a:rPr lang="en-US" altLang="en-US" sz="2000" b="0" dirty="0">
                <a:solidFill>
                  <a:schemeClr val="tx1"/>
                </a:solidFill>
                <a:latin typeface="Arial" pitchFamily="34" charset="0"/>
                <a:ea typeface="Geneva"/>
                <a:cs typeface="Arial" pitchFamily="34" charset="0"/>
              </a:rPr>
            </a:br>
            <a:r>
              <a:rPr lang="en-US" altLang="en-US" sz="2000" b="0" dirty="0">
                <a:solidFill>
                  <a:schemeClr val="tx1"/>
                </a:solidFill>
                <a:latin typeface="Arial" pitchFamily="34" charset="0"/>
                <a:ea typeface="Geneva"/>
                <a:cs typeface="Arial" pitchFamily="34" charset="0"/>
              </a:rPr>
              <a:t>one-on-one private supervision. The minimum requirements for each role are as follows, and compliance with these minimum requirements is reported on each month.</a:t>
            </a:r>
            <a:endParaRPr lang="en-AU" altLang="en-US" sz="2000" b="0" dirty="0">
              <a:solidFill>
                <a:schemeClr val="tx1"/>
              </a:solidFill>
              <a:latin typeface="Arial" pitchFamily="34" charset="0"/>
              <a:ea typeface="Geneva"/>
              <a:cs typeface="Arial" pitchFamily="34" charset="0"/>
            </a:endParaRPr>
          </a:p>
          <a:p>
            <a:pPr lvl="1"/>
            <a:endParaRPr lang="en-US" altLang="en-US" dirty="0">
              <a:ea typeface="ＭＳ Ｐゴシック" pitchFamily="34" charset="-128"/>
            </a:endParaRPr>
          </a:p>
        </p:txBody>
      </p:sp>
      <p:graphicFrame>
        <p:nvGraphicFramePr>
          <p:cNvPr id="4" name="Table 3">
            <a:extLst>
              <a:ext uri="{FF2B5EF4-FFF2-40B4-BE49-F238E27FC236}">
                <a16:creationId xmlns:a16="http://schemas.microsoft.com/office/drawing/2014/main" id="{C9B9CFD9-D2EB-4348-A35C-7DA25BDA92B0}"/>
              </a:ext>
            </a:extLst>
          </p:cNvPr>
          <p:cNvGraphicFramePr>
            <a:graphicFrameLocks noGrp="1"/>
          </p:cNvGraphicFramePr>
          <p:nvPr>
            <p:extLst>
              <p:ext uri="{D42A27DB-BD31-4B8C-83A1-F6EECF244321}">
                <p14:modId xmlns:p14="http://schemas.microsoft.com/office/powerpoint/2010/main" val="3756190655"/>
              </p:ext>
            </p:extLst>
          </p:nvPr>
        </p:nvGraphicFramePr>
        <p:xfrm>
          <a:off x="238990" y="3841902"/>
          <a:ext cx="8790709" cy="2941062"/>
        </p:xfrm>
        <a:graphic>
          <a:graphicData uri="http://schemas.openxmlformats.org/drawingml/2006/table">
            <a:tbl>
              <a:tblPr firstRow="1" bandRow="1">
                <a:tableStyleId>{5C22544A-7EE6-4342-B048-85BDC9FD1C3A}</a:tableStyleId>
              </a:tblPr>
              <a:tblGrid>
                <a:gridCol w="3958937">
                  <a:extLst>
                    <a:ext uri="{9D8B030D-6E8A-4147-A177-3AD203B41FA5}">
                      <a16:colId xmlns:a16="http://schemas.microsoft.com/office/drawing/2014/main" val="4223420831"/>
                    </a:ext>
                  </a:extLst>
                </a:gridCol>
                <a:gridCol w="4831772">
                  <a:extLst>
                    <a:ext uri="{9D8B030D-6E8A-4147-A177-3AD203B41FA5}">
                      <a16:colId xmlns:a16="http://schemas.microsoft.com/office/drawing/2014/main" val="2248547968"/>
                    </a:ext>
                  </a:extLst>
                </a:gridCol>
              </a:tblGrid>
              <a:tr h="316026">
                <a:tc>
                  <a:txBody>
                    <a:bodyPr/>
                    <a:lstStyle/>
                    <a:p>
                      <a:pPr>
                        <a:spcAft>
                          <a:spcPts val="0"/>
                        </a:spcAft>
                      </a:pPr>
                      <a:r>
                        <a:rPr lang="en-AU" sz="1600" dirty="0">
                          <a:effectLst/>
                        </a:rPr>
                        <a:t>Classification</a:t>
                      </a:r>
                      <a:endParaRPr lang="en-AU" sz="1600" dirty="0">
                        <a:effectLst/>
                        <a:latin typeface="Times New Roman" panose="02020603050405020304" pitchFamily="18" charset="0"/>
                        <a:ea typeface="Times New Roman" panose="02020603050405020304" pitchFamily="18" charset="0"/>
                      </a:endParaRPr>
                    </a:p>
                  </a:txBody>
                  <a:tcPr marL="91438" marR="91438" marT="45733" marB="45733"/>
                </a:tc>
                <a:tc>
                  <a:txBody>
                    <a:bodyPr/>
                    <a:lstStyle/>
                    <a:p>
                      <a:pPr>
                        <a:spcAft>
                          <a:spcPts val="0"/>
                        </a:spcAft>
                      </a:pPr>
                      <a:r>
                        <a:rPr lang="en-AU" sz="1600" dirty="0">
                          <a:effectLst/>
                        </a:rPr>
                        <a:t>Requirement (at least:</a:t>
                      </a:r>
                      <a:endParaRPr lang="en-AU" sz="1600" dirty="0">
                        <a:effectLst/>
                        <a:latin typeface="Times New Roman" panose="02020603050405020304" pitchFamily="18" charset="0"/>
                        <a:ea typeface="Times New Roman" panose="02020603050405020304" pitchFamily="18" charset="0"/>
                      </a:endParaRPr>
                    </a:p>
                  </a:txBody>
                  <a:tcPr marL="91438" marR="91438" marT="45733" marB="45733"/>
                </a:tc>
                <a:extLst>
                  <a:ext uri="{0D108BD9-81ED-4DB2-BD59-A6C34878D82A}">
                    <a16:rowId xmlns:a16="http://schemas.microsoft.com/office/drawing/2014/main" val="2152373090"/>
                  </a:ext>
                </a:extLst>
              </a:tr>
              <a:tr h="415387">
                <a:tc>
                  <a:txBody>
                    <a:bodyPr/>
                    <a:lstStyle/>
                    <a:p>
                      <a:pPr>
                        <a:spcAft>
                          <a:spcPts val="0"/>
                        </a:spcAft>
                      </a:pPr>
                      <a:r>
                        <a:rPr lang="en-AU" sz="1600" dirty="0">
                          <a:effectLst/>
                        </a:rPr>
                        <a:t>Case Support Workers (CPP2)</a:t>
                      </a:r>
                      <a:endParaRPr lang="en-AU" sz="1600" dirty="0">
                        <a:effectLst/>
                        <a:latin typeface="Times New Roman" panose="02020603050405020304" pitchFamily="18" charset="0"/>
                        <a:ea typeface="Times New Roman" panose="02020603050405020304" pitchFamily="18" charset="0"/>
                      </a:endParaRPr>
                    </a:p>
                  </a:txBody>
                  <a:tcPr marL="53974" marR="53974" marT="17785" marB="17785" anchor="ctr"/>
                </a:tc>
                <a:tc>
                  <a:txBody>
                    <a:bodyPr/>
                    <a:lstStyle/>
                    <a:p>
                      <a:pPr>
                        <a:spcAft>
                          <a:spcPts val="0"/>
                        </a:spcAft>
                      </a:pPr>
                      <a:r>
                        <a:rPr lang="en-AU" sz="1500" dirty="0">
                          <a:effectLst/>
                        </a:rPr>
                        <a:t>one (1) hour of scheduled supervision per fortnight</a:t>
                      </a:r>
                      <a:endParaRPr lang="en-AU" sz="1500" dirty="0">
                        <a:effectLst/>
                        <a:latin typeface="Times New Roman" panose="02020603050405020304" pitchFamily="18" charset="0"/>
                        <a:ea typeface="Times New Roman" panose="02020603050405020304" pitchFamily="18" charset="0"/>
                      </a:endParaRPr>
                    </a:p>
                  </a:txBody>
                  <a:tcPr marL="53974" marR="53974" marT="17785" marB="17785" anchor="ctr"/>
                </a:tc>
                <a:extLst>
                  <a:ext uri="{0D108BD9-81ED-4DB2-BD59-A6C34878D82A}">
                    <a16:rowId xmlns:a16="http://schemas.microsoft.com/office/drawing/2014/main" val="2749438709"/>
                  </a:ext>
                </a:extLst>
              </a:tr>
              <a:tr h="449187">
                <a:tc>
                  <a:txBody>
                    <a:bodyPr/>
                    <a:lstStyle/>
                    <a:p>
                      <a:pPr>
                        <a:spcAft>
                          <a:spcPts val="0"/>
                        </a:spcAft>
                      </a:pPr>
                      <a:r>
                        <a:rPr lang="en-AU" sz="1600" dirty="0">
                          <a:effectLst/>
                        </a:rPr>
                        <a:t>Child Protection Practitioners (CPP 3)</a:t>
                      </a:r>
                      <a:endParaRPr lang="en-AU" sz="1600" dirty="0">
                        <a:effectLst/>
                        <a:latin typeface="Times New Roman" panose="02020603050405020304" pitchFamily="18" charset="0"/>
                        <a:ea typeface="Times New Roman" panose="02020603050405020304" pitchFamily="18" charset="0"/>
                      </a:endParaRPr>
                    </a:p>
                  </a:txBody>
                  <a:tcPr marL="53974" marR="53974" marT="17785" marB="17785" anchor="ctr"/>
                </a:tc>
                <a:tc>
                  <a:txBody>
                    <a:bodyPr/>
                    <a:lstStyle/>
                    <a:p>
                      <a:pPr>
                        <a:spcAft>
                          <a:spcPts val="0"/>
                        </a:spcAft>
                      </a:pPr>
                      <a:r>
                        <a:rPr lang="en-AU" sz="1500" dirty="0">
                          <a:effectLst/>
                        </a:rPr>
                        <a:t>two (2) hours of scheduled supervision per fortnight</a:t>
                      </a:r>
                      <a:endParaRPr lang="en-AU" sz="1500" dirty="0">
                        <a:effectLst/>
                        <a:latin typeface="Times New Roman" panose="02020603050405020304" pitchFamily="18" charset="0"/>
                        <a:ea typeface="Times New Roman" panose="02020603050405020304" pitchFamily="18" charset="0"/>
                      </a:endParaRPr>
                    </a:p>
                  </a:txBody>
                  <a:tcPr marL="53974" marR="53974" marT="17785" marB="17785" anchor="ctr"/>
                </a:tc>
                <a:extLst>
                  <a:ext uri="{0D108BD9-81ED-4DB2-BD59-A6C34878D82A}">
                    <a16:rowId xmlns:a16="http://schemas.microsoft.com/office/drawing/2014/main" val="410890117"/>
                  </a:ext>
                </a:extLst>
              </a:tr>
              <a:tr h="493163">
                <a:tc>
                  <a:txBody>
                    <a:bodyPr/>
                    <a:lstStyle/>
                    <a:p>
                      <a:pPr>
                        <a:spcAft>
                          <a:spcPts val="0"/>
                        </a:spcAft>
                      </a:pPr>
                      <a:r>
                        <a:rPr lang="en-AU" sz="1600" dirty="0">
                          <a:effectLst/>
                        </a:rPr>
                        <a:t>Child Protection Practitioners, Team Managers (CPP 4 - CPP 5)</a:t>
                      </a:r>
                      <a:endParaRPr lang="en-AU" sz="1600" dirty="0">
                        <a:effectLst/>
                        <a:latin typeface="Times New Roman" panose="02020603050405020304" pitchFamily="18" charset="0"/>
                        <a:ea typeface="Times New Roman" panose="02020603050405020304" pitchFamily="18" charset="0"/>
                      </a:endParaRPr>
                    </a:p>
                  </a:txBody>
                  <a:tcPr marL="53974" marR="53974" marT="17785" marB="17785" anchor="ctr"/>
                </a:tc>
                <a:tc>
                  <a:txBody>
                    <a:bodyPr/>
                    <a:lstStyle/>
                    <a:p>
                      <a:pPr>
                        <a:spcAft>
                          <a:spcPts val="0"/>
                        </a:spcAft>
                      </a:pPr>
                      <a:r>
                        <a:rPr lang="en-AU" sz="1500" dirty="0">
                          <a:effectLst/>
                        </a:rPr>
                        <a:t>one (1) hour of </a:t>
                      </a:r>
                      <a:r>
                        <a:rPr lang="en-AU" sz="1500">
                          <a:effectLst/>
                        </a:rPr>
                        <a:t>scheduled supervision </a:t>
                      </a:r>
                      <a:r>
                        <a:rPr lang="en-AU" sz="1500" dirty="0">
                          <a:effectLst/>
                        </a:rPr>
                        <a:t>per fortnight.</a:t>
                      </a:r>
                      <a:endParaRPr lang="en-AU" sz="1500" dirty="0">
                        <a:effectLst/>
                        <a:latin typeface="Times New Roman" panose="02020603050405020304" pitchFamily="18" charset="0"/>
                        <a:ea typeface="Times New Roman" panose="02020603050405020304" pitchFamily="18" charset="0"/>
                      </a:endParaRPr>
                    </a:p>
                  </a:txBody>
                  <a:tcPr marL="53974" marR="53974" marT="17785" marB="17785" anchor="ctr"/>
                </a:tc>
                <a:extLst>
                  <a:ext uri="{0D108BD9-81ED-4DB2-BD59-A6C34878D82A}">
                    <a16:rowId xmlns:a16="http://schemas.microsoft.com/office/drawing/2014/main" val="974937509"/>
                  </a:ext>
                </a:extLst>
              </a:tr>
              <a:tr h="608966">
                <a:tc>
                  <a:txBody>
                    <a:bodyPr/>
                    <a:lstStyle/>
                    <a:p>
                      <a:pPr>
                        <a:spcAft>
                          <a:spcPts val="0"/>
                        </a:spcAft>
                      </a:pPr>
                      <a:r>
                        <a:rPr lang="en-AU" sz="1600" dirty="0">
                          <a:effectLst/>
                        </a:rPr>
                        <a:t>Court Officers, Principal Practitioners (CPP 5, CPP 6)</a:t>
                      </a:r>
                      <a:endParaRPr lang="en-AU" sz="1600" dirty="0">
                        <a:effectLst/>
                        <a:latin typeface="Times New Roman" panose="02020603050405020304" pitchFamily="18" charset="0"/>
                        <a:ea typeface="Times New Roman" panose="02020603050405020304" pitchFamily="18" charset="0"/>
                      </a:endParaRPr>
                    </a:p>
                  </a:txBody>
                  <a:tcPr marL="53974" marR="53974" marT="17785" marB="17785" anchor="ctr"/>
                </a:tc>
                <a:tc>
                  <a:txBody>
                    <a:bodyPr/>
                    <a:lstStyle/>
                    <a:p>
                      <a:pPr>
                        <a:spcAft>
                          <a:spcPts val="0"/>
                        </a:spcAft>
                      </a:pPr>
                      <a:r>
                        <a:rPr lang="en-AU" sz="1500" dirty="0">
                          <a:effectLst/>
                        </a:rPr>
                        <a:t>one (1) hour of scheduled supervision every four weeks</a:t>
                      </a:r>
                      <a:endParaRPr lang="en-AU" sz="1500" dirty="0">
                        <a:effectLst/>
                        <a:latin typeface="Times New Roman" panose="02020603050405020304" pitchFamily="18" charset="0"/>
                        <a:ea typeface="Times New Roman" panose="02020603050405020304" pitchFamily="18" charset="0"/>
                      </a:endParaRPr>
                    </a:p>
                  </a:txBody>
                  <a:tcPr marL="53974" marR="53974" marT="17785" marB="17785" anchor="ctr"/>
                </a:tc>
                <a:extLst>
                  <a:ext uri="{0D108BD9-81ED-4DB2-BD59-A6C34878D82A}">
                    <a16:rowId xmlns:a16="http://schemas.microsoft.com/office/drawing/2014/main" val="122707201"/>
                  </a:ext>
                </a:extLst>
              </a:tr>
              <a:tr h="608966">
                <a:tc>
                  <a:txBody>
                    <a:bodyPr/>
                    <a:lstStyle/>
                    <a:p>
                      <a:pPr>
                        <a:spcAft>
                          <a:spcPts val="0"/>
                        </a:spcAft>
                      </a:pPr>
                      <a:r>
                        <a:rPr lang="en-AU" sz="1600" spc="-20" baseline="0" dirty="0">
                          <a:effectLst/>
                        </a:rPr>
                        <a:t>Deputy Area Operations Managers </a:t>
                      </a:r>
                      <a:r>
                        <a:rPr lang="en-AU" sz="1500" spc="-20" baseline="0" dirty="0">
                          <a:effectLst/>
                        </a:rPr>
                        <a:t>(CPP 6)</a:t>
                      </a:r>
                      <a:endParaRPr lang="en-AU" sz="1500" spc="-20" baseline="0" dirty="0">
                        <a:effectLst/>
                        <a:latin typeface="Times New Roman" panose="02020603050405020304" pitchFamily="18" charset="0"/>
                        <a:ea typeface="Times New Roman" panose="02020603050405020304" pitchFamily="18" charset="0"/>
                      </a:endParaRPr>
                    </a:p>
                  </a:txBody>
                  <a:tcPr marL="53974" marR="53974" marT="17785" marB="17785" anchor="ctr"/>
                </a:tc>
                <a:tc>
                  <a:txBody>
                    <a:bodyPr/>
                    <a:lstStyle/>
                    <a:p>
                      <a:pPr>
                        <a:spcAft>
                          <a:spcPts val="0"/>
                        </a:spcAft>
                      </a:pPr>
                      <a:r>
                        <a:rPr lang="en-AU" sz="1500" dirty="0">
                          <a:effectLst/>
                        </a:rPr>
                        <a:t>one (1) hour of scheduled supervision every four weeks</a:t>
                      </a:r>
                      <a:endParaRPr lang="en-AU" sz="1500" dirty="0">
                        <a:effectLst/>
                        <a:latin typeface="Times New Roman" panose="02020603050405020304" pitchFamily="18" charset="0"/>
                        <a:ea typeface="Times New Roman" panose="02020603050405020304" pitchFamily="18" charset="0"/>
                      </a:endParaRPr>
                    </a:p>
                  </a:txBody>
                  <a:tcPr marL="53974" marR="53974" marT="17785" marB="17785" anchor="ctr"/>
                </a:tc>
                <a:extLst>
                  <a:ext uri="{0D108BD9-81ED-4DB2-BD59-A6C34878D82A}">
                    <a16:rowId xmlns:a16="http://schemas.microsoft.com/office/drawing/2014/main" val="2167524988"/>
                  </a:ext>
                </a:extLst>
              </a:tr>
            </a:tbl>
          </a:graphicData>
        </a:graphic>
      </p:graphicFrame>
    </p:spTree>
    <p:custDataLst>
      <p:tags r:id="rId1"/>
    </p:custDataLst>
    <p:extLst>
      <p:ext uri="{BB962C8B-B14F-4D97-AF65-F5344CB8AC3E}">
        <p14:creationId xmlns:p14="http://schemas.microsoft.com/office/powerpoint/2010/main" val="228381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AU" dirty="0"/>
          </a:p>
        </p:txBody>
      </p:sp>
      <p:sp>
        <p:nvSpPr>
          <p:cNvPr id="8195" name="Content Placeholder 2"/>
          <p:cNvSpPr>
            <a:spLocks noGrp="1"/>
          </p:cNvSpPr>
          <p:nvPr>
            <p:ph idx="1"/>
          </p:nvPr>
        </p:nvSpPr>
        <p:spPr>
          <a:xfrm>
            <a:off x="394276" y="1619250"/>
            <a:ext cx="8243888" cy="4854575"/>
          </a:xfrm>
        </p:spPr>
        <p:txBody>
          <a:bodyPr/>
          <a:lstStyle/>
          <a:p>
            <a:r>
              <a:rPr lang="en-AU" altLang="en-US" sz="2000" b="0" dirty="0">
                <a:solidFill>
                  <a:schemeClr val="tx1"/>
                </a:solidFill>
                <a:ea typeface="ＭＳ Ｐゴシック" pitchFamily="34" charset="-128"/>
                <a:cs typeface="+mn-cs"/>
              </a:rPr>
              <a:t>Supervision can also include: </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additional scheduled supervision</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unscheduled supervision</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group supervision</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live supervision</a:t>
            </a:r>
          </a:p>
          <a:p>
            <a:endParaRPr lang="en-AU" altLang="en-US" sz="2000" b="0" dirty="0">
              <a:solidFill>
                <a:schemeClr val="tx1"/>
              </a:solidFill>
              <a:ea typeface="ＭＳ Ｐゴシック" pitchFamily="34" charset="-128"/>
              <a:cs typeface="+mn-cs"/>
            </a:endParaRPr>
          </a:p>
          <a:p>
            <a:r>
              <a:rPr lang="en-AU" altLang="en-US" sz="2000" b="0" dirty="0">
                <a:solidFill>
                  <a:schemeClr val="tx1"/>
                </a:solidFill>
                <a:ea typeface="ＭＳ Ｐゴシック" pitchFamily="34" charset="-128"/>
                <a:cs typeface="+mn-cs"/>
              </a:rPr>
              <a:t>Such supervision is not restricted to </a:t>
            </a:r>
            <a:br>
              <a:rPr lang="en-AU" altLang="en-US" sz="2000" b="0" dirty="0">
                <a:solidFill>
                  <a:schemeClr val="tx1"/>
                </a:solidFill>
                <a:ea typeface="ＭＳ Ｐゴシック" pitchFamily="34" charset="-128"/>
                <a:cs typeface="+mn-cs"/>
              </a:rPr>
            </a:br>
            <a:r>
              <a:rPr lang="en-AU" altLang="en-US" sz="2000" b="0" dirty="0">
                <a:solidFill>
                  <a:schemeClr val="tx1"/>
                </a:solidFill>
                <a:ea typeface="ＭＳ Ｐゴシック" pitchFamily="34" charset="-128"/>
                <a:cs typeface="+mn-cs"/>
              </a:rPr>
              <a:t>that provided by the direct supervisor </a:t>
            </a:r>
            <a:br>
              <a:rPr lang="en-AU" altLang="en-US" sz="2000" b="0" dirty="0">
                <a:solidFill>
                  <a:schemeClr val="tx1"/>
                </a:solidFill>
                <a:ea typeface="ＭＳ Ｐゴシック" pitchFamily="34" charset="-128"/>
                <a:cs typeface="+mn-cs"/>
              </a:rPr>
            </a:br>
            <a:r>
              <a:rPr lang="en-AU" altLang="en-US" sz="2000" b="0" dirty="0">
                <a:solidFill>
                  <a:schemeClr val="tx1"/>
                </a:solidFill>
                <a:ea typeface="ＭＳ Ｐゴシック" pitchFamily="34" charset="-128"/>
                <a:cs typeface="+mn-cs"/>
              </a:rPr>
              <a:t>and may include meeting with a </a:t>
            </a:r>
            <a:br>
              <a:rPr lang="en-AU" altLang="en-US" sz="2000" b="0" dirty="0">
                <a:solidFill>
                  <a:schemeClr val="tx1"/>
                </a:solidFill>
                <a:ea typeface="ＭＳ Ｐゴシック" pitchFamily="34" charset="-128"/>
                <a:cs typeface="+mn-cs"/>
              </a:rPr>
            </a:br>
            <a:r>
              <a:rPr lang="en-AU" altLang="en-US" sz="2000" b="0" dirty="0">
                <a:solidFill>
                  <a:schemeClr val="tx1"/>
                </a:solidFill>
                <a:ea typeface="ＭＳ Ｐゴシック" pitchFamily="34" charset="-128"/>
                <a:cs typeface="+mn-cs"/>
              </a:rPr>
              <a:t>Practice Leader, Senior Practitioner </a:t>
            </a:r>
            <a:r>
              <a:rPr lang="en-AU" altLang="en-US" sz="2000" b="0" dirty="0" err="1">
                <a:solidFill>
                  <a:schemeClr val="tx1"/>
                </a:solidFill>
                <a:ea typeface="ＭＳ Ｐゴシック" pitchFamily="34" charset="-128"/>
                <a:cs typeface="+mn-cs"/>
              </a:rPr>
              <a:t>etc</a:t>
            </a:r>
            <a:endParaRPr lang="en-AU" altLang="en-US" sz="2000" b="0" dirty="0">
              <a:solidFill>
                <a:schemeClr val="tx1"/>
              </a:solidFill>
              <a:ea typeface="ＭＳ Ｐゴシック" pitchFamily="34" charset="-128"/>
              <a:cs typeface="+mn-cs"/>
            </a:endParaRPr>
          </a:p>
        </p:txBody>
      </p:sp>
      <p:pic>
        <p:nvPicPr>
          <p:cNvPr id="4" name="Picture 5" descr="Supervision_Help_&amp;_Support_dreamstime_xs_25573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893" y="1870364"/>
            <a:ext cx="4375108" cy="39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8381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Types of supervision</a:t>
            </a:r>
          </a:p>
        </p:txBody>
      </p:sp>
      <p:sp>
        <p:nvSpPr>
          <p:cNvPr id="8195" name="Content Placeholder 2"/>
          <p:cNvSpPr>
            <a:spLocks noGrp="1"/>
          </p:cNvSpPr>
          <p:nvPr>
            <p:ph idx="1"/>
          </p:nvPr>
        </p:nvSpPr>
        <p:spPr>
          <a:xfrm>
            <a:off x="1183985" y="1484168"/>
            <a:ext cx="6827405" cy="2329296"/>
          </a:xfrm>
        </p:spPr>
        <p:txBody>
          <a:bodyPr/>
          <a:lstStyle/>
          <a:p>
            <a:pPr>
              <a:tabLst>
                <a:tab pos="3314700" algn="l"/>
              </a:tabLst>
            </a:pPr>
            <a:r>
              <a:rPr lang="en-US" altLang="en-US" sz="2000" b="0" dirty="0">
                <a:solidFill>
                  <a:schemeClr val="tx1"/>
                </a:solidFill>
                <a:ea typeface="ＭＳ Ｐゴシック" pitchFamily="34" charset="-128"/>
                <a:cs typeface="+mn-cs"/>
              </a:rPr>
              <a:t>	</a:t>
            </a:r>
            <a:r>
              <a:rPr lang="en-US" altLang="en-US" sz="2400" dirty="0">
                <a:ea typeface="ＭＳ Ｐゴシック" pitchFamily="34" charset="-128"/>
                <a:cs typeface="+mn-cs"/>
              </a:rPr>
              <a:t>Scheduled</a:t>
            </a:r>
          </a:p>
          <a:p>
            <a:pPr marL="3771900" lvl="7" indent="-342900">
              <a:buFont typeface="Arial" panose="020B0604020202020204" pitchFamily="34" charset="0"/>
              <a:buChar char="•"/>
              <a:tabLst>
                <a:tab pos="3314700" algn="l"/>
              </a:tabLst>
            </a:pPr>
            <a:r>
              <a:rPr lang="en-US" altLang="en-US" sz="2200" b="0" dirty="0">
                <a:solidFill>
                  <a:schemeClr val="tx1"/>
                </a:solidFill>
                <a:ea typeface="ＭＳ Ｐゴシック" pitchFamily="34" charset="-128"/>
                <a:cs typeface="+mn-cs"/>
              </a:rPr>
              <a:t>Regular</a:t>
            </a:r>
          </a:p>
          <a:p>
            <a:pPr marL="3771900" lvl="7" indent="-342900">
              <a:buFont typeface="Arial" panose="020B0604020202020204" pitchFamily="34" charset="0"/>
              <a:buChar char="•"/>
              <a:tabLst>
                <a:tab pos="3314700" algn="l"/>
              </a:tabLst>
            </a:pPr>
            <a:r>
              <a:rPr lang="en-US" altLang="en-US" sz="2200" b="0" dirty="0">
                <a:solidFill>
                  <a:schemeClr val="tx1"/>
                </a:solidFill>
                <a:ea typeface="ＭＳ Ｐゴシック" pitchFamily="34" charset="-128"/>
                <a:cs typeface="+mn-cs"/>
              </a:rPr>
              <a:t>Planned</a:t>
            </a:r>
            <a:endParaRPr lang="en-US" altLang="en-US" sz="2200" dirty="0">
              <a:ea typeface="ＭＳ Ｐゴシック" pitchFamily="34" charset="-128"/>
            </a:endParaRPr>
          </a:p>
          <a:p>
            <a:pPr marL="3771900" lvl="7" indent="-342900">
              <a:buFont typeface="Arial" panose="020B0604020202020204" pitchFamily="34" charset="0"/>
              <a:buChar char="•"/>
              <a:tabLst>
                <a:tab pos="3314700" algn="l"/>
              </a:tabLst>
            </a:pPr>
            <a:r>
              <a:rPr lang="en-US" altLang="en-US" sz="2200" b="0" dirty="0">
                <a:solidFill>
                  <a:schemeClr val="tx1"/>
                </a:solidFill>
                <a:ea typeface="ＭＳ Ｐゴシック" pitchFamily="34" charset="-128"/>
                <a:cs typeface="+mn-cs"/>
              </a:rPr>
              <a:t>One-to-one</a:t>
            </a:r>
          </a:p>
          <a:p>
            <a:pPr marL="3771900" lvl="7" indent="-342900">
              <a:buFont typeface="Arial" panose="020B0604020202020204" pitchFamily="34" charset="0"/>
              <a:buChar char="•"/>
              <a:tabLst>
                <a:tab pos="3314700" algn="l"/>
              </a:tabLst>
            </a:pPr>
            <a:r>
              <a:rPr lang="en-US" altLang="en-US" sz="2200" b="0" dirty="0">
                <a:solidFill>
                  <a:schemeClr val="tx1"/>
                </a:solidFill>
                <a:ea typeface="ＭＳ Ｐゴシック" pitchFamily="34" charset="-128"/>
                <a:cs typeface="+mn-cs"/>
              </a:rPr>
              <a:t>Uninterrupted</a:t>
            </a: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p:txBody>
      </p:sp>
      <p:pic>
        <p:nvPicPr>
          <p:cNvPr id="4" name="Picture 5" descr="mf-do-the-right-things-at-the-right-time_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013" y="1567295"/>
            <a:ext cx="2116137"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986556" y="4341596"/>
            <a:ext cx="6827405" cy="232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lnSpc>
                <a:spcPct val="110000"/>
              </a:lnSpc>
              <a:spcBef>
                <a:spcPts val="800"/>
              </a:spcBef>
              <a:spcAft>
                <a:spcPts val="800"/>
              </a:spcAft>
              <a:defRPr sz="2200" b="1" kern="1200" baseline="0">
                <a:solidFill>
                  <a:srgbClr val="87189D"/>
                </a:solidFill>
                <a:latin typeface="+mn-lt"/>
                <a:ea typeface="ＭＳ Ｐゴシック" charset="0"/>
                <a:cs typeface="ＭＳ Ｐゴシック" charset="0"/>
              </a:defRPr>
            </a:lvl1pPr>
            <a:lvl2pPr marL="0" indent="0"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3314700" algn="l"/>
              </a:tabLst>
            </a:pPr>
            <a:r>
              <a:rPr lang="en-US" altLang="en-US" sz="2400" dirty="0">
                <a:ea typeface="ＭＳ Ｐゴシック" pitchFamily="34" charset="-128"/>
                <a:cs typeface="+mn-cs"/>
              </a:rPr>
              <a:t>Unscheduled</a:t>
            </a:r>
          </a:p>
          <a:p>
            <a:pPr marL="342900" lvl="1" indent="-342900">
              <a:buFont typeface="Arial" panose="020B0604020202020204" pitchFamily="34" charset="0"/>
              <a:buChar char="•"/>
              <a:tabLst>
                <a:tab pos="3314700" algn="l"/>
              </a:tabLst>
            </a:pPr>
            <a:r>
              <a:rPr lang="en-US" altLang="en-US" sz="2200" dirty="0">
                <a:ea typeface="ＭＳ Ｐゴシック" pitchFamily="34" charset="-128"/>
              </a:rPr>
              <a:t>Case consultations</a:t>
            </a:r>
          </a:p>
          <a:p>
            <a:pPr marL="342900" lvl="1" indent="-342900">
              <a:buFont typeface="Arial" panose="020B0604020202020204" pitchFamily="34" charset="0"/>
              <a:buChar char="•"/>
              <a:tabLst>
                <a:tab pos="3314700" algn="l"/>
              </a:tabLst>
            </a:pPr>
            <a:r>
              <a:rPr lang="en-US" altLang="en-US" sz="2200" dirty="0">
                <a:ea typeface="ＭＳ Ｐゴシック" pitchFamily="34" charset="-128"/>
              </a:rPr>
              <a:t>Risk assessment discussions</a:t>
            </a:r>
          </a:p>
          <a:p>
            <a:pPr marL="342900" lvl="1" indent="-342900">
              <a:buFont typeface="Arial" panose="020B0604020202020204" pitchFamily="34" charset="0"/>
              <a:buChar char="•"/>
              <a:tabLst>
                <a:tab pos="3314700" algn="l"/>
              </a:tabLst>
            </a:pPr>
            <a:r>
              <a:rPr lang="en-US" altLang="en-US" sz="2200" dirty="0">
                <a:ea typeface="ＭＳ Ｐゴシック" pitchFamily="34" charset="-128"/>
              </a:rPr>
              <a:t>Meeting support needs</a:t>
            </a:r>
          </a:p>
          <a:p>
            <a:pPr marL="342900" lvl="1" indent="-342900">
              <a:buFont typeface="Arial" panose="020B0604020202020204" pitchFamily="34" charset="0"/>
              <a:buChar char="•"/>
              <a:tabLst>
                <a:tab pos="3314700" algn="l"/>
              </a:tabLst>
            </a:pPr>
            <a:r>
              <a:rPr lang="en-US" altLang="en-US" sz="2200" dirty="0">
                <a:ea typeface="ＭＳ Ｐゴシック" pitchFamily="34" charset="-128"/>
              </a:rPr>
              <a:t>Resource allocation</a:t>
            </a: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p:txBody>
      </p:sp>
      <p:pic>
        <p:nvPicPr>
          <p:cNvPr id="6" name="Picture 7" descr="clock-without-ha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3" y="4314825"/>
            <a:ext cx="2295525"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77982" y="4042064"/>
            <a:ext cx="8447808" cy="10391"/>
          </a:xfrm>
          <a:prstGeom prst="line">
            <a:avLst/>
          </a:prstGeom>
          <a:ln>
            <a:solidFill>
              <a:srgbClr val="87189D"/>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28381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Types of supervision</a:t>
            </a:r>
          </a:p>
        </p:txBody>
      </p:sp>
      <p:sp>
        <p:nvSpPr>
          <p:cNvPr id="5" name="Content Placeholder 2"/>
          <p:cNvSpPr txBox="1">
            <a:spLocks/>
          </p:cNvSpPr>
          <p:nvPr/>
        </p:nvSpPr>
        <p:spPr bwMode="auto">
          <a:xfrm>
            <a:off x="675415" y="1546514"/>
            <a:ext cx="4779818" cy="232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lnSpc>
                <a:spcPct val="110000"/>
              </a:lnSpc>
              <a:spcBef>
                <a:spcPts val="800"/>
              </a:spcBef>
              <a:spcAft>
                <a:spcPts val="800"/>
              </a:spcAft>
              <a:defRPr sz="2200" b="1" kern="1200" baseline="0">
                <a:solidFill>
                  <a:srgbClr val="87189D"/>
                </a:solidFill>
                <a:latin typeface="+mn-lt"/>
                <a:ea typeface="ＭＳ Ｐゴシック" charset="0"/>
                <a:cs typeface="ＭＳ Ｐゴシック" charset="0"/>
              </a:defRPr>
            </a:lvl1pPr>
            <a:lvl2pPr marL="0" indent="0"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3314700" algn="l"/>
              </a:tabLst>
            </a:pPr>
            <a:r>
              <a:rPr lang="en-US" altLang="en-US" sz="2400" dirty="0">
                <a:ea typeface="ＭＳ Ｐゴシック" pitchFamily="34" charset="-128"/>
                <a:cs typeface="+mn-cs"/>
              </a:rPr>
              <a:t>Group</a:t>
            </a:r>
          </a:p>
          <a:p>
            <a:pPr marL="594900" lvl="2" indent="-342900">
              <a:buFont typeface="Arial" panose="020B0604020202020204" pitchFamily="34" charset="0"/>
              <a:buChar char="•"/>
              <a:tabLst>
                <a:tab pos="3314700" algn="l"/>
              </a:tabLst>
            </a:pPr>
            <a:r>
              <a:rPr lang="en-US" altLang="en-US" sz="2200" dirty="0">
                <a:ea typeface="ＭＳ Ｐゴシック" pitchFamily="34" charset="-128"/>
              </a:rPr>
              <a:t>intention known</a:t>
            </a:r>
          </a:p>
          <a:p>
            <a:pPr marL="1292988" lvl="3" indent="-446088">
              <a:buFont typeface="Arial" panose="020B0604020202020204" pitchFamily="34" charset="0"/>
              <a:buChar char="•"/>
              <a:tabLst>
                <a:tab pos="3314700" algn="l"/>
              </a:tabLst>
            </a:pPr>
            <a:r>
              <a:rPr lang="en-US" altLang="en-US" sz="2200" dirty="0">
                <a:ea typeface="ＭＳ Ｐゴシック" pitchFamily="34" charset="-128"/>
              </a:rPr>
              <a:t>structured</a:t>
            </a:r>
          </a:p>
          <a:p>
            <a:pPr marL="1898650" lvl="4" indent="-354013">
              <a:buFont typeface="Arial" panose="020B0604020202020204" pitchFamily="34" charset="0"/>
              <a:buChar char="•"/>
              <a:tabLst>
                <a:tab pos="3314700" algn="l"/>
              </a:tabLst>
            </a:pPr>
            <a:r>
              <a:rPr lang="en-US" altLang="en-US" sz="2200" dirty="0">
                <a:ea typeface="ＭＳ Ｐゴシック" pitchFamily="34" charset="-128"/>
              </a:rPr>
              <a:t>reflective</a:t>
            </a: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p:txBody>
      </p:sp>
      <p:pic>
        <p:nvPicPr>
          <p:cNvPr id="6" name="Picture 15" descr="group supervision2"/>
          <p:cNvPicPr>
            <a:picLocks noChangeAspect="1" noChangeArrowheads="1"/>
          </p:cNvPicPr>
          <p:nvPr/>
        </p:nvPicPr>
        <p:blipFill rotWithShape="1">
          <a:blip r:embed="rId4">
            <a:extLst>
              <a:ext uri="{28A0092B-C50C-407E-A947-70E740481C1C}">
                <a14:useLocalDpi xmlns:a14="http://schemas.microsoft.com/office/drawing/2010/main" val="0"/>
              </a:ext>
            </a:extLst>
          </a:blip>
          <a:srcRect t="10991"/>
          <a:stretch/>
        </p:blipFill>
        <p:spPr bwMode="auto">
          <a:xfrm>
            <a:off x="4914901" y="1546514"/>
            <a:ext cx="38921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3657020" y="4168488"/>
            <a:ext cx="4853135" cy="232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lnSpc>
                <a:spcPct val="110000"/>
              </a:lnSpc>
              <a:spcBef>
                <a:spcPts val="800"/>
              </a:spcBef>
              <a:spcAft>
                <a:spcPts val="800"/>
              </a:spcAft>
              <a:defRPr sz="2200" b="1" kern="1200" baseline="0">
                <a:solidFill>
                  <a:srgbClr val="87189D"/>
                </a:solidFill>
                <a:latin typeface="+mn-lt"/>
                <a:ea typeface="ＭＳ Ｐゴシック" charset="0"/>
                <a:cs typeface="ＭＳ Ｐゴシック" charset="0"/>
              </a:defRPr>
            </a:lvl1pPr>
            <a:lvl2pPr marL="0" indent="0"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3314700" algn="l"/>
              </a:tabLst>
            </a:pPr>
            <a:r>
              <a:rPr lang="en-US" altLang="en-US" sz="2400" dirty="0">
                <a:ea typeface="ＭＳ Ｐゴシック" pitchFamily="34" charset="-128"/>
                <a:cs typeface="+mn-cs"/>
              </a:rPr>
              <a:t>Live</a:t>
            </a:r>
          </a:p>
          <a:p>
            <a:pPr marL="342900" lvl="1" indent="-342900">
              <a:buFont typeface="Arial" panose="020B0604020202020204" pitchFamily="34" charset="0"/>
              <a:buChar char="•"/>
              <a:tabLst>
                <a:tab pos="3314700" algn="l"/>
              </a:tabLst>
            </a:pPr>
            <a:r>
              <a:rPr lang="en-US" altLang="en-US" sz="2200" dirty="0">
                <a:ea typeface="ＭＳ Ｐゴシック" pitchFamily="34" charset="-128"/>
              </a:rPr>
              <a:t>observation</a:t>
            </a:r>
          </a:p>
          <a:p>
            <a:pPr marL="788988" lvl="1" indent="-446088">
              <a:buFont typeface="Arial" panose="020B0604020202020204" pitchFamily="34" charset="0"/>
              <a:buChar char="•"/>
              <a:tabLst>
                <a:tab pos="3314700" algn="l"/>
              </a:tabLst>
            </a:pPr>
            <a:r>
              <a:rPr lang="en-US" altLang="en-US" sz="2200" dirty="0">
                <a:ea typeface="ＭＳ Ｐゴシック" pitchFamily="34" charset="-128"/>
              </a:rPr>
              <a:t>support</a:t>
            </a:r>
          </a:p>
          <a:p>
            <a:pPr marL="1143000" lvl="1" indent="-354013">
              <a:buFont typeface="Arial" panose="020B0604020202020204" pitchFamily="34" charset="0"/>
              <a:buChar char="•"/>
              <a:tabLst>
                <a:tab pos="3314700" algn="l"/>
              </a:tabLst>
            </a:pPr>
            <a:r>
              <a:rPr lang="en-US" altLang="en-US" sz="2200" dirty="0">
                <a:ea typeface="ＭＳ Ｐゴシック" pitchFamily="34" charset="-128"/>
              </a:rPr>
              <a:t>mentoring</a:t>
            </a: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a:p>
            <a:pPr>
              <a:tabLst>
                <a:tab pos="3314700" algn="l"/>
              </a:tabLst>
            </a:pPr>
            <a:endParaRPr lang="en-US" altLang="en-US" sz="2000" b="0" dirty="0">
              <a:solidFill>
                <a:schemeClr val="tx1"/>
              </a:solidFill>
              <a:ea typeface="ＭＳ Ｐゴシック" pitchFamily="34" charset="-128"/>
              <a:cs typeface="+mn-cs"/>
            </a:endParaRPr>
          </a:p>
        </p:txBody>
      </p:sp>
      <p:pic>
        <p:nvPicPr>
          <p:cNvPr id="8" name="Picture 16" descr="Live supervision2"/>
          <p:cNvPicPr>
            <a:picLocks noChangeAspect="1" noChangeArrowheads="1"/>
          </p:cNvPicPr>
          <p:nvPr/>
        </p:nvPicPr>
        <p:blipFill rotWithShape="1">
          <a:blip r:embed="rId5">
            <a:extLst>
              <a:ext uri="{28A0092B-C50C-407E-A947-70E740481C1C}">
                <a14:useLocalDpi xmlns:a14="http://schemas.microsoft.com/office/drawing/2010/main" val="0"/>
              </a:ext>
            </a:extLst>
          </a:blip>
          <a:srcRect t="9739"/>
          <a:stretch/>
        </p:blipFill>
        <p:spPr bwMode="auto">
          <a:xfrm>
            <a:off x="518968" y="3990109"/>
            <a:ext cx="2591259" cy="270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476683" y="3896592"/>
            <a:ext cx="8447808" cy="10391"/>
          </a:xfrm>
          <a:prstGeom prst="line">
            <a:avLst/>
          </a:prstGeom>
          <a:ln>
            <a:solidFill>
              <a:srgbClr val="87189D"/>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70437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Workload Monitoring</a:t>
            </a:r>
          </a:p>
        </p:txBody>
      </p:sp>
      <p:sp>
        <p:nvSpPr>
          <p:cNvPr id="8195" name="Content Placeholder 2"/>
          <p:cNvSpPr>
            <a:spLocks noGrp="1"/>
          </p:cNvSpPr>
          <p:nvPr>
            <p:ph idx="1"/>
          </p:nvPr>
        </p:nvSpPr>
        <p:spPr>
          <a:xfrm>
            <a:off x="539750" y="1619250"/>
            <a:ext cx="8243888" cy="4854575"/>
          </a:xfrm>
        </p:spPr>
        <p:txBody>
          <a:bodyPr/>
          <a:lstStyle/>
          <a:p>
            <a:r>
              <a:rPr lang="en-US" altLang="en-US" sz="2000" b="0" dirty="0">
                <a:solidFill>
                  <a:schemeClr val="tx1"/>
                </a:solidFill>
                <a:ea typeface="ＭＳ Ｐゴシック" pitchFamily="34" charset="-128"/>
                <a:cs typeface="+mn-cs"/>
              </a:rPr>
              <a:t>Case allocation considerations: </a:t>
            </a:r>
          </a:p>
          <a:p>
            <a:pPr marL="342900" indent="-342900">
              <a:buFont typeface="Arial" panose="020B0604020202020204" pitchFamily="34" charset="0"/>
              <a:buChar char="•"/>
            </a:pPr>
            <a:r>
              <a:rPr lang="en-AU" altLang="en-US" sz="2000" b="0" dirty="0">
                <a:latin typeface="Arial" pitchFamily="34" charset="0"/>
                <a:ea typeface="Geneva"/>
                <a:cs typeface="Arial" pitchFamily="34" charset="0"/>
              </a:rPr>
              <a:t>Factors relating to the case including the risk assessment and/or review risk assessment</a:t>
            </a:r>
          </a:p>
          <a:p>
            <a:pPr marL="342900" indent="-342900">
              <a:buFont typeface="Arial" panose="020B0604020202020204" pitchFamily="34" charset="0"/>
              <a:buChar char="•"/>
            </a:pPr>
            <a:r>
              <a:rPr lang="en-AU" altLang="en-US" sz="2000" b="0" dirty="0">
                <a:latin typeface="Arial" pitchFamily="34" charset="0"/>
                <a:ea typeface="Geneva"/>
                <a:cs typeface="Arial" pitchFamily="34" charset="0"/>
              </a:rPr>
              <a:t>Factors relating to the practitioner</a:t>
            </a:r>
          </a:p>
          <a:p>
            <a:r>
              <a:rPr lang="en-AU" altLang="en-US" dirty="0">
                <a:latin typeface="Arial" pitchFamily="34" charset="0"/>
                <a:ea typeface="Geneva"/>
                <a:cs typeface="Arial" pitchFamily="34" charset="0"/>
              </a:rPr>
              <a:t>What are these factors?</a:t>
            </a:r>
          </a:p>
          <a:p>
            <a:r>
              <a:rPr lang="en-AU" altLang="en-US" sz="2000" b="0" dirty="0">
                <a:solidFill>
                  <a:schemeClr val="tx1"/>
                </a:solidFill>
                <a:latin typeface="Arial" pitchFamily="34" charset="0"/>
                <a:ea typeface="Geneva"/>
                <a:cs typeface="Arial" pitchFamily="34" charset="0"/>
              </a:rPr>
              <a:t>Victorian Child Protection does not support caseload ceiling or quotas, believing that workloads are subject to professional judgement of relevant factors.</a:t>
            </a:r>
          </a:p>
          <a:p>
            <a:pPr>
              <a:buFont typeface="Arial" pitchFamily="34" charset="0"/>
              <a:buChar char="•"/>
            </a:pPr>
            <a:endParaRPr lang="en-AU" altLang="en-US" sz="2000" b="0" dirty="0">
              <a:latin typeface="Arial" pitchFamily="34" charset="0"/>
              <a:ea typeface="Geneva"/>
              <a:cs typeface="Arial" pitchFamily="34" charset="0"/>
            </a:endParaRPr>
          </a:p>
          <a:p>
            <a:endParaRPr lang="en-US" altLang="en-US" sz="2000" b="0" dirty="0">
              <a:solidFill>
                <a:schemeClr val="tx1"/>
              </a:solidFill>
              <a:ea typeface="ＭＳ Ｐゴシック" pitchFamily="34" charset="-128"/>
              <a:cs typeface="+mn-cs"/>
            </a:endParaRPr>
          </a:p>
        </p:txBody>
      </p:sp>
      <p:pic>
        <p:nvPicPr>
          <p:cNvPr id="4" name="Picture 5" descr="puzzlepieces"/>
          <p:cNvPicPr>
            <a:picLocks noChangeAspect="1" noChangeArrowheads="1"/>
          </p:cNvPicPr>
          <p:nvPr/>
        </p:nvPicPr>
        <p:blipFill rotWithShape="1">
          <a:blip r:embed="rId4">
            <a:extLst>
              <a:ext uri="{28A0092B-C50C-407E-A947-70E740481C1C}">
                <a14:useLocalDpi xmlns:a14="http://schemas.microsoft.com/office/drawing/2010/main" val="0"/>
              </a:ext>
            </a:extLst>
          </a:blip>
          <a:srcRect t="10703" b="3406"/>
          <a:stretch/>
        </p:blipFill>
        <p:spPr bwMode="auto">
          <a:xfrm>
            <a:off x="6688182" y="4949844"/>
            <a:ext cx="2095455" cy="190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3210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Workload Monitoring</a:t>
            </a:r>
          </a:p>
        </p:txBody>
      </p:sp>
      <p:sp>
        <p:nvSpPr>
          <p:cNvPr id="8195" name="Content Placeholder 2"/>
          <p:cNvSpPr>
            <a:spLocks noGrp="1"/>
          </p:cNvSpPr>
          <p:nvPr>
            <p:ph idx="1"/>
          </p:nvPr>
        </p:nvSpPr>
        <p:spPr>
          <a:xfrm>
            <a:off x="539750" y="1619250"/>
            <a:ext cx="8243888" cy="4854575"/>
          </a:xfrm>
        </p:spPr>
        <p:txBody>
          <a:bodyPr/>
          <a:lstStyle/>
          <a:p>
            <a:r>
              <a:rPr lang="en-AU" altLang="en-US" sz="2000" b="0" dirty="0">
                <a:solidFill>
                  <a:schemeClr val="tx1"/>
                </a:solidFill>
                <a:ea typeface="ＭＳ Ｐゴシック" pitchFamily="34" charset="-128"/>
                <a:cs typeface="+mn-cs"/>
              </a:rPr>
              <a:t>Case allocation considerations:</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Practitioner competency</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Workload capacity</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Workload complexity</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Personal circumstances</a:t>
            </a:r>
          </a:p>
          <a:p>
            <a:endParaRPr lang="en-AU" altLang="en-US" sz="2000" b="0" dirty="0">
              <a:solidFill>
                <a:schemeClr val="tx1"/>
              </a:solidFill>
              <a:ea typeface="ＭＳ Ｐゴシック" pitchFamily="34" charset="-128"/>
              <a:cs typeface="+mn-cs"/>
            </a:endParaRPr>
          </a:p>
          <a:p>
            <a:r>
              <a:rPr lang="en-AU" altLang="en-US" sz="2400" b="0" dirty="0">
                <a:ea typeface="ＭＳ Ｐゴシック" pitchFamily="34" charset="-128"/>
                <a:cs typeface="+mn-cs"/>
              </a:rPr>
              <a:t>Case allocation is conducted in the context of</a:t>
            </a:r>
            <a:br>
              <a:rPr lang="en-AU" altLang="en-US" sz="2400" b="0" dirty="0">
                <a:ea typeface="ＭＳ Ｐゴシック" pitchFamily="34" charset="-128"/>
                <a:cs typeface="+mn-cs"/>
              </a:rPr>
            </a:br>
            <a:r>
              <a:rPr lang="en-AU" altLang="en-US" sz="2400" b="0" dirty="0">
                <a:ea typeface="ＭＳ Ｐゴシック" pitchFamily="34" charset="-128"/>
                <a:cs typeface="+mn-cs"/>
              </a:rPr>
              <a:t>supervision and in consideration of these factors</a:t>
            </a:r>
          </a:p>
          <a:p>
            <a:endParaRPr lang="en-US" altLang="en-US" sz="2000" b="0" dirty="0">
              <a:solidFill>
                <a:schemeClr val="tx1"/>
              </a:solidFill>
              <a:ea typeface="ＭＳ Ｐゴシック" pitchFamily="34" charset="-128"/>
              <a:cs typeface="+mn-cs"/>
            </a:endParaRPr>
          </a:p>
        </p:txBody>
      </p:sp>
      <p:pic>
        <p:nvPicPr>
          <p:cNvPr id="4" name="Picture 6" descr="puzzle-piec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262" y="1442606"/>
            <a:ext cx="3619610" cy="316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6704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50EE-96E1-4DA4-9720-AC2B6A1C1980}"/>
              </a:ext>
            </a:extLst>
          </p:cNvPr>
          <p:cNvSpPr>
            <a:spLocks noGrp="1"/>
          </p:cNvSpPr>
          <p:nvPr>
            <p:ph type="title"/>
          </p:nvPr>
        </p:nvSpPr>
        <p:spPr/>
        <p:txBody>
          <a:bodyPr/>
          <a:lstStyle/>
          <a:p>
            <a:r>
              <a:rPr lang="en-AU" dirty="0"/>
              <a:t>SAFER children framework</a:t>
            </a:r>
          </a:p>
        </p:txBody>
      </p:sp>
      <p:sp>
        <p:nvSpPr>
          <p:cNvPr id="3" name="Content Placeholder 2">
            <a:extLst>
              <a:ext uri="{FF2B5EF4-FFF2-40B4-BE49-F238E27FC236}">
                <a16:creationId xmlns:a16="http://schemas.microsoft.com/office/drawing/2014/main" id="{9054EE54-5E18-4FEA-80D0-6344C975F2B6}"/>
              </a:ext>
            </a:extLst>
          </p:cNvPr>
          <p:cNvSpPr>
            <a:spLocks noGrp="1"/>
          </p:cNvSpPr>
          <p:nvPr>
            <p:ph idx="1"/>
          </p:nvPr>
        </p:nvSpPr>
        <p:spPr>
          <a:xfrm>
            <a:off x="361155" y="1619251"/>
            <a:ext cx="4568026" cy="4968874"/>
          </a:xfrm>
        </p:spPr>
        <p:txBody>
          <a:bodyPr/>
          <a:lstStyle/>
          <a:p>
            <a:r>
              <a:rPr lang="en-AU" altLang="en-US" sz="1800" b="0" dirty="0">
                <a:solidFill>
                  <a:schemeClr val="tx1"/>
                </a:solidFill>
                <a:latin typeface="Arial" pitchFamily="34" charset="0"/>
                <a:ea typeface="Geneva"/>
                <a:cs typeface="Arial" pitchFamily="34" charset="0"/>
              </a:rPr>
              <a:t>The SAFER children framework is a guided professional judgement model. </a:t>
            </a:r>
          </a:p>
          <a:p>
            <a:r>
              <a:rPr lang="en-AU" altLang="en-US" sz="1800" b="0" dirty="0">
                <a:solidFill>
                  <a:schemeClr val="tx1"/>
                </a:solidFill>
                <a:latin typeface="Arial" pitchFamily="34" charset="0"/>
                <a:ea typeface="Geneva"/>
                <a:cs typeface="Arial" pitchFamily="34" charset="0"/>
              </a:rPr>
              <a:t>The five practice activities of risk assessment are at the heart of the SAFER model.</a:t>
            </a:r>
          </a:p>
          <a:p>
            <a:r>
              <a:rPr lang="en-AU" altLang="en-US" sz="1800" b="0" dirty="0">
                <a:solidFill>
                  <a:schemeClr val="tx1"/>
                </a:solidFill>
                <a:latin typeface="Arial" pitchFamily="34" charset="0"/>
                <a:ea typeface="Geneva"/>
                <a:cs typeface="Arial" pitchFamily="34" charset="0"/>
              </a:rPr>
              <a:t>Supervision provides the opportunity to explore child protection practice within the layers of the SAFER framework including role and mandate, consideration of best interests principles and principles for working with Aboriginal children and their families.</a:t>
            </a:r>
          </a:p>
          <a:p>
            <a:r>
              <a:rPr lang="en-AU" altLang="en-US" sz="1800" b="0" dirty="0">
                <a:solidFill>
                  <a:schemeClr val="tx1"/>
                </a:solidFill>
                <a:latin typeface="Arial" pitchFamily="34" charset="0"/>
                <a:ea typeface="Geneva"/>
                <a:cs typeface="Arial" pitchFamily="34" charset="0"/>
              </a:rPr>
              <a:t>Guidance is provided in the SAFER children framework guide and via advice, policies and procedures on the Child Protection manual. </a:t>
            </a:r>
          </a:p>
        </p:txBody>
      </p:sp>
      <p:pic>
        <p:nvPicPr>
          <p:cNvPr id="4" name="Picture 3">
            <a:extLst>
              <a:ext uri="{FF2B5EF4-FFF2-40B4-BE49-F238E27FC236}">
                <a16:creationId xmlns:a16="http://schemas.microsoft.com/office/drawing/2014/main" id="{16D7340E-7187-42C3-A774-7A71EB00C40E}"/>
              </a:ext>
            </a:extLst>
          </p:cNvPr>
          <p:cNvPicPr>
            <a:picLocks noChangeAspect="1"/>
          </p:cNvPicPr>
          <p:nvPr/>
        </p:nvPicPr>
        <p:blipFill>
          <a:blip r:embed="rId3"/>
          <a:stretch>
            <a:fillRect/>
          </a:stretch>
        </p:blipFill>
        <p:spPr>
          <a:xfrm>
            <a:off x="4929181" y="2535793"/>
            <a:ext cx="4214819" cy="4253201"/>
          </a:xfrm>
          <a:prstGeom prst="rect">
            <a:avLst/>
          </a:prstGeom>
        </p:spPr>
      </p:pic>
    </p:spTree>
    <p:custDataLst>
      <p:tags r:id="rId1"/>
    </p:custDataLst>
    <p:extLst>
      <p:ext uri="{BB962C8B-B14F-4D97-AF65-F5344CB8AC3E}">
        <p14:creationId xmlns:p14="http://schemas.microsoft.com/office/powerpoint/2010/main" val="390881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A272-AF3F-4E8D-878D-FBFD3899C4BF}"/>
              </a:ext>
            </a:extLst>
          </p:cNvPr>
          <p:cNvSpPr>
            <a:spLocks noGrp="1"/>
          </p:cNvSpPr>
          <p:nvPr>
            <p:ph type="title"/>
          </p:nvPr>
        </p:nvSpPr>
        <p:spPr/>
        <p:txBody>
          <a:bodyPr/>
          <a:lstStyle/>
          <a:p>
            <a:r>
              <a:rPr lang="en-AU" dirty="0"/>
              <a:t>Five practice activities of risk assessment </a:t>
            </a:r>
          </a:p>
        </p:txBody>
      </p:sp>
      <p:sp>
        <p:nvSpPr>
          <p:cNvPr id="3" name="Content Placeholder 2">
            <a:extLst>
              <a:ext uri="{FF2B5EF4-FFF2-40B4-BE49-F238E27FC236}">
                <a16:creationId xmlns:a16="http://schemas.microsoft.com/office/drawing/2014/main" id="{927ED265-482A-4B6E-BF5A-797F2C0CF3D2}"/>
              </a:ext>
            </a:extLst>
          </p:cNvPr>
          <p:cNvSpPr>
            <a:spLocks noGrp="1"/>
          </p:cNvSpPr>
          <p:nvPr>
            <p:ph idx="1"/>
          </p:nvPr>
        </p:nvSpPr>
        <p:spPr>
          <a:xfrm>
            <a:off x="539750" y="1697131"/>
            <a:ext cx="4529791" cy="3463738"/>
          </a:xfrm>
        </p:spPr>
        <p:txBody>
          <a:bodyPr/>
          <a:lstStyle/>
          <a:p>
            <a:r>
              <a:rPr lang="en-AU" sz="2000" b="0" dirty="0">
                <a:solidFill>
                  <a:schemeClr val="tx1"/>
                </a:solidFill>
                <a:latin typeface="Arial" pitchFamily="34" charset="0"/>
                <a:cs typeface="Arial" pitchFamily="34" charset="0"/>
              </a:rPr>
              <a:t>Risk assessment and case planning discussions in supervision, are guided by the five practice activities of risk assessment in the SAFER framework.</a:t>
            </a:r>
          </a:p>
          <a:p>
            <a:r>
              <a:rPr lang="en-AU" sz="2000" b="0" dirty="0">
                <a:solidFill>
                  <a:schemeClr val="tx1"/>
                </a:solidFill>
                <a:latin typeface="Arial" pitchFamily="34" charset="0"/>
                <a:cs typeface="Arial" pitchFamily="34" charset="0"/>
              </a:rPr>
              <a:t>Practitioners and managers have a common language and approach to discuss the seeking and analysing of information in order to make decisions and act on the decisions made. </a:t>
            </a:r>
          </a:p>
          <a:p>
            <a:endParaRPr lang="en-AU" dirty="0"/>
          </a:p>
        </p:txBody>
      </p:sp>
      <p:pic>
        <p:nvPicPr>
          <p:cNvPr id="4" name="Content Placeholder 4">
            <a:extLst>
              <a:ext uri="{FF2B5EF4-FFF2-40B4-BE49-F238E27FC236}">
                <a16:creationId xmlns:a16="http://schemas.microsoft.com/office/drawing/2014/main" id="{0E7614FD-593D-453F-A912-DD3BEC4090E4}"/>
              </a:ext>
            </a:extLst>
          </p:cNvPr>
          <p:cNvPicPr>
            <a:picLocks noChangeAspect="1"/>
          </p:cNvPicPr>
          <p:nvPr/>
        </p:nvPicPr>
        <p:blipFill>
          <a:blip r:embed="rId3"/>
          <a:stretch>
            <a:fillRect/>
          </a:stretch>
        </p:blipFill>
        <p:spPr bwMode="auto">
          <a:xfrm>
            <a:off x="5293865" y="2649207"/>
            <a:ext cx="3661875" cy="357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0730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092D-5011-4E90-989A-B8E3B2ACBC65}"/>
              </a:ext>
            </a:extLst>
          </p:cNvPr>
          <p:cNvSpPr>
            <a:spLocks noGrp="1"/>
          </p:cNvSpPr>
          <p:nvPr>
            <p:ph type="title"/>
          </p:nvPr>
        </p:nvSpPr>
        <p:spPr/>
        <p:txBody>
          <a:bodyPr/>
          <a:lstStyle/>
          <a:p>
            <a:r>
              <a:rPr lang="en-AU" dirty="0"/>
              <a:t>Professional judgement </a:t>
            </a:r>
          </a:p>
        </p:txBody>
      </p:sp>
      <p:pic>
        <p:nvPicPr>
          <p:cNvPr id="6" name="Picture 5">
            <a:extLst>
              <a:ext uri="{FF2B5EF4-FFF2-40B4-BE49-F238E27FC236}">
                <a16:creationId xmlns:a16="http://schemas.microsoft.com/office/drawing/2014/main" id="{00000000-0008-0000-0700-000002000000}"/>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347012" y="3962343"/>
            <a:ext cx="2618510" cy="257333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26DFEF09-D777-4E08-807B-B4EE45CDC098}"/>
              </a:ext>
            </a:extLst>
          </p:cNvPr>
          <p:cNvSpPr>
            <a:spLocks noGrp="1"/>
          </p:cNvSpPr>
          <p:nvPr>
            <p:ph idx="1"/>
          </p:nvPr>
        </p:nvSpPr>
        <p:spPr>
          <a:xfrm>
            <a:off x="539750" y="1534944"/>
            <a:ext cx="5807262" cy="4854797"/>
          </a:xfrm>
        </p:spPr>
        <p:txBody>
          <a:bodyPr/>
          <a:lstStyle/>
          <a:p>
            <a:r>
              <a:rPr lang="en-AU" sz="2000" b="0" dirty="0">
                <a:solidFill>
                  <a:schemeClr val="tx1"/>
                </a:solidFill>
                <a:latin typeface="Arial" pitchFamily="34" charset="0"/>
                <a:cs typeface="Arial" pitchFamily="34" charset="0"/>
              </a:rPr>
              <a:t>Child protection is technically challenging at times raw and emotionally taxing work. Practitioners, leaders and managers benefit from supervision. </a:t>
            </a:r>
          </a:p>
          <a:p>
            <a:r>
              <a:rPr lang="en-AU" sz="2000" b="0" dirty="0">
                <a:solidFill>
                  <a:schemeClr val="tx1"/>
                </a:solidFill>
                <a:latin typeface="Arial" pitchFamily="34" charset="0"/>
                <a:cs typeface="Arial" pitchFamily="34" charset="0"/>
              </a:rPr>
              <a:t>Supervision provides space to reflect on the five components of professional judgement by building skills and knowledge, exploring values, developing practice wisdom and examining emotional awareness whilst honing analytical and reasoning skills. </a:t>
            </a:r>
          </a:p>
          <a:p>
            <a:r>
              <a:rPr lang="en-AU" sz="2000" b="0" dirty="0">
                <a:solidFill>
                  <a:schemeClr val="tx1"/>
                </a:solidFill>
                <a:latin typeface="Arial" pitchFamily="34" charset="0"/>
                <a:cs typeface="Arial" pitchFamily="34" charset="0"/>
              </a:rPr>
              <a:t>Supervision creates a positive flow-on effect to improved outcomes for vulnerable children and families. </a:t>
            </a:r>
            <a:endParaRPr lang="en-AU" sz="2000" b="0" dirty="0"/>
          </a:p>
          <a:p>
            <a:endParaRPr lang="en-AU" dirty="0"/>
          </a:p>
        </p:txBody>
      </p:sp>
    </p:spTree>
    <p:custDataLst>
      <p:tags r:id="rId1"/>
    </p:custDataLst>
    <p:extLst>
      <p:ext uri="{BB962C8B-B14F-4D97-AF65-F5344CB8AC3E}">
        <p14:creationId xmlns:p14="http://schemas.microsoft.com/office/powerpoint/2010/main" val="292416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69875"/>
            <a:ext cx="7677150" cy="1079500"/>
          </a:xfrm>
        </p:spPr>
        <p:txBody>
          <a:bodyPr/>
          <a:lstStyle/>
          <a:p>
            <a:pPr>
              <a:defRPr/>
            </a:pPr>
            <a:r>
              <a:rPr lang="en-AU" dirty="0"/>
              <a:t>Learning Objectives</a:t>
            </a:r>
          </a:p>
        </p:txBody>
      </p:sp>
      <p:sp>
        <p:nvSpPr>
          <p:cNvPr id="7171" name="Content Placeholder 2"/>
          <p:cNvSpPr>
            <a:spLocks noGrp="1"/>
          </p:cNvSpPr>
          <p:nvPr>
            <p:ph idx="1"/>
          </p:nvPr>
        </p:nvSpPr>
        <p:spPr>
          <a:xfrm>
            <a:off x="539750" y="1619250"/>
            <a:ext cx="8342313" cy="4854575"/>
          </a:xfrm>
        </p:spPr>
        <p:txBody>
          <a:bodyPr/>
          <a:lstStyle/>
          <a:p>
            <a:pPr marL="250825" lvl="2" indent="-250825"/>
            <a:r>
              <a:rPr lang="en-AU" altLang="en-US" dirty="0">
                <a:ea typeface="ＭＳ Ｐゴシック" pitchFamily="34" charset="-128"/>
              </a:rPr>
              <a:t>To provide information and practice advice to child protection practitioners in the area of supervision to promote staff wellbeing, good practice and good quality 	service provision</a:t>
            </a:r>
          </a:p>
          <a:p>
            <a:pPr marL="250825" lvl="2" indent="-250825"/>
            <a:endParaRPr lang="en-AU" altLang="en-US" dirty="0">
              <a:ea typeface="ＭＳ Ｐゴシック" pitchFamily="34" charset="-128"/>
            </a:endParaRPr>
          </a:p>
          <a:p>
            <a:pPr marL="250825" lvl="2" indent="-250825"/>
            <a:r>
              <a:rPr lang="en-AU" altLang="en-US" dirty="0">
                <a:ea typeface="ＭＳ Ｐゴシック" pitchFamily="34" charset="-128"/>
              </a:rPr>
              <a:t>To highlight and emphasise the organisational requirements of supervision and supervisor responsibilities</a:t>
            </a:r>
          </a:p>
          <a:p>
            <a:pPr marL="0" lvl="2" indent="0">
              <a:buNone/>
            </a:pPr>
            <a:endParaRPr lang="en-AU" altLang="en-US" dirty="0">
              <a:ea typeface="ＭＳ Ｐゴシック" pitchFamily="34" charset="-128"/>
            </a:endParaRPr>
          </a:p>
          <a:p>
            <a:pPr marL="250825" lvl="2" indent="-250825"/>
            <a:r>
              <a:rPr lang="en-AU" altLang="en-US" dirty="0">
                <a:ea typeface="ＭＳ Ｐゴシック" pitchFamily="34" charset="-128"/>
              </a:rPr>
              <a:t>To reinforce departmental key messaging and best practice in relation to supervision</a:t>
            </a:r>
          </a:p>
          <a:p>
            <a:pPr marL="0" lvl="2" indent="0">
              <a:buNone/>
            </a:pPr>
            <a:endParaRPr lang="en-AU" altLang="en-US" dirty="0">
              <a:ea typeface="ＭＳ Ｐゴシック" pitchFamily="34" charset="-128"/>
            </a:endParaRPr>
          </a:p>
          <a:p>
            <a:pPr marL="250825" lvl="2" indent="-250825"/>
            <a:r>
              <a:rPr lang="en-AU" altLang="en-US" dirty="0">
                <a:ea typeface="ＭＳ Ｐゴシック" pitchFamily="34" charset="-128"/>
              </a:rPr>
              <a:t>To reinforce the role of supervision in supporting practice within the SAFER children framework</a:t>
            </a:r>
          </a:p>
          <a:p>
            <a:pPr marL="250825" lvl="2" indent="-250825"/>
            <a:endParaRPr lang="en-AU" altLang="en-US" dirty="0">
              <a:ea typeface="ＭＳ Ｐゴシック" pitchFamily="34" charset="-128"/>
            </a:endParaRPr>
          </a:p>
        </p:txBody>
      </p:sp>
    </p:spTree>
    <p:custDataLst>
      <p:tags r:id="rId1"/>
    </p:custDataLst>
    <p:extLst>
      <p:ext uri="{BB962C8B-B14F-4D97-AF65-F5344CB8AC3E}">
        <p14:creationId xmlns:p14="http://schemas.microsoft.com/office/powerpoint/2010/main" val="1918181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Supervision tools</a:t>
            </a:r>
          </a:p>
        </p:txBody>
      </p:sp>
      <p:sp>
        <p:nvSpPr>
          <p:cNvPr id="8195" name="Content Placeholder 2"/>
          <p:cNvSpPr>
            <a:spLocks noGrp="1"/>
          </p:cNvSpPr>
          <p:nvPr>
            <p:ph idx="1"/>
          </p:nvPr>
        </p:nvSpPr>
        <p:spPr>
          <a:xfrm>
            <a:off x="155863" y="1454727"/>
            <a:ext cx="5209513" cy="5257799"/>
          </a:xfrm>
        </p:spPr>
        <p:txBody>
          <a:bodyPr/>
          <a:lstStyle/>
          <a:p>
            <a:pPr>
              <a:spcAft>
                <a:spcPts val="200"/>
              </a:spcAft>
            </a:pPr>
            <a:r>
              <a:rPr lang="en-AU" altLang="en-US" sz="2000" b="0" dirty="0">
                <a:solidFill>
                  <a:schemeClr val="tx1"/>
                </a:solidFill>
                <a:ea typeface="ＭＳ Ｐゴシック" pitchFamily="34" charset="-128"/>
                <a:cs typeface="+mn-cs"/>
              </a:rPr>
              <a:t>Supervision sessions must include:</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Respectful and open communication</a:t>
            </a:r>
          </a:p>
          <a:p>
            <a:pPr marL="342900" indent="-342900">
              <a:buFont typeface="Arial" panose="020B0604020202020204" pitchFamily="34" charset="0"/>
              <a:buChar char="•"/>
            </a:pPr>
            <a:r>
              <a:rPr lang="en-AU" altLang="en-US" sz="2000" b="0" dirty="0">
                <a:ea typeface="ＭＳ Ｐゴシック" pitchFamily="34" charset="-128"/>
                <a:cs typeface="+mn-cs"/>
              </a:rPr>
              <a:t>Utilisation of supervision tools to be retained on supervision file </a:t>
            </a:r>
            <a:br>
              <a:rPr lang="en-AU" altLang="en-US" sz="2000" b="0" dirty="0">
                <a:ea typeface="ＭＳ Ｐゴシック" pitchFamily="34" charset="-128"/>
                <a:cs typeface="+mn-cs"/>
              </a:rPr>
            </a:br>
            <a:r>
              <a:rPr lang="en-AU" altLang="en-US" sz="2000" b="0" dirty="0">
                <a:ea typeface="ＭＳ Ｐゴシック" pitchFamily="34" charset="-128"/>
                <a:cs typeface="+mn-cs"/>
              </a:rPr>
              <a:t>and supervision notes</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Discussion and monitoring of concerns</a:t>
            </a:r>
          </a:p>
          <a:p>
            <a:pPr marL="342900" indent="-342900">
              <a:buFont typeface="Arial" panose="020B0604020202020204" pitchFamily="34" charset="0"/>
              <a:buChar char="•"/>
            </a:pPr>
            <a:r>
              <a:rPr lang="en-AU" altLang="en-US" sz="2000" b="0" dirty="0">
                <a:ea typeface="ＭＳ Ｐゴシック" pitchFamily="34" charset="-128"/>
                <a:cs typeface="+mn-cs"/>
              </a:rPr>
              <a:t>Monitoring of time-in-lieu / overtime</a:t>
            </a:r>
          </a:p>
          <a:p>
            <a:pPr marL="342900" lvl="2" indent="-342900">
              <a:spcBef>
                <a:spcPts val="800"/>
              </a:spcBef>
              <a:buFont typeface="Arial" panose="020B0604020202020204" pitchFamily="34" charset="0"/>
              <a:buChar char="•"/>
            </a:pPr>
            <a:r>
              <a:rPr lang="en-AU" altLang="en-US" dirty="0">
                <a:ea typeface="ＭＳ Ｐゴシック" pitchFamily="34" charset="-128"/>
              </a:rPr>
              <a:t>Overtime will be purposeful, directed and approved</a:t>
            </a:r>
          </a:p>
          <a:p>
            <a:pPr marL="342900" lvl="2" indent="-342900">
              <a:spcBef>
                <a:spcPts val="800"/>
              </a:spcBef>
              <a:buFont typeface="Arial" panose="020B0604020202020204" pitchFamily="34" charset="0"/>
              <a:buChar char="•"/>
            </a:pPr>
            <a:r>
              <a:rPr lang="en-AU" altLang="en-US" dirty="0">
                <a:ea typeface="ＭＳ Ｐゴシック" pitchFamily="34" charset="-128"/>
              </a:rPr>
              <a:t>Time-in-lieu and leave is to be actively managed to ensure work/life balance and safe health and well being</a:t>
            </a:r>
          </a:p>
          <a:p>
            <a:endParaRPr lang="en-US" altLang="en-US" sz="2000" b="0" dirty="0">
              <a:solidFill>
                <a:schemeClr val="tx1"/>
              </a:solidFill>
              <a:ea typeface="ＭＳ Ｐゴシック" pitchFamily="34" charset="-128"/>
              <a:cs typeface="+mn-cs"/>
            </a:endParaRPr>
          </a:p>
        </p:txBody>
      </p:sp>
      <p:pic>
        <p:nvPicPr>
          <p:cNvPr id="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1227"/>
          <a:stretch/>
        </p:blipFill>
        <p:spPr bwMode="auto">
          <a:xfrm>
            <a:off x="5550154" y="1634241"/>
            <a:ext cx="3602463" cy="5257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58758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defRPr/>
            </a:pPr>
            <a:r>
              <a:rPr lang="en-AU" dirty="0"/>
              <a:t>Supervision tools</a:t>
            </a:r>
          </a:p>
        </p:txBody>
      </p:sp>
      <p:pic>
        <p:nvPicPr>
          <p:cNvPr id="6" name="Content Placeholder 5">
            <a:extLst>
              <a:ext uri="{FF2B5EF4-FFF2-40B4-BE49-F238E27FC236}">
                <a16:creationId xmlns:a16="http://schemas.microsoft.com/office/drawing/2014/main" id="{6F5536D0-D533-4F5E-9E93-187F6523553C}"/>
              </a:ext>
            </a:extLst>
          </p:cNvPr>
          <p:cNvPicPr>
            <a:picLocks noGrp="1" noChangeAspect="1"/>
          </p:cNvPicPr>
          <p:nvPr>
            <p:ph idx="1"/>
          </p:nvPr>
        </p:nvPicPr>
        <p:blipFill>
          <a:blip r:embed="rId4"/>
          <a:stretch>
            <a:fillRect/>
          </a:stretch>
        </p:blipFill>
        <p:spPr>
          <a:xfrm>
            <a:off x="204882" y="1662546"/>
            <a:ext cx="8771705" cy="4692072"/>
          </a:xfrm>
          <a:prstGeom prst="rect">
            <a:avLst/>
          </a:prstGeom>
        </p:spPr>
      </p:pic>
    </p:spTree>
    <p:custDataLst>
      <p:tags r:id="rId1"/>
    </p:custDataLst>
    <p:extLst>
      <p:ext uri="{BB962C8B-B14F-4D97-AF65-F5344CB8AC3E}">
        <p14:creationId xmlns:p14="http://schemas.microsoft.com/office/powerpoint/2010/main" val="221134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AU"/>
          </a:p>
        </p:txBody>
      </p:sp>
      <p:sp>
        <p:nvSpPr>
          <p:cNvPr id="8195" name="Content Placeholder 2"/>
          <p:cNvSpPr>
            <a:spLocks noGrp="1"/>
          </p:cNvSpPr>
          <p:nvPr>
            <p:ph idx="1"/>
          </p:nvPr>
        </p:nvSpPr>
        <p:spPr>
          <a:xfrm>
            <a:off x="539750" y="1619250"/>
            <a:ext cx="8243888" cy="4854575"/>
          </a:xfrm>
        </p:spPr>
        <p:txBody>
          <a:bodyPr/>
          <a:lstStyle/>
          <a:p>
            <a:pPr marL="39688" algn="ctr" defTabSz="914400">
              <a:lnSpc>
                <a:spcPct val="150000"/>
              </a:lnSpc>
            </a:pPr>
            <a:r>
              <a:rPr lang="en-US" altLang="en-US" sz="3000" dirty="0">
                <a:latin typeface="Arial" pitchFamily="34" charset="0"/>
                <a:ea typeface="Geneva"/>
                <a:cs typeface="Arial" pitchFamily="34" charset="0"/>
                <a:sym typeface="Arial" pitchFamily="34" charset="0"/>
              </a:rPr>
              <a:t>“</a:t>
            </a:r>
            <a:r>
              <a:rPr lang="en-US" altLang="en-US" sz="3000" i="1" dirty="0">
                <a:latin typeface="Arial" pitchFamily="34" charset="0"/>
                <a:ea typeface="Geneva"/>
                <a:cs typeface="Arial" pitchFamily="34" charset="0"/>
                <a:sym typeface="Arial" pitchFamily="34" charset="0"/>
              </a:rPr>
              <a:t>A well negotiated supervision agreement provides the foundation for a robust, focused and safe process within which risks may be taken, innovations attempted, challenges raised and development enhanced</a:t>
            </a:r>
            <a:r>
              <a:rPr lang="en-US" altLang="en-US" sz="3000" dirty="0">
                <a:latin typeface="Arial" pitchFamily="34" charset="0"/>
                <a:ea typeface="Geneva"/>
                <a:cs typeface="Arial" pitchFamily="34" charset="0"/>
                <a:sym typeface="Arial" pitchFamily="34" charset="0"/>
              </a:rPr>
              <a:t>”.</a:t>
            </a:r>
          </a:p>
          <a:p>
            <a:pPr marL="39688" defTabSz="914400"/>
            <a:br>
              <a:rPr lang="en-US" altLang="en-US" sz="2000" dirty="0">
                <a:latin typeface="Arial" pitchFamily="34" charset="0"/>
                <a:ea typeface="Geneva"/>
                <a:cs typeface="Arial" pitchFamily="34" charset="0"/>
                <a:sym typeface="Arial" pitchFamily="34" charset="0"/>
              </a:rPr>
            </a:br>
            <a:r>
              <a:rPr lang="en-US" altLang="en-US" sz="2000" dirty="0">
                <a:latin typeface="Arial" pitchFamily="34" charset="0"/>
                <a:ea typeface="Geneva"/>
                <a:cs typeface="Arial" pitchFamily="34" charset="0"/>
                <a:sym typeface="Arial" pitchFamily="34" charset="0"/>
              </a:rPr>
              <a:t>                                                                                     </a:t>
            </a:r>
            <a:r>
              <a:rPr lang="en-US" altLang="en-US" sz="2000" b="0" dirty="0">
                <a:solidFill>
                  <a:schemeClr val="tx1"/>
                </a:solidFill>
                <a:latin typeface="Arial" pitchFamily="34" charset="0"/>
                <a:ea typeface="Geneva"/>
                <a:cs typeface="Arial" pitchFamily="34" charset="0"/>
                <a:sym typeface="Arial" pitchFamily="34" charset="0"/>
              </a:rPr>
              <a:t>Morrison, 2005</a:t>
            </a:r>
            <a:endParaRPr lang="en-US" altLang="en-US" sz="2000" b="0" dirty="0">
              <a:solidFill>
                <a:schemeClr val="tx1"/>
              </a:solidFill>
              <a:ea typeface="ＭＳ Ｐゴシック" pitchFamily="34" charset="-128"/>
              <a:cs typeface="+mn-cs"/>
            </a:endParaRPr>
          </a:p>
        </p:txBody>
      </p:sp>
    </p:spTree>
    <p:custDataLst>
      <p:tags r:id="rId1"/>
    </p:custDataLst>
    <p:extLst>
      <p:ext uri="{BB962C8B-B14F-4D97-AF65-F5344CB8AC3E}">
        <p14:creationId xmlns:p14="http://schemas.microsoft.com/office/powerpoint/2010/main" val="59537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Child Protection Capability Framework </a:t>
            </a:r>
            <a:r>
              <a:rPr lang="en-AU" sz="1600" dirty="0"/>
              <a:t>2012</a:t>
            </a:r>
          </a:p>
        </p:txBody>
      </p:sp>
      <p:sp>
        <p:nvSpPr>
          <p:cNvPr id="13" name="Rectangle 51"/>
          <p:cNvSpPr>
            <a:spLocks noChangeArrowheads="1"/>
          </p:cNvSpPr>
          <p:nvPr/>
        </p:nvSpPr>
        <p:spPr bwMode="auto">
          <a:xfrm>
            <a:off x="473075" y="1566863"/>
            <a:ext cx="5089525" cy="1749425"/>
          </a:xfrm>
          <a:prstGeom prst="rect">
            <a:avLst/>
          </a:prstGeom>
          <a:solidFill>
            <a:srgbClr val="A7024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742950" indent="-285750">
              <a:spcBef>
                <a:spcPct val="20000"/>
              </a:spcBef>
              <a:buChar char="•"/>
              <a:defRPr>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a:buFont typeface="Arial" pitchFamily="34" charset="0"/>
              <a:buChar char="•"/>
            </a:pPr>
            <a:endParaRPr lang="en-US" altLang="en-US">
              <a:solidFill>
                <a:srgbClr val="990033"/>
              </a:solidFill>
              <a:ea typeface="ＭＳ Ｐゴシック" pitchFamily="34" charset="-128"/>
            </a:endParaRPr>
          </a:p>
        </p:txBody>
      </p:sp>
      <p:sp>
        <p:nvSpPr>
          <p:cNvPr id="14" name="Rectangle 50"/>
          <p:cNvSpPr>
            <a:spLocks noChangeArrowheads="1"/>
          </p:cNvSpPr>
          <p:nvPr/>
        </p:nvSpPr>
        <p:spPr bwMode="auto">
          <a:xfrm>
            <a:off x="1211263" y="2255838"/>
            <a:ext cx="5089525" cy="1749425"/>
          </a:xfrm>
          <a:prstGeom prst="rect">
            <a:avLst/>
          </a:prstGeom>
          <a:solidFill>
            <a:srgbClr val="6AADE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742950" indent="-285750">
              <a:spcBef>
                <a:spcPct val="20000"/>
              </a:spcBef>
              <a:buChar char="•"/>
              <a:defRPr>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a:buFont typeface="Arial" pitchFamily="34" charset="0"/>
              <a:buChar char="•"/>
            </a:pPr>
            <a:endParaRPr lang="en-US" altLang="en-US">
              <a:solidFill>
                <a:srgbClr val="990033"/>
              </a:solidFill>
              <a:ea typeface="ＭＳ Ｐゴシック" pitchFamily="34" charset="-128"/>
            </a:endParaRPr>
          </a:p>
        </p:txBody>
      </p:sp>
      <p:sp>
        <p:nvSpPr>
          <p:cNvPr id="15" name="Rectangle 49"/>
          <p:cNvSpPr>
            <a:spLocks noChangeArrowheads="1"/>
          </p:cNvSpPr>
          <p:nvPr/>
        </p:nvSpPr>
        <p:spPr bwMode="auto">
          <a:xfrm>
            <a:off x="2078038" y="2946400"/>
            <a:ext cx="5089525" cy="1749425"/>
          </a:xfrm>
          <a:prstGeom prst="rect">
            <a:avLst/>
          </a:prstGeom>
          <a:solidFill>
            <a:srgbClr val="E98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742950" indent="-285750">
              <a:spcBef>
                <a:spcPct val="20000"/>
              </a:spcBef>
              <a:buChar char="•"/>
              <a:defRPr>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a:buFont typeface="Arial" pitchFamily="34" charset="0"/>
              <a:buChar char="•"/>
            </a:pPr>
            <a:endParaRPr lang="en-US" altLang="en-US">
              <a:solidFill>
                <a:srgbClr val="990033"/>
              </a:solidFill>
              <a:ea typeface="ＭＳ Ｐゴシック" pitchFamily="34" charset="-128"/>
            </a:endParaRPr>
          </a:p>
        </p:txBody>
      </p:sp>
      <p:sp>
        <p:nvSpPr>
          <p:cNvPr id="16" name="Rectangle 48"/>
          <p:cNvSpPr>
            <a:spLocks noChangeArrowheads="1"/>
          </p:cNvSpPr>
          <p:nvPr/>
        </p:nvSpPr>
        <p:spPr bwMode="auto">
          <a:xfrm>
            <a:off x="3036888" y="3654425"/>
            <a:ext cx="5089525" cy="1749425"/>
          </a:xfrm>
          <a:prstGeom prst="rect">
            <a:avLst/>
          </a:prstGeom>
          <a:solidFill>
            <a:srgbClr val="93509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742950" indent="-285750">
              <a:spcBef>
                <a:spcPct val="20000"/>
              </a:spcBef>
              <a:buChar char="•"/>
              <a:defRPr>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a:buFont typeface="Arial" pitchFamily="34" charset="0"/>
              <a:buChar char="•"/>
            </a:pPr>
            <a:endParaRPr lang="en-US" altLang="en-US">
              <a:solidFill>
                <a:srgbClr val="990033"/>
              </a:solidFill>
              <a:ea typeface="ＭＳ Ｐゴシック" pitchFamily="34" charset="-128"/>
            </a:endParaRPr>
          </a:p>
        </p:txBody>
      </p:sp>
      <p:sp>
        <p:nvSpPr>
          <p:cNvPr id="17" name="Rectangle 47"/>
          <p:cNvSpPr>
            <a:spLocks noChangeArrowheads="1"/>
          </p:cNvSpPr>
          <p:nvPr/>
        </p:nvSpPr>
        <p:spPr bwMode="auto">
          <a:xfrm>
            <a:off x="3913188" y="4449763"/>
            <a:ext cx="5089525" cy="1749425"/>
          </a:xfrm>
          <a:prstGeom prst="rect">
            <a:avLst/>
          </a:prstGeom>
          <a:solidFill>
            <a:srgbClr val="739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742950" indent="-285750">
              <a:spcBef>
                <a:spcPct val="20000"/>
              </a:spcBef>
              <a:buChar char="•"/>
              <a:defRPr>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a:buFont typeface="Arial" pitchFamily="34" charset="0"/>
              <a:buChar char="•"/>
            </a:pPr>
            <a:endParaRPr lang="en-US" altLang="en-US">
              <a:solidFill>
                <a:srgbClr val="990033"/>
              </a:solidFill>
              <a:ea typeface="ＭＳ Ｐゴシック" pitchFamily="34" charset="-128"/>
            </a:endParaRPr>
          </a:p>
        </p:txBody>
      </p:sp>
      <p:sp>
        <p:nvSpPr>
          <p:cNvPr id="18" name="Text Box 52"/>
          <p:cNvSpPr txBox="1">
            <a:spLocks noChangeArrowheads="1"/>
          </p:cNvSpPr>
          <p:nvPr/>
        </p:nvSpPr>
        <p:spPr bwMode="auto">
          <a:xfrm>
            <a:off x="1133475" y="1689100"/>
            <a:ext cx="420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179388" indent="-177800">
              <a:spcBef>
                <a:spcPct val="20000"/>
              </a:spcBef>
              <a:buChar char="•"/>
              <a:defRPr>
                <a:solidFill>
                  <a:schemeClr val="tx1"/>
                </a:solidFill>
                <a:latin typeface="Arial" pitchFamily="34" charset="0"/>
                <a:ea typeface="ＭＳ Ｐゴシック" pitchFamily="34" charset="-128"/>
                <a:cs typeface="Arial" pitchFamily="34" charset="0"/>
              </a:defRPr>
            </a:lvl2pPr>
            <a:lvl3pPr marL="536575" indent="-1778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977900" indent="-174625">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1343025" indent="-1778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1800225" indent="-1778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257425" indent="-1778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2714625" indent="-1778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171825" indent="-1778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defTabSz="914400" eaLnBrk="1" hangingPunct="1">
              <a:spcBef>
                <a:spcPct val="50000"/>
              </a:spcBef>
              <a:spcAft>
                <a:spcPct val="0"/>
              </a:spcAft>
              <a:buFontTx/>
              <a:buNone/>
            </a:pPr>
            <a:r>
              <a:rPr lang="en-AU" altLang="en-US" sz="2400" b="1" dirty="0">
                <a:solidFill>
                  <a:schemeClr val="bg1"/>
                </a:solidFill>
                <a:ea typeface="ＭＳ Ｐゴシック" pitchFamily="34" charset="-128"/>
              </a:rPr>
              <a:t>CRITICAL REFLECTION</a:t>
            </a:r>
          </a:p>
        </p:txBody>
      </p:sp>
      <p:sp>
        <p:nvSpPr>
          <p:cNvPr id="19" name="Text Box 53"/>
          <p:cNvSpPr txBox="1">
            <a:spLocks noChangeArrowheads="1"/>
          </p:cNvSpPr>
          <p:nvPr/>
        </p:nvSpPr>
        <p:spPr bwMode="auto">
          <a:xfrm>
            <a:off x="1687513" y="2333625"/>
            <a:ext cx="420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742950" indent="-285750">
              <a:spcBef>
                <a:spcPct val="20000"/>
              </a:spcBef>
              <a:buChar char="•"/>
              <a:defRPr>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algn="ctr" eaLnBrk="1" hangingPunct="1">
              <a:spcBef>
                <a:spcPct val="50000"/>
              </a:spcBef>
              <a:spcAft>
                <a:spcPct val="0"/>
              </a:spcAft>
              <a:buFontTx/>
              <a:buNone/>
            </a:pPr>
            <a:r>
              <a:rPr lang="en-AU" altLang="en-US" sz="2400" b="1">
                <a:solidFill>
                  <a:schemeClr val="bg1"/>
                </a:solidFill>
                <a:ea typeface="ＭＳ Ｐゴシック" pitchFamily="34" charset="-128"/>
              </a:rPr>
              <a:t>ENGAGING OTHERS</a:t>
            </a:r>
          </a:p>
        </p:txBody>
      </p:sp>
      <p:sp>
        <p:nvSpPr>
          <p:cNvPr id="20" name="Text Box 54"/>
          <p:cNvSpPr txBox="1">
            <a:spLocks noChangeArrowheads="1"/>
          </p:cNvSpPr>
          <p:nvPr/>
        </p:nvSpPr>
        <p:spPr bwMode="auto">
          <a:xfrm>
            <a:off x="2560638" y="3054350"/>
            <a:ext cx="420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742950" indent="-285750">
              <a:spcBef>
                <a:spcPct val="20000"/>
              </a:spcBef>
              <a:buChar char="•"/>
              <a:defRPr>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algn="ctr" eaLnBrk="1" hangingPunct="1">
              <a:spcBef>
                <a:spcPct val="50000"/>
              </a:spcBef>
              <a:spcAft>
                <a:spcPct val="0"/>
              </a:spcAft>
              <a:buFontTx/>
              <a:buNone/>
            </a:pPr>
            <a:r>
              <a:rPr lang="en-AU" altLang="en-US" sz="2400" b="1">
                <a:solidFill>
                  <a:schemeClr val="bg1"/>
                </a:solidFill>
                <a:ea typeface="ＭＳ Ｐゴシック" pitchFamily="34" charset="-128"/>
              </a:rPr>
              <a:t>MANAGING ONESELF</a:t>
            </a:r>
          </a:p>
        </p:txBody>
      </p:sp>
      <p:sp>
        <p:nvSpPr>
          <p:cNvPr id="21" name="Text Box 55"/>
          <p:cNvSpPr txBox="1">
            <a:spLocks noChangeArrowheads="1"/>
          </p:cNvSpPr>
          <p:nvPr/>
        </p:nvSpPr>
        <p:spPr bwMode="auto">
          <a:xfrm>
            <a:off x="3500438" y="3717925"/>
            <a:ext cx="420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742950" indent="-285750">
              <a:spcBef>
                <a:spcPct val="20000"/>
              </a:spcBef>
              <a:buChar char="•"/>
              <a:defRPr>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algn="ctr" eaLnBrk="1" hangingPunct="1">
              <a:spcBef>
                <a:spcPct val="50000"/>
              </a:spcBef>
              <a:spcAft>
                <a:spcPct val="0"/>
              </a:spcAft>
              <a:buFontTx/>
              <a:buNone/>
            </a:pPr>
            <a:r>
              <a:rPr lang="en-AU" altLang="en-US" sz="2400" b="1">
                <a:solidFill>
                  <a:schemeClr val="bg1"/>
                </a:solidFill>
                <a:ea typeface="ＭＳ Ｐゴシック" pitchFamily="34" charset="-128"/>
              </a:rPr>
              <a:t>DELIVERING RESULTS</a:t>
            </a:r>
          </a:p>
        </p:txBody>
      </p:sp>
      <p:sp>
        <p:nvSpPr>
          <p:cNvPr id="22" name="Text Box 56"/>
          <p:cNvSpPr txBox="1">
            <a:spLocks noChangeArrowheads="1"/>
          </p:cNvSpPr>
          <p:nvPr/>
        </p:nvSpPr>
        <p:spPr bwMode="auto">
          <a:xfrm>
            <a:off x="4394200" y="4589463"/>
            <a:ext cx="420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Font typeface="Arial" pitchFamily="34" charset="0"/>
              <a:defRPr>
                <a:solidFill>
                  <a:schemeClr val="tx1"/>
                </a:solidFill>
                <a:latin typeface="Arial" pitchFamily="34" charset="0"/>
                <a:ea typeface="Geneva"/>
                <a:cs typeface="Arial" pitchFamily="34" charset="0"/>
              </a:defRPr>
            </a:lvl1pPr>
            <a:lvl2pPr marL="742950" indent="-285750">
              <a:spcBef>
                <a:spcPct val="20000"/>
              </a:spcBef>
              <a:buChar char="•"/>
              <a:defRPr>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ＭＳ Ｐゴシック" pitchFamily="34" charset="-128"/>
                <a:cs typeface="Arial" pitchFamily="34" charset="0"/>
              </a:defRPr>
            </a:lvl9pPr>
          </a:lstStyle>
          <a:p>
            <a:pPr algn="ctr" eaLnBrk="1" hangingPunct="1">
              <a:spcBef>
                <a:spcPct val="50000"/>
              </a:spcBef>
              <a:spcAft>
                <a:spcPct val="0"/>
              </a:spcAft>
              <a:buFontTx/>
              <a:buNone/>
            </a:pPr>
            <a:r>
              <a:rPr lang="en-AU" altLang="en-US" sz="2400" b="1">
                <a:solidFill>
                  <a:schemeClr val="bg1"/>
                </a:solidFill>
                <a:ea typeface="ＭＳ Ｐゴシック" pitchFamily="34" charset="-128"/>
              </a:rPr>
              <a:t>LEADING AND INSPIRING</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The purpose of Supervision</a:t>
            </a:r>
          </a:p>
        </p:txBody>
      </p:sp>
      <p:sp>
        <p:nvSpPr>
          <p:cNvPr id="8195" name="Content Placeholder 2"/>
          <p:cNvSpPr>
            <a:spLocks noGrp="1"/>
          </p:cNvSpPr>
          <p:nvPr>
            <p:ph idx="1"/>
          </p:nvPr>
        </p:nvSpPr>
        <p:spPr>
          <a:xfrm>
            <a:off x="539750" y="1567295"/>
            <a:ext cx="8243888" cy="4854797"/>
          </a:xfrm>
        </p:spPr>
        <p:txBody>
          <a:bodyPr/>
          <a:lstStyle/>
          <a:p>
            <a:pPr marL="0" lvl="2" indent="0">
              <a:buNone/>
            </a:pPr>
            <a:r>
              <a:rPr lang="en-AU" altLang="en-US" dirty="0">
                <a:ea typeface="ＭＳ Ｐゴシック" pitchFamily="34" charset="-128"/>
              </a:rPr>
              <a:t>The purpose of supervision is to give the supervisor and staff member an opportunity to jointly undertake a formal assessment of:</a:t>
            </a:r>
          </a:p>
          <a:p>
            <a:pPr marL="250825" lvl="2" indent="-250825"/>
            <a:r>
              <a:rPr lang="en-AU" altLang="en-US" dirty="0">
                <a:ea typeface="ＭＳ Ｐゴシック" pitchFamily="34" charset="-128"/>
              </a:rPr>
              <a:t>client needs and undertake planning to address these needs</a:t>
            </a:r>
          </a:p>
          <a:p>
            <a:pPr marL="250825" lvl="2" indent="-250825"/>
            <a:r>
              <a:rPr lang="en-AU" altLang="en-US" dirty="0">
                <a:ea typeface="ＭＳ Ｐゴシック" pitchFamily="34" charset="-128"/>
              </a:rPr>
              <a:t>the staff member’s professional support needs</a:t>
            </a:r>
          </a:p>
          <a:p>
            <a:pPr marL="250825" lvl="2" indent="-250825"/>
            <a:r>
              <a:rPr lang="en-AU" altLang="en-US" dirty="0">
                <a:ea typeface="ＭＳ Ｐゴシック" pitchFamily="34" charset="-128"/>
              </a:rPr>
              <a:t>the staff member’s workload, and </a:t>
            </a:r>
          </a:p>
          <a:p>
            <a:pPr marL="250825" lvl="2" indent="-250825"/>
            <a:r>
              <a:rPr lang="en-AU" altLang="en-US" dirty="0">
                <a:ea typeface="ＭＳ Ｐゴシック" pitchFamily="34" charset="-128"/>
              </a:rPr>
              <a:t>identify practice requirements associated with case management</a:t>
            </a:r>
          </a:p>
          <a:p>
            <a:pPr marL="342900" indent="-342900">
              <a:buFont typeface="Arial" panose="020B0604020202020204" pitchFamily="34" charset="0"/>
              <a:buChar char="•"/>
            </a:pPr>
            <a:endParaRPr lang="en-US" altLang="en-US" dirty="0">
              <a:ea typeface="ＭＳ Ｐゴシック" pitchFamily="34" charset="-128"/>
            </a:endParaRPr>
          </a:p>
        </p:txBody>
      </p:sp>
      <p:pic>
        <p:nvPicPr>
          <p:cNvPr id="4" name="Picture 7" descr="co worker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1764" y="4104804"/>
            <a:ext cx="4853034" cy="272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228381054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Supervision Functions</a:t>
            </a:r>
          </a:p>
        </p:txBody>
      </p:sp>
      <p:sp>
        <p:nvSpPr>
          <p:cNvPr id="8195" name="Content Placeholder 2"/>
          <p:cNvSpPr>
            <a:spLocks noGrp="1"/>
          </p:cNvSpPr>
          <p:nvPr>
            <p:ph idx="1"/>
          </p:nvPr>
        </p:nvSpPr>
        <p:spPr>
          <a:xfrm>
            <a:off x="539750" y="1619250"/>
            <a:ext cx="8243888" cy="4854575"/>
          </a:xfrm>
        </p:spPr>
        <p:txBody>
          <a:bodyPr/>
          <a:lstStyle/>
          <a:p>
            <a:pPr marL="250825" lvl="2" indent="-250825"/>
            <a:r>
              <a:rPr lang="en-US" altLang="en-US" b="1" dirty="0">
                <a:solidFill>
                  <a:srgbClr val="87189D"/>
                </a:solidFill>
                <a:ea typeface="ＭＳ Ｐゴシック" pitchFamily="34" charset="-128"/>
                <a:cs typeface="ＭＳ Ｐゴシック" charset="0"/>
              </a:rPr>
              <a:t>Managerial</a:t>
            </a:r>
          </a:p>
          <a:p>
            <a:pPr marL="252000" lvl="3" indent="0">
              <a:buNone/>
            </a:pPr>
            <a:r>
              <a:rPr lang="en-US" altLang="en-US" dirty="0">
                <a:ea typeface="ＭＳ Ｐゴシック" pitchFamily="34" charset="-128"/>
              </a:rPr>
              <a:t>Competent, accountable performance / practice</a:t>
            </a:r>
            <a:br>
              <a:rPr lang="en-US" altLang="en-US" dirty="0">
                <a:ea typeface="ＭＳ Ｐゴシック" pitchFamily="34" charset="-128"/>
              </a:rPr>
            </a:br>
            <a:endParaRPr lang="en-US" altLang="en-US" dirty="0">
              <a:ea typeface="ＭＳ Ｐゴシック" pitchFamily="34" charset="-128"/>
            </a:endParaRPr>
          </a:p>
          <a:p>
            <a:pPr marL="250825" lvl="2" indent="-250825"/>
            <a:r>
              <a:rPr lang="en-US" altLang="en-US" b="1" dirty="0">
                <a:solidFill>
                  <a:srgbClr val="87189D"/>
                </a:solidFill>
                <a:ea typeface="ＭＳ Ｐゴシック" pitchFamily="34" charset="-128"/>
                <a:cs typeface="ＭＳ Ｐゴシック" charset="0"/>
              </a:rPr>
              <a:t>Developmental</a:t>
            </a:r>
          </a:p>
          <a:p>
            <a:pPr marL="252000" lvl="3" indent="0">
              <a:buNone/>
            </a:pPr>
            <a:r>
              <a:rPr lang="en-US" altLang="en-US" dirty="0">
                <a:ea typeface="ＭＳ Ｐゴシック" pitchFamily="34" charset="-128"/>
              </a:rPr>
              <a:t>Continuing professional development</a:t>
            </a:r>
            <a:br>
              <a:rPr lang="en-US" altLang="en-US" dirty="0">
                <a:ea typeface="ＭＳ Ｐゴシック" pitchFamily="34" charset="-128"/>
              </a:rPr>
            </a:br>
            <a:endParaRPr lang="en-US" altLang="en-US" dirty="0">
              <a:ea typeface="ＭＳ Ｐゴシック" pitchFamily="34" charset="-128"/>
            </a:endParaRPr>
          </a:p>
          <a:p>
            <a:pPr marL="250825" lvl="2" indent="-250825"/>
            <a:r>
              <a:rPr lang="en-US" altLang="en-US" b="1" dirty="0">
                <a:solidFill>
                  <a:srgbClr val="87189D"/>
                </a:solidFill>
                <a:ea typeface="ＭＳ Ｐゴシック" pitchFamily="34" charset="-128"/>
                <a:cs typeface="ＭＳ Ｐゴシック" charset="0"/>
              </a:rPr>
              <a:t>Supportive</a:t>
            </a:r>
          </a:p>
          <a:p>
            <a:pPr marL="252000" lvl="3" indent="0">
              <a:buNone/>
            </a:pPr>
            <a:r>
              <a:rPr lang="en-US" altLang="en-US" dirty="0">
                <a:ea typeface="ＭＳ Ｐゴシック" pitchFamily="34" charset="-128"/>
              </a:rPr>
              <a:t>Safe context to talk</a:t>
            </a:r>
            <a:br>
              <a:rPr lang="en-US" altLang="en-US" dirty="0">
                <a:ea typeface="ＭＳ Ｐゴシック" pitchFamily="34" charset="-128"/>
              </a:rPr>
            </a:br>
            <a:endParaRPr lang="en-US" altLang="en-US" dirty="0">
              <a:ea typeface="ＭＳ Ｐゴシック" pitchFamily="34" charset="-128"/>
            </a:endParaRPr>
          </a:p>
          <a:p>
            <a:pPr marL="250825" lvl="2" indent="-250825"/>
            <a:r>
              <a:rPr lang="en-US" altLang="en-US" b="1" dirty="0" err="1">
                <a:solidFill>
                  <a:srgbClr val="87189D"/>
                </a:solidFill>
                <a:ea typeface="ＭＳ Ｐゴシック" pitchFamily="34" charset="-128"/>
                <a:cs typeface="ＭＳ Ｐゴシック" charset="0"/>
              </a:rPr>
              <a:t>Mediative</a:t>
            </a:r>
            <a:endParaRPr lang="en-US" altLang="en-US" b="1" dirty="0">
              <a:solidFill>
                <a:srgbClr val="87189D"/>
              </a:solidFill>
              <a:ea typeface="ＭＳ Ｐゴシック" pitchFamily="34" charset="-128"/>
              <a:cs typeface="ＭＳ Ｐゴシック" charset="0"/>
            </a:endParaRPr>
          </a:p>
          <a:p>
            <a:pPr marL="252000" lvl="3" indent="0">
              <a:buNone/>
            </a:pPr>
            <a:r>
              <a:rPr lang="en-US" altLang="en-US" dirty="0">
                <a:ea typeface="ＭＳ Ｐゴシック" pitchFamily="34" charset="-128"/>
              </a:rPr>
              <a:t>Between all stakeholders</a:t>
            </a:r>
          </a:p>
          <a:p>
            <a:pPr marL="0" lvl="2" indent="0" algn="r">
              <a:buNone/>
            </a:pPr>
            <a:r>
              <a:rPr lang="en-US" altLang="en-US" sz="1800" dirty="0">
                <a:ea typeface="ＭＳ Ｐゴシック" pitchFamily="34" charset="-128"/>
              </a:rPr>
              <a:t>Tony Morrison 2005</a:t>
            </a:r>
          </a:p>
        </p:txBody>
      </p:sp>
    </p:spTree>
    <p:custDataLst>
      <p:tags r:id="rId1"/>
    </p:custDataLst>
    <p:extLst>
      <p:ext uri="{BB962C8B-B14F-4D97-AF65-F5344CB8AC3E}">
        <p14:creationId xmlns:p14="http://schemas.microsoft.com/office/powerpoint/2010/main" val="228381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Principles of supervision</a:t>
            </a:r>
          </a:p>
        </p:txBody>
      </p:sp>
      <p:sp>
        <p:nvSpPr>
          <p:cNvPr id="8195" name="Content Placeholder 2"/>
          <p:cNvSpPr>
            <a:spLocks noGrp="1"/>
          </p:cNvSpPr>
          <p:nvPr>
            <p:ph idx="1"/>
          </p:nvPr>
        </p:nvSpPr>
        <p:spPr>
          <a:xfrm>
            <a:off x="539749" y="1808019"/>
            <a:ext cx="4422216" cy="2936702"/>
          </a:xfrm>
        </p:spPr>
        <p:txBody>
          <a:bodyPr/>
          <a:lstStyle/>
          <a:p>
            <a:pPr marL="342900" indent="-342900">
              <a:buFont typeface="Arial" panose="020B0604020202020204" pitchFamily="34" charset="0"/>
              <a:buChar char="•"/>
            </a:pPr>
            <a:r>
              <a:rPr lang="en-US" altLang="en-US" sz="2400" b="0" dirty="0">
                <a:solidFill>
                  <a:schemeClr val="tx1"/>
                </a:solidFill>
                <a:ea typeface="ＭＳ Ｐゴシック" pitchFamily="34" charset="-128"/>
                <a:cs typeface="+mn-cs"/>
              </a:rPr>
              <a:t>The best interests of the child</a:t>
            </a:r>
            <a:r>
              <a:rPr lang="en-AU" altLang="en-US" sz="2400" b="0" dirty="0">
                <a:solidFill>
                  <a:schemeClr val="tx1"/>
                </a:solidFill>
                <a:ea typeface="ＭＳ Ｐゴシック" pitchFamily="34" charset="-128"/>
                <a:cs typeface="+mn-cs"/>
              </a:rPr>
              <a:t> must be at the centre </a:t>
            </a:r>
            <a:br>
              <a:rPr lang="en-AU" altLang="en-US" sz="2400" b="0" dirty="0">
                <a:solidFill>
                  <a:schemeClr val="tx1"/>
                </a:solidFill>
                <a:ea typeface="ＭＳ Ｐゴシック" pitchFamily="34" charset="-128"/>
                <a:cs typeface="+mn-cs"/>
              </a:rPr>
            </a:br>
            <a:r>
              <a:rPr lang="en-AU" altLang="en-US" sz="2400" b="0" dirty="0">
                <a:solidFill>
                  <a:schemeClr val="tx1"/>
                </a:solidFill>
                <a:ea typeface="ＭＳ Ｐゴシック" pitchFamily="34" charset="-128"/>
                <a:cs typeface="+mn-cs"/>
              </a:rPr>
              <a:t>of supervision</a:t>
            </a:r>
            <a:br>
              <a:rPr lang="en-AU" altLang="en-US" sz="2400" b="0" dirty="0">
                <a:solidFill>
                  <a:schemeClr val="tx1"/>
                </a:solidFill>
                <a:ea typeface="ＭＳ Ｐゴシック" pitchFamily="34" charset="-128"/>
                <a:cs typeface="+mn-cs"/>
              </a:rPr>
            </a:br>
            <a:endParaRPr lang="en-AU" altLang="en-US" sz="2400" b="0" dirty="0">
              <a:solidFill>
                <a:schemeClr val="tx1"/>
              </a:solidFill>
              <a:ea typeface="ＭＳ Ｐゴシック" pitchFamily="34" charset="-128"/>
              <a:cs typeface="+mn-cs"/>
            </a:endParaRPr>
          </a:p>
          <a:p>
            <a:pPr marL="342900" indent="-342900">
              <a:buFont typeface="Arial" panose="020B0604020202020204" pitchFamily="34" charset="0"/>
              <a:buChar char="•"/>
            </a:pPr>
            <a:r>
              <a:rPr lang="en-AU" altLang="en-US" sz="2400" b="0" dirty="0">
                <a:solidFill>
                  <a:schemeClr val="tx1"/>
                </a:solidFill>
                <a:ea typeface="ＭＳ Ｐゴシック" pitchFamily="34" charset="-128"/>
                <a:cs typeface="+mn-cs"/>
              </a:rPr>
              <a:t>The paramount consideration in supervision is quality service delivery and client outcomes</a:t>
            </a:r>
            <a:endParaRPr lang="en-US" altLang="en-US" sz="2400" b="0" dirty="0">
              <a:solidFill>
                <a:schemeClr val="tx1"/>
              </a:solidFill>
              <a:ea typeface="ＭＳ Ｐゴシック" pitchFamily="34" charset="-128"/>
              <a:cs typeface="+mn-cs"/>
            </a:endParaRPr>
          </a:p>
        </p:txBody>
      </p:sp>
      <p:pic>
        <p:nvPicPr>
          <p:cNvPr id="11" name="Picture 10">
            <a:extLst>
              <a:ext uri="{FF2B5EF4-FFF2-40B4-BE49-F238E27FC236}">
                <a16:creationId xmlns:a16="http://schemas.microsoft.com/office/drawing/2014/main" id="{0D06FAA6-60DE-48DC-815C-3147D121A71B}"/>
              </a:ext>
            </a:extLst>
          </p:cNvPr>
          <p:cNvPicPr>
            <a:picLocks noChangeAspect="1"/>
          </p:cNvPicPr>
          <p:nvPr/>
        </p:nvPicPr>
        <p:blipFill>
          <a:blip r:embed="rId4"/>
          <a:stretch>
            <a:fillRect/>
          </a:stretch>
        </p:blipFill>
        <p:spPr>
          <a:xfrm>
            <a:off x="5389282" y="3030221"/>
            <a:ext cx="3429000" cy="3429000"/>
          </a:xfrm>
          <a:prstGeom prst="rect">
            <a:avLst/>
          </a:prstGeom>
        </p:spPr>
      </p:pic>
    </p:spTree>
    <p:custDataLst>
      <p:tags r:id="rId1"/>
    </p:custDataLst>
    <p:extLst>
      <p:ext uri="{BB962C8B-B14F-4D97-AF65-F5344CB8AC3E}">
        <p14:creationId xmlns:p14="http://schemas.microsoft.com/office/powerpoint/2010/main" val="228381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Principles of supervision </a:t>
            </a:r>
            <a:r>
              <a:rPr lang="en-AU" dirty="0" err="1"/>
              <a:t>cont</a:t>
            </a:r>
            <a:r>
              <a:rPr lang="en-AU" dirty="0"/>
              <a:t>….</a:t>
            </a:r>
          </a:p>
        </p:txBody>
      </p:sp>
      <p:sp>
        <p:nvSpPr>
          <p:cNvPr id="8195" name="Content Placeholder 2"/>
          <p:cNvSpPr>
            <a:spLocks noGrp="1"/>
          </p:cNvSpPr>
          <p:nvPr>
            <p:ph idx="1"/>
          </p:nvPr>
        </p:nvSpPr>
        <p:spPr>
          <a:xfrm>
            <a:off x="539750" y="1619250"/>
            <a:ext cx="8243888" cy="4854575"/>
          </a:xfrm>
        </p:spPr>
        <p:txBody>
          <a:bodyPr/>
          <a:lstStyle/>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Supervision is scheduled and occurs on a regular basis</a:t>
            </a:r>
          </a:p>
          <a:p>
            <a:pPr marL="342900" indent="-342900">
              <a:buFont typeface="Arial" panose="020B0604020202020204" pitchFamily="34" charset="0"/>
              <a:buChar char="•"/>
            </a:pPr>
            <a:r>
              <a:rPr lang="en-AU" altLang="en-US" sz="2000" b="0" dirty="0">
                <a:ea typeface="ＭＳ Ｐゴシック" pitchFamily="34" charset="-128"/>
                <a:cs typeface="+mn-cs"/>
              </a:rPr>
              <a:t>There is an interdependence of accountability, professional development and support in supervision</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Supervision aims to maximise the practitioner’s performance and provide tailored developmental opportunities, based on adult learning principles</a:t>
            </a:r>
          </a:p>
          <a:p>
            <a:pPr marL="342900" indent="-342900">
              <a:buFont typeface="Arial" panose="020B0604020202020204" pitchFamily="34" charset="0"/>
              <a:buChar char="•"/>
            </a:pPr>
            <a:r>
              <a:rPr lang="en-AU" altLang="en-US" sz="2000" b="0" dirty="0">
                <a:ea typeface="ＭＳ Ｐゴシック" pitchFamily="34" charset="-128"/>
                <a:cs typeface="+mn-cs"/>
              </a:rPr>
              <a:t>Supervision is based on a negotiated agreement</a:t>
            </a:r>
          </a:p>
          <a:p>
            <a:pPr marL="342900" indent="-342900">
              <a:buFont typeface="Arial" panose="020B0604020202020204" pitchFamily="34" charset="0"/>
              <a:buChar char="•"/>
            </a:pPr>
            <a:r>
              <a:rPr lang="en-AU" altLang="en-US" sz="2000" b="0" dirty="0">
                <a:solidFill>
                  <a:schemeClr val="tx1"/>
                </a:solidFill>
                <a:ea typeface="ＭＳ Ｐゴシック" pitchFamily="34" charset="-128"/>
                <a:cs typeface="+mn-cs"/>
              </a:rPr>
              <a:t>Supervision aims to provide the foundation for supportive and positive relationships</a:t>
            </a:r>
          </a:p>
          <a:p>
            <a:pPr marL="342900" indent="-342900">
              <a:buFont typeface="Arial" panose="020B0604020202020204" pitchFamily="34" charset="0"/>
              <a:buChar char="•"/>
            </a:pPr>
            <a:r>
              <a:rPr lang="en-AU" altLang="en-US" sz="2000" b="0" dirty="0">
                <a:ea typeface="ＭＳ Ｐゴシック" pitchFamily="34" charset="-128"/>
                <a:cs typeface="+mn-cs"/>
              </a:rPr>
              <a:t>Supervision is a shared responsibility</a:t>
            </a:r>
          </a:p>
          <a:p>
            <a:pPr marL="342900" indent="-342900">
              <a:buFont typeface="Arial" panose="020B0604020202020204" pitchFamily="34" charset="0"/>
              <a:buChar char="•"/>
            </a:pPr>
            <a:endParaRPr lang="en-US" altLang="en-US" sz="2000" b="0" dirty="0">
              <a:solidFill>
                <a:schemeClr val="tx1"/>
              </a:solidFill>
              <a:ea typeface="ＭＳ Ｐゴシック" pitchFamily="34" charset="-128"/>
              <a:cs typeface="+mn-cs"/>
            </a:endParaRPr>
          </a:p>
        </p:txBody>
      </p:sp>
    </p:spTree>
    <p:custDataLst>
      <p:tags r:id="rId1"/>
    </p:custDataLst>
    <p:extLst>
      <p:ext uri="{BB962C8B-B14F-4D97-AF65-F5344CB8AC3E}">
        <p14:creationId xmlns:p14="http://schemas.microsoft.com/office/powerpoint/2010/main" val="228381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Principles of supervision </a:t>
            </a:r>
            <a:r>
              <a:rPr lang="en-AU" dirty="0" err="1"/>
              <a:t>cont</a:t>
            </a:r>
            <a:r>
              <a:rPr lang="en-AU" dirty="0"/>
              <a:t>….</a:t>
            </a:r>
          </a:p>
        </p:txBody>
      </p:sp>
      <p:sp>
        <p:nvSpPr>
          <p:cNvPr id="8195" name="Content Placeholder 2"/>
          <p:cNvSpPr>
            <a:spLocks noGrp="1"/>
          </p:cNvSpPr>
          <p:nvPr>
            <p:ph idx="1"/>
          </p:nvPr>
        </p:nvSpPr>
        <p:spPr>
          <a:xfrm>
            <a:off x="539749" y="1567295"/>
            <a:ext cx="7520033" cy="4854575"/>
          </a:xfrm>
        </p:spPr>
        <p:txBody>
          <a:bodyPr/>
          <a:lstStyle/>
          <a:p>
            <a:r>
              <a:rPr lang="en-AU" altLang="en-US" sz="4000" b="0" dirty="0">
                <a:solidFill>
                  <a:schemeClr val="tx1"/>
                </a:solidFill>
                <a:ea typeface="ＭＳ Ｐゴシック" pitchFamily="34" charset="-128"/>
                <a:cs typeface="+mn-cs"/>
              </a:rPr>
              <a:t>Staff at all levels have the right to high quality, professional supervision.</a:t>
            </a:r>
          </a:p>
          <a:p>
            <a:endParaRPr lang="en-US" altLang="en-US" sz="2000" b="0" dirty="0">
              <a:solidFill>
                <a:schemeClr val="tx1"/>
              </a:solidFill>
              <a:ea typeface="ＭＳ Ｐゴシック" pitchFamily="34" charset="-128"/>
              <a:cs typeface="+mn-cs"/>
            </a:endParaRPr>
          </a:p>
        </p:txBody>
      </p:sp>
      <p:pic>
        <p:nvPicPr>
          <p:cNvPr id="4" name="Picture 5" descr="quality-assu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11" y="3530490"/>
            <a:ext cx="4389121" cy="338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8381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Trust is at the centre of effective supervision</a:t>
            </a:r>
          </a:p>
        </p:txBody>
      </p:sp>
      <p:sp>
        <p:nvSpPr>
          <p:cNvPr id="8195" name="Content Placeholder 2"/>
          <p:cNvSpPr>
            <a:spLocks noGrp="1"/>
          </p:cNvSpPr>
          <p:nvPr>
            <p:ph idx="1"/>
          </p:nvPr>
        </p:nvSpPr>
        <p:spPr>
          <a:xfrm>
            <a:off x="539750" y="1517074"/>
            <a:ext cx="6035675" cy="4956752"/>
          </a:xfrm>
        </p:spPr>
        <p:txBody>
          <a:bodyPr/>
          <a:lstStyle/>
          <a:p>
            <a:r>
              <a:rPr lang="en-AU" altLang="en-US" sz="2400" b="0" dirty="0">
                <a:solidFill>
                  <a:schemeClr val="tx1"/>
                </a:solidFill>
                <a:ea typeface="ＭＳ Ｐゴシック" pitchFamily="34" charset="-128"/>
                <a:cs typeface="+mn-cs"/>
              </a:rPr>
              <a:t>Practitioners:</a:t>
            </a:r>
          </a:p>
          <a:p>
            <a:pPr marL="342900" indent="-342900">
              <a:buFont typeface="Arial" panose="020B0604020202020204" pitchFamily="34" charset="0"/>
              <a:buChar char="•"/>
            </a:pPr>
            <a:r>
              <a:rPr lang="en-AU" altLang="en-US" sz="2400" b="0" dirty="0">
                <a:solidFill>
                  <a:schemeClr val="tx1"/>
                </a:solidFill>
                <a:ea typeface="ＭＳ Ｐゴシック" pitchFamily="34" charset="-128"/>
                <a:cs typeface="+mn-cs"/>
              </a:rPr>
              <a:t>require clarity about roles, responsibilities and accountabilities</a:t>
            </a:r>
          </a:p>
          <a:p>
            <a:pPr marL="342900" indent="-342900">
              <a:buFont typeface="Arial" panose="020B0604020202020204" pitchFamily="34" charset="0"/>
              <a:buChar char="•"/>
            </a:pPr>
            <a:r>
              <a:rPr lang="en-AU" altLang="en-US" sz="2400" b="0" dirty="0">
                <a:solidFill>
                  <a:schemeClr val="tx1"/>
                </a:solidFill>
                <a:ea typeface="ＭＳ Ｐゴシック" pitchFamily="34" charset="-128"/>
                <a:cs typeface="+mn-cs"/>
              </a:rPr>
              <a:t>require support to manage the demands (tasks and emotions) of the work</a:t>
            </a:r>
          </a:p>
          <a:p>
            <a:pPr marL="342900" indent="-342900">
              <a:buFont typeface="Arial" panose="020B0604020202020204" pitchFamily="34" charset="0"/>
              <a:buChar char="•"/>
            </a:pPr>
            <a:r>
              <a:rPr lang="en-AU" altLang="en-US" sz="2400" b="0" dirty="0">
                <a:solidFill>
                  <a:schemeClr val="tx1"/>
                </a:solidFill>
                <a:ea typeface="ＭＳ Ｐゴシック" pitchFamily="34" charset="-128"/>
                <a:cs typeface="+mn-cs"/>
              </a:rPr>
              <a:t>require a supportive and positive climate that optimises practice and performance, and</a:t>
            </a:r>
          </a:p>
          <a:p>
            <a:pPr marL="342900" indent="-342900">
              <a:buFont typeface="Arial" panose="020B0604020202020204" pitchFamily="34" charset="0"/>
              <a:buChar char="•"/>
            </a:pPr>
            <a:r>
              <a:rPr lang="en-AU" altLang="en-US" sz="2400" b="0" dirty="0">
                <a:solidFill>
                  <a:schemeClr val="tx1"/>
                </a:solidFill>
                <a:ea typeface="ＭＳ Ｐゴシック" pitchFamily="34" charset="-128"/>
                <a:cs typeface="+mn-cs"/>
              </a:rPr>
              <a:t>must ensure the best interests of the child remain paramount</a:t>
            </a:r>
          </a:p>
          <a:p>
            <a:endParaRPr lang="en-AU" altLang="en-US" sz="2400" b="0" dirty="0">
              <a:solidFill>
                <a:schemeClr val="tx1"/>
              </a:solidFill>
              <a:ea typeface="ＭＳ Ｐゴシック" pitchFamily="34" charset="-128"/>
              <a:cs typeface="+mn-cs"/>
            </a:endParaRPr>
          </a:p>
          <a:p>
            <a:pPr algn="r"/>
            <a:r>
              <a:rPr lang="en-AU" altLang="en-US" sz="2400" b="0" dirty="0">
                <a:solidFill>
                  <a:schemeClr val="tx1"/>
                </a:solidFill>
                <a:ea typeface="ＭＳ Ｐゴシック" pitchFamily="34" charset="-128"/>
                <a:cs typeface="+mn-cs"/>
              </a:rPr>
              <a:t>Munson, 2002</a:t>
            </a:r>
          </a:p>
          <a:p>
            <a:endParaRPr lang="en-US" altLang="en-US" sz="2400" b="0" dirty="0">
              <a:solidFill>
                <a:schemeClr val="tx1"/>
              </a:solidFill>
              <a:ea typeface="ＭＳ Ｐゴシック" pitchFamily="34" charset="-128"/>
              <a:cs typeface="+mn-cs"/>
            </a:endParaRPr>
          </a:p>
        </p:txBody>
      </p:sp>
      <p:pic>
        <p:nvPicPr>
          <p:cNvPr id="4" name="Picture 5" descr="tr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456" y="4108133"/>
            <a:ext cx="1984881" cy="264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83810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HHS Presentation 02 Purple 26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2 Purple 2602 for Office 2007 and 2010.pot [Compatibility Mode]" id="{889D8997-ACF2-448B-843B-094B9ADA1850}" vid="{6EC813B2-9105-4DB7-B337-4522BDB9CF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54C36706F68B4093110CAEB8F47704" ma:contentTypeVersion="6" ma:contentTypeDescription="Create a new document." ma:contentTypeScope="" ma:versionID="b2d4f0ee7db76a7bf1df5246c14e4fc0">
  <xsd:schema xmlns:xsd="http://www.w3.org/2001/XMLSchema" xmlns:xs="http://www.w3.org/2001/XMLSchema" xmlns:p="http://schemas.microsoft.com/office/2006/metadata/properties" xmlns:ns2="ed826c9f-a6fb-4d3a-9f45-8165efdbe97a" xmlns:ns3="316ea716-3cda-4c05-9203-dbba04f85c4c" targetNamespace="http://schemas.microsoft.com/office/2006/metadata/properties" ma:root="true" ma:fieldsID="c3d7168e9736548af832b0e51a62d03b" ns2:_="" ns3:_="">
    <xsd:import namespace="ed826c9f-a6fb-4d3a-9f45-8165efdbe97a"/>
    <xsd:import namespace="316ea716-3cda-4c05-9203-dbba04f85c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6c9f-a6fb-4d3a-9f45-8165efdbe9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6ea716-3cda-4c05-9203-dbba04f85c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78328F-D8B9-4DEF-83BA-A9BE101079D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d826c9f-a6fb-4d3a-9f45-8165efdbe97a"/>
    <ds:schemaRef ds:uri="http://purl.org/dc/terms/"/>
    <ds:schemaRef ds:uri="http://schemas.openxmlformats.org/package/2006/metadata/core-properties"/>
    <ds:schemaRef ds:uri="316ea716-3cda-4c05-9203-dbba04f85c4c"/>
    <ds:schemaRef ds:uri="http://www.w3.org/XML/1998/namespace"/>
    <ds:schemaRef ds:uri="http://purl.org/dc/dcmitype/"/>
  </ds:schemaRefs>
</ds:datastoreItem>
</file>

<file path=customXml/itemProps2.xml><?xml version="1.0" encoding="utf-8"?>
<ds:datastoreItem xmlns:ds="http://schemas.openxmlformats.org/officeDocument/2006/customXml" ds:itemID="{5D162C21-01F9-42C7-BC3E-0431B23C1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26c9f-a6fb-4d3a-9f45-8165efdbe97a"/>
    <ds:schemaRef ds:uri="316ea716-3cda-4c05-9203-dbba04f85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A37DCD-2F23-4B96-A492-65C6F84098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1551</TotalTime>
  <Words>2898</Words>
  <Application>Microsoft Office PowerPoint</Application>
  <PresentationFormat>On-screen Show (4:3)</PresentationFormat>
  <Paragraphs>284</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Times New Roman</vt:lpstr>
      <vt:lpstr>DHHS Presentation 02 Purple 2602</vt:lpstr>
      <vt:lpstr>Supervision within Child Protection</vt:lpstr>
      <vt:lpstr>Learning Objectives</vt:lpstr>
      <vt:lpstr>Child Protection Capability Framework 2012</vt:lpstr>
      <vt:lpstr>The purpose of Supervision</vt:lpstr>
      <vt:lpstr>Supervision Functions</vt:lpstr>
      <vt:lpstr>Principles of supervision</vt:lpstr>
      <vt:lpstr>Principles of supervision cont….</vt:lpstr>
      <vt:lpstr>Principles of supervision cont….</vt:lpstr>
      <vt:lpstr>Trust is at the centre of effective supervision</vt:lpstr>
      <vt:lpstr>Relationships</vt:lpstr>
      <vt:lpstr>Supervision requirements</vt:lpstr>
      <vt:lpstr>PowerPoint Presentation</vt:lpstr>
      <vt:lpstr>Types of supervision</vt:lpstr>
      <vt:lpstr>Types of supervision</vt:lpstr>
      <vt:lpstr>Workload Monitoring</vt:lpstr>
      <vt:lpstr>Workload Monitoring</vt:lpstr>
      <vt:lpstr>SAFER children framework</vt:lpstr>
      <vt:lpstr>Five practice activities of risk assessment </vt:lpstr>
      <vt:lpstr>Professional judgement </vt:lpstr>
      <vt:lpstr>Supervision tools</vt:lpstr>
      <vt:lpstr>Supervision tools</vt:lpstr>
      <vt:lpstr>PowerPoint Presentation</vt:lpstr>
    </vt:vector>
  </TitlesOfParts>
  <Company>Victorian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(32pt)</dc:title>
  <dc:creator>Ann L Doyle (DHHS)</dc:creator>
  <cp:lastModifiedBy>Claire Whyte (DFFH)</cp:lastModifiedBy>
  <cp:revision>23</cp:revision>
  <dcterms:created xsi:type="dcterms:W3CDTF">2019-06-25T04:48:29Z</dcterms:created>
  <dcterms:modified xsi:type="dcterms:W3CDTF">2022-07-01T05:37:19Z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0x0101002654C36706F68B4093110CAEB8F47704</vt:lpwstr>
  </property>
  <property fmtid="{D5CDD505-2E9C-101B-9397-08002B2CF9AE}" pid="4" name="ArticulateGUID">
    <vt:lpwstr>D764AFFD-C9C6-4F39-AA20-6E4278CD5EA9</vt:lpwstr>
  </property>
  <property fmtid="{D5CDD505-2E9C-101B-9397-08002B2CF9AE}" pid="5" name="ArticulatePath">
    <vt:lpwstr>https://dhhsvicgovau.sharepoint.com/sites/SAFER/Shared Documents/General/Child Protection Manual/Manual Drafts/Ready for Review by Beth/4303 Supervision within Child Protection v2 SAFER </vt:lpwstr>
  </property>
  <property fmtid="{D5CDD505-2E9C-101B-9397-08002B2CF9AE}" pid="6" name="MSIP_Label_f6c7d016-c0e8-4bc1-9071-158a5ecbe94b_Enabled">
    <vt:lpwstr>true</vt:lpwstr>
  </property>
  <property fmtid="{D5CDD505-2E9C-101B-9397-08002B2CF9AE}" pid="7" name="MSIP_Label_f6c7d016-c0e8-4bc1-9071-158a5ecbe94b_SetDate">
    <vt:lpwstr>2022-07-01T05:37:18Z</vt:lpwstr>
  </property>
  <property fmtid="{D5CDD505-2E9C-101B-9397-08002B2CF9AE}" pid="8" name="MSIP_Label_f6c7d016-c0e8-4bc1-9071-158a5ecbe94b_Method">
    <vt:lpwstr>Privileged</vt:lpwstr>
  </property>
  <property fmtid="{D5CDD505-2E9C-101B-9397-08002B2CF9AE}" pid="9" name="MSIP_Label_f6c7d016-c0e8-4bc1-9071-158a5ecbe94b_Name">
    <vt:lpwstr>f6c7d016-c0e8-4bc1-9071-158a5ecbe94b</vt:lpwstr>
  </property>
  <property fmtid="{D5CDD505-2E9C-101B-9397-08002B2CF9AE}" pid="10" name="MSIP_Label_f6c7d016-c0e8-4bc1-9071-158a5ecbe94b_SiteId">
    <vt:lpwstr>c0e0601f-0fac-449c-9c88-a104c4eb9f28</vt:lpwstr>
  </property>
  <property fmtid="{D5CDD505-2E9C-101B-9397-08002B2CF9AE}" pid="11" name="MSIP_Label_f6c7d016-c0e8-4bc1-9071-158a5ecbe94b_ActionId">
    <vt:lpwstr>4ac9a409-eac8-4161-9d38-c56994a06a4f</vt:lpwstr>
  </property>
  <property fmtid="{D5CDD505-2E9C-101B-9397-08002B2CF9AE}" pid="12" name="MSIP_Label_f6c7d016-c0e8-4bc1-9071-158a5ecbe94b_ContentBits">
    <vt:lpwstr>2</vt:lpwstr>
  </property>
</Properties>
</file>