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3100" r:id="rId5"/>
    <p:sldId id="3104" r:id="rId6"/>
    <p:sldId id="3103" r:id="rId7"/>
    <p:sldId id="3105" r:id="rId8"/>
    <p:sldId id="3106" r:id="rId9"/>
    <p:sldId id="3107" r:id="rId10"/>
    <p:sldId id="3108" r:id="rId11"/>
    <p:sldId id="3109" r:id="rId12"/>
    <p:sldId id="3111" r:id="rId13"/>
    <p:sldId id="3110" r:id="rId14"/>
  </p:sldIdLst>
  <p:sldSz cx="9906000" cy="6858000" type="A4"/>
  <p:notesSz cx="7099300" cy="10234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cDowall" initials="PM" lastIdx="1" clrIdx="0">
    <p:extLst>
      <p:ext uri="{19B8F6BF-5375-455C-9EA6-DF929625EA0E}">
        <p15:presenceInfo xmlns:p15="http://schemas.microsoft.com/office/powerpoint/2012/main" userId="S::pemcdowa@microsoft.com::6d6f0270-7125-45f4-9b5b-5829dbf625b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3B01"/>
    <a:srgbClr val="BF3301"/>
    <a:srgbClr val="DC3C00"/>
    <a:srgbClr val="E45205"/>
    <a:srgbClr val="CCECFF"/>
    <a:srgbClr val="FFCCCC"/>
    <a:srgbClr val="CCFFCC"/>
    <a:srgbClr val="F7403A"/>
    <a:srgbClr val="0072CE"/>
    <a:srgbClr val="E57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DCAAC9-3C28-8549-151E-BD055CB77E16}" v="203" dt="2020-04-17T04:13:50.286"/>
    <p1510:client id="{E282A1A1-E477-49FF-B0F9-22A1E5DB5B21}" v="1091" dt="2019-04-04T20:45:18.6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65" autoAdjust="0"/>
    <p:restoredTop sz="94667" autoAdjust="0"/>
  </p:normalViewPr>
  <p:slideViewPr>
    <p:cSldViewPr snapToGrid="0">
      <p:cViewPr varScale="1">
        <p:scale>
          <a:sx n="108" d="100"/>
          <a:sy n="108" d="100"/>
        </p:scale>
        <p:origin x="1992" y="10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7072"/>
          </a:xfrm>
          <a:prstGeom prst="rect">
            <a:avLst/>
          </a:prstGeom>
        </p:spPr>
        <p:txBody>
          <a:bodyPr vert="horz" lIns="93287" tIns="46644" rIns="93287" bIns="46644" rtlCol="0"/>
          <a:lstStyle>
            <a:lvl1pPr algn="l">
              <a:defRPr sz="1200"/>
            </a:lvl1pPr>
          </a:lstStyle>
          <a:p>
            <a:endParaRPr lang="en-GB"/>
          </a:p>
        </p:txBody>
      </p:sp>
      <p:sp>
        <p:nvSpPr>
          <p:cNvPr id="3" name="Date Placeholder 2"/>
          <p:cNvSpPr>
            <a:spLocks noGrp="1"/>
          </p:cNvSpPr>
          <p:nvPr>
            <p:ph type="dt" sz="quarter" idx="1"/>
          </p:nvPr>
        </p:nvSpPr>
        <p:spPr>
          <a:xfrm>
            <a:off x="3974534" y="0"/>
            <a:ext cx="3040592" cy="467072"/>
          </a:xfrm>
          <a:prstGeom prst="rect">
            <a:avLst/>
          </a:prstGeom>
        </p:spPr>
        <p:txBody>
          <a:bodyPr vert="horz" lIns="93287" tIns="46644" rIns="93287" bIns="46644" rtlCol="0"/>
          <a:lstStyle>
            <a:lvl1pPr algn="r">
              <a:defRPr sz="1200"/>
            </a:lvl1pPr>
          </a:lstStyle>
          <a:p>
            <a:fld id="{A9518048-130F-41ED-8877-AD0DB2D50A45}" type="datetimeFigureOut">
              <a:rPr lang="en-GB" smtClean="0"/>
              <a:pPr/>
              <a:t>26/03/2021</a:t>
            </a:fld>
            <a:endParaRPr lang="en-GB"/>
          </a:p>
        </p:txBody>
      </p:sp>
      <p:sp>
        <p:nvSpPr>
          <p:cNvPr id="4" name="Footer Placeholder 3"/>
          <p:cNvSpPr>
            <a:spLocks noGrp="1"/>
          </p:cNvSpPr>
          <p:nvPr>
            <p:ph type="ftr" sz="quarter" idx="2"/>
          </p:nvPr>
        </p:nvSpPr>
        <p:spPr>
          <a:xfrm>
            <a:off x="0" y="8842030"/>
            <a:ext cx="3040592" cy="467071"/>
          </a:xfrm>
          <a:prstGeom prst="rect">
            <a:avLst/>
          </a:prstGeom>
        </p:spPr>
        <p:txBody>
          <a:bodyPr vert="horz" lIns="93287" tIns="46644" rIns="93287" bIns="46644" rtlCol="0" anchor="b"/>
          <a:lstStyle>
            <a:lvl1pPr algn="l">
              <a:defRPr sz="1200"/>
            </a:lvl1pPr>
          </a:lstStyle>
          <a:p>
            <a:endParaRPr lang="en-GB"/>
          </a:p>
        </p:txBody>
      </p:sp>
      <p:sp>
        <p:nvSpPr>
          <p:cNvPr id="5" name="Slide Number Placeholder 4"/>
          <p:cNvSpPr>
            <a:spLocks noGrp="1"/>
          </p:cNvSpPr>
          <p:nvPr>
            <p:ph type="sldNum" sz="quarter" idx="3"/>
          </p:nvPr>
        </p:nvSpPr>
        <p:spPr>
          <a:xfrm>
            <a:off x="3974534" y="8842030"/>
            <a:ext cx="3040592" cy="467071"/>
          </a:xfrm>
          <a:prstGeom prst="rect">
            <a:avLst/>
          </a:prstGeom>
        </p:spPr>
        <p:txBody>
          <a:bodyPr vert="horz" lIns="93287" tIns="46644" rIns="93287" bIns="46644" rtlCol="0" anchor="b"/>
          <a:lstStyle>
            <a:lvl1pPr algn="r">
              <a:defRPr sz="1200"/>
            </a:lvl1pPr>
          </a:lstStyle>
          <a:p>
            <a:fld id="{13867038-A82C-404E-9A43-674ED96D8EF3}" type="slidenum">
              <a:rPr lang="en-GB" smtClean="0"/>
              <a:pPr/>
              <a:t>‹#›</a:t>
            </a:fld>
            <a:endParaRPr lang="en-GB"/>
          </a:p>
        </p:txBody>
      </p:sp>
    </p:spTree>
    <p:extLst>
      <p:ext uri="{BB962C8B-B14F-4D97-AF65-F5344CB8AC3E}">
        <p14:creationId xmlns:p14="http://schemas.microsoft.com/office/powerpoint/2010/main" val="233333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7072"/>
          </a:xfrm>
          <a:prstGeom prst="rect">
            <a:avLst/>
          </a:prstGeom>
        </p:spPr>
        <p:txBody>
          <a:bodyPr vert="horz" lIns="93287" tIns="46644" rIns="93287" bIns="46644" rtlCol="0"/>
          <a:lstStyle>
            <a:lvl1pPr algn="l">
              <a:defRPr sz="1200"/>
            </a:lvl1pPr>
          </a:lstStyle>
          <a:p>
            <a:endParaRPr lang="en-GB"/>
          </a:p>
        </p:txBody>
      </p:sp>
      <p:sp>
        <p:nvSpPr>
          <p:cNvPr id="3" name="Date Placeholder 2"/>
          <p:cNvSpPr>
            <a:spLocks noGrp="1"/>
          </p:cNvSpPr>
          <p:nvPr>
            <p:ph type="dt" idx="1"/>
          </p:nvPr>
        </p:nvSpPr>
        <p:spPr>
          <a:xfrm>
            <a:off x="3974534" y="0"/>
            <a:ext cx="3040592" cy="467072"/>
          </a:xfrm>
          <a:prstGeom prst="rect">
            <a:avLst/>
          </a:prstGeom>
        </p:spPr>
        <p:txBody>
          <a:bodyPr vert="horz" lIns="93287" tIns="46644" rIns="93287" bIns="46644" rtlCol="0"/>
          <a:lstStyle>
            <a:lvl1pPr algn="r">
              <a:defRPr sz="1200"/>
            </a:lvl1pPr>
          </a:lstStyle>
          <a:p>
            <a:fld id="{6D11AC6D-B078-4F7D-B630-9B2E86D5AED6}" type="datetimeFigureOut">
              <a:rPr lang="en-GB" smtClean="0"/>
              <a:pPr/>
              <a:t>26/03/2021</a:t>
            </a:fld>
            <a:endParaRPr lang="en-GB"/>
          </a:p>
        </p:txBody>
      </p:sp>
      <p:sp>
        <p:nvSpPr>
          <p:cNvPr id="4" name="Slide Image Placeholder 3"/>
          <p:cNvSpPr>
            <a:spLocks noGrp="1" noRot="1" noChangeAspect="1"/>
          </p:cNvSpPr>
          <p:nvPr>
            <p:ph type="sldImg" idx="2"/>
          </p:nvPr>
        </p:nvSpPr>
        <p:spPr>
          <a:xfrm>
            <a:off x="1239838" y="1163638"/>
            <a:ext cx="4537075" cy="3141662"/>
          </a:xfrm>
          <a:prstGeom prst="rect">
            <a:avLst/>
          </a:prstGeom>
          <a:noFill/>
          <a:ln w="12700">
            <a:solidFill>
              <a:prstClr val="black"/>
            </a:solidFill>
          </a:ln>
        </p:spPr>
        <p:txBody>
          <a:bodyPr vert="horz" lIns="93287" tIns="46644" rIns="93287" bIns="46644" rtlCol="0" anchor="ctr"/>
          <a:lstStyle/>
          <a:p>
            <a:endParaRPr lang="en-GB"/>
          </a:p>
        </p:txBody>
      </p:sp>
      <p:sp>
        <p:nvSpPr>
          <p:cNvPr id="5" name="Notes Placeholder 4"/>
          <p:cNvSpPr>
            <a:spLocks noGrp="1"/>
          </p:cNvSpPr>
          <p:nvPr>
            <p:ph type="body" sz="quarter" idx="3"/>
          </p:nvPr>
        </p:nvSpPr>
        <p:spPr>
          <a:xfrm>
            <a:off x="701675" y="4480004"/>
            <a:ext cx="5613400" cy="366545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42030"/>
            <a:ext cx="3040592" cy="467071"/>
          </a:xfrm>
          <a:prstGeom prst="rect">
            <a:avLst/>
          </a:prstGeom>
        </p:spPr>
        <p:txBody>
          <a:bodyPr vert="horz" lIns="93287" tIns="46644" rIns="93287" bIns="46644" rtlCol="0" anchor="b"/>
          <a:lstStyle>
            <a:lvl1pPr algn="l">
              <a:defRPr sz="1200"/>
            </a:lvl1pPr>
          </a:lstStyle>
          <a:p>
            <a:endParaRPr lang="en-GB"/>
          </a:p>
        </p:txBody>
      </p:sp>
      <p:sp>
        <p:nvSpPr>
          <p:cNvPr id="7" name="Slide Number Placeholder 6"/>
          <p:cNvSpPr>
            <a:spLocks noGrp="1"/>
          </p:cNvSpPr>
          <p:nvPr>
            <p:ph type="sldNum" sz="quarter" idx="5"/>
          </p:nvPr>
        </p:nvSpPr>
        <p:spPr>
          <a:xfrm>
            <a:off x="3974534" y="8842030"/>
            <a:ext cx="3040592" cy="467071"/>
          </a:xfrm>
          <a:prstGeom prst="rect">
            <a:avLst/>
          </a:prstGeom>
        </p:spPr>
        <p:txBody>
          <a:bodyPr vert="horz" lIns="93287" tIns="46644" rIns="93287" bIns="46644" rtlCol="0" anchor="b"/>
          <a:lstStyle>
            <a:lvl1pPr algn="r">
              <a:defRPr sz="1200"/>
            </a:lvl1pPr>
          </a:lstStyle>
          <a:p>
            <a:fld id="{9573F1FF-76D5-423F-969F-E2119DFC9622}" type="slidenum">
              <a:rPr lang="en-GB" smtClean="0"/>
              <a:pPr/>
              <a:t>‹#›</a:t>
            </a:fld>
            <a:endParaRPr lang="en-GB"/>
          </a:p>
        </p:txBody>
      </p:sp>
    </p:spTree>
    <p:extLst>
      <p:ext uri="{BB962C8B-B14F-4D97-AF65-F5344CB8AC3E}">
        <p14:creationId xmlns:p14="http://schemas.microsoft.com/office/powerpoint/2010/main" val="4130381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573F1FF-76D5-423F-969F-E2119DFC9622}" type="slidenum">
              <a:rPr lang="en-GB" smtClean="0"/>
              <a:pPr/>
              <a:t>7</a:t>
            </a:fld>
            <a:endParaRPr lang="en-GB"/>
          </a:p>
        </p:txBody>
      </p:sp>
    </p:spTree>
    <p:extLst>
      <p:ext uri="{BB962C8B-B14F-4D97-AF65-F5344CB8AC3E}">
        <p14:creationId xmlns:p14="http://schemas.microsoft.com/office/powerpoint/2010/main" val="9616090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eneric content slide 2">
    <p:bg>
      <p:bgPr>
        <a:solidFill>
          <a:schemeClr val="bg1"/>
        </a:solidFill>
        <a:effectLst/>
      </p:bgPr>
    </p:bg>
    <p:spTree>
      <p:nvGrpSpPr>
        <p:cNvPr id="1" name=""/>
        <p:cNvGrpSpPr/>
        <p:nvPr/>
      </p:nvGrpSpPr>
      <p:grpSpPr>
        <a:xfrm>
          <a:off x="0" y="0"/>
          <a:ext cx="0" cy="0"/>
          <a:chOff x="0" y="0"/>
          <a:chExt cx="0" cy="0"/>
        </a:xfrm>
      </p:grpSpPr>
      <p:sp>
        <p:nvSpPr>
          <p:cNvPr id="12" name="Text Placeholder 49"/>
          <p:cNvSpPr>
            <a:spLocks noGrp="1"/>
          </p:cNvSpPr>
          <p:nvPr>
            <p:ph type="body" sz="quarter" idx="71" hasCustomPrompt="1"/>
          </p:nvPr>
        </p:nvSpPr>
        <p:spPr>
          <a:xfrm>
            <a:off x="315414" y="1436745"/>
            <a:ext cx="5784959" cy="4855900"/>
          </a:xfrm>
        </p:spPr>
        <p:txBody>
          <a:bodyPr/>
          <a:lstStyle>
            <a:lvl1pPr>
              <a:lnSpc>
                <a:spcPct val="110000"/>
              </a:lnSpc>
              <a:defRPr sz="1100">
                <a:solidFill>
                  <a:schemeClr val="tx1">
                    <a:lumMod val="65000"/>
                    <a:lumOff val="35000"/>
                  </a:schemeClr>
                </a:solidFill>
                <a:latin typeface="Segoe UI" panose="020B0502040204020203" pitchFamily="34" charset="0"/>
                <a:cs typeface="Segoe UI" panose="020B0502040204020203" pitchFamily="34" charset="0"/>
              </a:defRPr>
            </a:lvl1pPr>
            <a:lvl2pPr>
              <a:defRPr sz="1050">
                <a:solidFill>
                  <a:schemeClr val="tx1">
                    <a:lumMod val="65000"/>
                    <a:lumOff val="35000"/>
                  </a:schemeClr>
                </a:solidFill>
                <a:latin typeface="Segoe UI" panose="020B0502040204020203" pitchFamily="34" charset="0"/>
                <a:cs typeface="Segoe UI" panose="020B0502040204020203" pitchFamily="34" charset="0"/>
              </a:defRPr>
            </a:lvl2pPr>
            <a:lvl3pPr>
              <a:defRPr sz="1050">
                <a:solidFill>
                  <a:schemeClr val="tx1">
                    <a:lumMod val="65000"/>
                    <a:lumOff val="35000"/>
                  </a:schemeClr>
                </a:solidFill>
                <a:latin typeface="Segoe UI" panose="020B0502040204020203" pitchFamily="34" charset="0"/>
                <a:cs typeface="Segoe UI" panose="020B0502040204020203" pitchFamily="34" charset="0"/>
              </a:defRPr>
            </a:lvl3pPr>
            <a:lvl4pPr>
              <a:defRPr sz="1050">
                <a:solidFill>
                  <a:schemeClr val="tx1">
                    <a:lumMod val="65000"/>
                    <a:lumOff val="35000"/>
                  </a:schemeClr>
                </a:solidFill>
                <a:latin typeface="Segoe UI" panose="020B0502040204020203" pitchFamily="34" charset="0"/>
                <a:cs typeface="Segoe UI" panose="020B0502040204020203" pitchFamily="34" charset="0"/>
              </a:defRPr>
            </a:lvl4pPr>
            <a:lvl5pPr>
              <a:defRPr sz="1050">
                <a:solidFill>
                  <a:schemeClr val="tx1">
                    <a:lumMod val="65000"/>
                    <a:lumOff val="35000"/>
                  </a:schemeClr>
                </a:solidFill>
                <a:latin typeface="Segoe UI" panose="020B0502040204020203" pitchFamily="34" charset="0"/>
                <a:cs typeface="Segoe UI" panose="020B0502040204020203" pitchFamily="34" charset="0"/>
              </a:defRPr>
            </a:lvl5pPr>
          </a:lstStyle>
          <a:p>
            <a:pPr lvl="0"/>
            <a:r>
              <a:rPr lang="en-US" dirty="0"/>
              <a:t>Enter text here</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arallelogram 8">
            <a:extLst>
              <a:ext uri="{FF2B5EF4-FFF2-40B4-BE49-F238E27FC236}">
                <a16:creationId xmlns:a16="http://schemas.microsoft.com/office/drawing/2014/main" id="{17661333-079B-4D31-899F-0053BBCE33EF}"/>
              </a:ext>
            </a:extLst>
          </p:cNvPr>
          <p:cNvSpPr/>
          <p:nvPr userDrawn="1"/>
        </p:nvSpPr>
        <p:spPr>
          <a:xfrm rot="5400000">
            <a:off x="10002798" y="885415"/>
            <a:ext cx="936000" cy="400128"/>
          </a:xfrm>
          <a:prstGeom prst="parallelogram">
            <a:avLst/>
          </a:prstGeom>
          <a:solidFill>
            <a:srgbClr val="2015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10" name="Parallelogram 9">
            <a:extLst>
              <a:ext uri="{FF2B5EF4-FFF2-40B4-BE49-F238E27FC236}">
                <a16:creationId xmlns:a16="http://schemas.microsoft.com/office/drawing/2014/main" id="{DFF578C6-5B9D-4345-B175-7D457B70A319}"/>
              </a:ext>
            </a:extLst>
          </p:cNvPr>
          <p:cNvSpPr/>
          <p:nvPr userDrawn="1"/>
        </p:nvSpPr>
        <p:spPr>
          <a:xfrm rot="5400000">
            <a:off x="10002799" y="1760017"/>
            <a:ext cx="936000" cy="400128"/>
          </a:xfrm>
          <a:prstGeom prst="parallelogram">
            <a:avLst/>
          </a:prstGeom>
          <a:solidFill>
            <a:srgbClr val="0072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11" name="Parallelogram 10">
            <a:extLst>
              <a:ext uri="{FF2B5EF4-FFF2-40B4-BE49-F238E27FC236}">
                <a16:creationId xmlns:a16="http://schemas.microsoft.com/office/drawing/2014/main" id="{AC76E5E6-09E5-4FD3-BB88-4E7306C9893C}"/>
              </a:ext>
            </a:extLst>
          </p:cNvPr>
          <p:cNvSpPr/>
          <p:nvPr userDrawn="1"/>
        </p:nvSpPr>
        <p:spPr>
          <a:xfrm rot="5400000">
            <a:off x="10002799" y="2645376"/>
            <a:ext cx="936000" cy="400128"/>
          </a:xfrm>
          <a:prstGeom prst="parallelogram">
            <a:avLst/>
          </a:prstGeom>
          <a:solidFill>
            <a:srgbClr val="00A9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13" name="Parallelogram 12">
            <a:extLst>
              <a:ext uri="{FF2B5EF4-FFF2-40B4-BE49-F238E27FC236}">
                <a16:creationId xmlns:a16="http://schemas.microsoft.com/office/drawing/2014/main" id="{BEFA2B72-2BA8-4D6B-BC24-36F41C677ED3}"/>
              </a:ext>
            </a:extLst>
          </p:cNvPr>
          <p:cNvSpPr/>
          <p:nvPr userDrawn="1"/>
        </p:nvSpPr>
        <p:spPr>
          <a:xfrm rot="5400000">
            <a:off x="10002798" y="3519977"/>
            <a:ext cx="936000" cy="400128"/>
          </a:xfrm>
          <a:prstGeom prst="parallelogram">
            <a:avLst/>
          </a:prstGeom>
          <a:solidFill>
            <a:srgbClr val="E572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15" name="Parallelogram 14">
            <a:extLst>
              <a:ext uri="{FF2B5EF4-FFF2-40B4-BE49-F238E27FC236}">
                <a16:creationId xmlns:a16="http://schemas.microsoft.com/office/drawing/2014/main" id="{7DFFC734-7729-4669-AA1C-E25AED54A945}"/>
              </a:ext>
            </a:extLst>
          </p:cNvPr>
          <p:cNvSpPr/>
          <p:nvPr userDrawn="1"/>
        </p:nvSpPr>
        <p:spPr>
          <a:xfrm rot="5400000">
            <a:off x="10002798" y="5291425"/>
            <a:ext cx="936000" cy="400128"/>
          </a:xfrm>
          <a:prstGeom prst="parallelogram">
            <a:avLst/>
          </a:prstGeom>
          <a:solidFill>
            <a:srgbClr val="D83B0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17" name="Parallelogram 16">
            <a:extLst>
              <a:ext uri="{FF2B5EF4-FFF2-40B4-BE49-F238E27FC236}">
                <a16:creationId xmlns:a16="http://schemas.microsoft.com/office/drawing/2014/main" id="{637804BD-7502-484D-9C49-723EBA19FE56}"/>
              </a:ext>
            </a:extLst>
          </p:cNvPr>
          <p:cNvSpPr/>
          <p:nvPr userDrawn="1"/>
        </p:nvSpPr>
        <p:spPr>
          <a:xfrm rot="5400000">
            <a:off x="10002798" y="4405336"/>
            <a:ext cx="936000" cy="400128"/>
          </a:xfrm>
          <a:prstGeom prst="parallelogram">
            <a:avLst/>
          </a:prstGeom>
          <a:solidFill>
            <a:srgbClr val="E4520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873"/>
          </a:p>
        </p:txBody>
      </p:sp>
      <p:sp>
        <p:nvSpPr>
          <p:cNvPr id="36" name="TextBox 35">
            <a:extLst>
              <a:ext uri="{FF2B5EF4-FFF2-40B4-BE49-F238E27FC236}">
                <a16:creationId xmlns:a16="http://schemas.microsoft.com/office/drawing/2014/main" id="{1A9EE5F2-83AD-4B9B-941D-C89F03B21B4D}"/>
              </a:ext>
            </a:extLst>
          </p:cNvPr>
          <p:cNvSpPr txBox="1"/>
          <p:nvPr userDrawn="1"/>
        </p:nvSpPr>
        <p:spPr>
          <a:xfrm rot="448402">
            <a:off x="3958043" y="363874"/>
            <a:ext cx="4237555" cy="311624"/>
          </a:xfrm>
          <a:prstGeom prst="rect">
            <a:avLst/>
          </a:prstGeom>
          <a:noFill/>
        </p:spPr>
        <p:txBody>
          <a:bodyPr wrap="square" rtlCol="0">
            <a:spAutoFit/>
          </a:bodyPr>
          <a:lstStyle/>
          <a:p>
            <a:pPr algn="l">
              <a:lnSpc>
                <a:spcPct val="95000"/>
              </a:lnSpc>
              <a:spcAft>
                <a:spcPts val="601"/>
              </a:spcAft>
            </a:pPr>
            <a:r>
              <a:rPr lang="en-AU" sz="1500">
                <a:solidFill>
                  <a:schemeClr val="bg1"/>
                </a:solidFill>
              </a:rPr>
              <a:t>Connected Working with Office 365</a:t>
            </a:r>
          </a:p>
        </p:txBody>
      </p:sp>
      <p:sp>
        <p:nvSpPr>
          <p:cNvPr id="18" name="Slide Number Placeholder 4">
            <a:extLst>
              <a:ext uri="{FF2B5EF4-FFF2-40B4-BE49-F238E27FC236}">
                <a16:creationId xmlns:a16="http://schemas.microsoft.com/office/drawing/2014/main" id="{6082B3B4-7B15-4219-985C-13F2D4ECCE31}"/>
              </a:ext>
            </a:extLst>
          </p:cNvPr>
          <p:cNvSpPr>
            <a:spLocks noGrp="1"/>
          </p:cNvSpPr>
          <p:nvPr>
            <p:ph type="sldNum" sz="quarter" idx="49"/>
          </p:nvPr>
        </p:nvSpPr>
        <p:spPr>
          <a:xfrm>
            <a:off x="8895523" y="6438901"/>
            <a:ext cx="684152" cy="292100"/>
          </a:xfrm>
        </p:spPr>
        <p:txBody>
          <a:bodyPr/>
          <a:lstStyle>
            <a:lvl1pPr>
              <a:defRPr sz="900">
                <a:solidFill>
                  <a:schemeClr val="accent2"/>
                </a:solidFill>
              </a:defRPr>
            </a:lvl1p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a:t>
            </a:fld>
            <a:endParaRPr lang="en-GB"/>
          </a:p>
        </p:txBody>
      </p:sp>
      <p:grpSp>
        <p:nvGrpSpPr>
          <p:cNvPr id="6" name="Group 5">
            <a:extLst>
              <a:ext uri="{FF2B5EF4-FFF2-40B4-BE49-F238E27FC236}">
                <a16:creationId xmlns:a16="http://schemas.microsoft.com/office/drawing/2014/main" id="{BE1A9ED3-37E0-439C-9F98-957976ED6222}"/>
              </a:ext>
            </a:extLst>
          </p:cNvPr>
          <p:cNvGrpSpPr/>
          <p:nvPr userDrawn="1"/>
        </p:nvGrpSpPr>
        <p:grpSpPr>
          <a:xfrm>
            <a:off x="0" y="-1"/>
            <a:ext cx="9906000" cy="1343663"/>
            <a:chOff x="444137" y="2138324"/>
            <a:chExt cx="9461862" cy="1439884"/>
          </a:xfrm>
        </p:grpSpPr>
        <p:pic>
          <p:nvPicPr>
            <p:cNvPr id="4" name="Picture 3">
              <a:extLst>
                <a:ext uri="{FF2B5EF4-FFF2-40B4-BE49-F238E27FC236}">
                  <a16:creationId xmlns:a16="http://schemas.microsoft.com/office/drawing/2014/main" id="{FAAAF845-85CD-48F5-BE76-51D4C08A6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80410" y="2138328"/>
              <a:ext cx="5525589" cy="1439880"/>
            </a:xfrm>
            <a:prstGeom prst="rect">
              <a:avLst/>
            </a:prstGeom>
          </p:spPr>
        </p:pic>
        <p:sp>
          <p:nvSpPr>
            <p:cNvPr id="5" name="Rectangle 4">
              <a:extLst>
                <a:ext uri="{FF2B5EF4-FFF2-40B4-BE49-F238E27FC236}">
                  <a16:creationId xmlns:a16="http://schemas.microsoft.com/office/drawing/2014/main" id="{A508BFB4-3926-4AD2-942C-DA8AD6DA7063}"/>
                </a:ext>
              </a:extLst>
            </p:cNvPr>
            <p:cNvSpPr/>
            <p:nvPr userDrawn="1"/>
          </p:nvSpPr>
          <p:spPr>
            <a:xfrm>
              <a:off x="444137" y="2138324"/>
              <a:ext cx="6418218" cy="1439880"/>
            </a:xfrm>
            <a:prstGeom prst="rect">
              <a:avLst/>
            </a:prstGeom>
            <a:solidFill>
              <a:srgbClr val="E452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err="1"/>
            </a:p>
          </p:txBody>
        </p:sp>
      </p:grpSp>
      <p:sp>
        <p:nvSpPr>
          <p:cNvPr id="8" name="Title 1"/>
          <p:cNvSpPr>
            <a:spLocks noGrp="1"/>
          </p:cNvSpPr>
          <p:nvPr>
            <p:ph type="title" hasCustomPrompt="1"/>
          </p:nvPr>
        </p:nvSpPr>
        <p:spPr>
          <a:xfrm>
            <a:off x="315414" y="379354"/>
            <a:ext cx="6941597" cy="476250"/>
          </a:xfrm>
        </p:spPr>
        <p:txBody>
          <a:bodyPr anchor="b"/>
          <a:lstStyle>
            <a:lvl1pPr>
              <a:defRPr sz="2800">
                <a:solidFill>
                  <a:schemeClr val="bg1"/>
                </a:solidFill>
                <a:latin typeface="Segoe UI Semibold" panose="020B0702040204020203" pitchFamily="34" charset="0"/>
                <a:cs typeface="Segoe UI Semibold" panose="020B0702040204020203" pitchFamily="34" charset="0"/>
              </a:defRPr>
            </a:lvl1pPr>
          </a:lstStyle>
          <a:p>
            <a:r>
              <a:rPr lang="en-US" dirty="0"/>
              <a:t>Enter title here</a:t>
            </a:r>
            <a:endParaRPr lang="en-GB" dirty="0"/>
          </a:p>
        </p:txBody>
      </p:sp>
      <p:pic>
        <p:nvPicPr>
          <p:cNvPr id="16" name="Picture 15">
            <a:extLst>
              <a:ext uri="{FF2B5EF4-FFF2-40B4-BE49-F238E27FC236}">
                <a16:creationId xmlns:a16="http://schemas.microsoft.com/office/drawing/2014/main" id="{248CC4CF-5C25-444C-87DA-7966A6E3715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095287" y="323923"/>
            <a:ext cx="1810717" cy="1013807"/>
          </a:xfrm>
          <a:prstGeom prst="rect">
            <a:avLst/>
          </a:prstGeom>
        </p:spPr>
      </p:pic>
    </p:spTree>
    <p:custDataLst>
      <p:tags r:id="rId1"/>
    </p:custDataLst>
    <p:extLst>
      <p:ext uri="{BB962C8B-B14F-4D97-AF65-F5344CB8AC3E}">
        <p14:creationId xmlns:p14="http://schemas.microsoft.com/office/powerpoint/2010/main" val="3297021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9" pos="195" userDrawn="1">
          <p15:clr>
            <a:srgbClr val="FBAE40"/>
          </p15:clr>
        </p15:guide>
        <p15:guide id="10" orient="horz" pos="76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Slide">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4AD11E-D2EA-44DE-B792-60D239C2E221}"/>
              </a:ext>
            </a:extLst>
          </p:cNvPr>
          <p:cNvSpPr/>
          <p:nvPr userDrawn="1"/>
        </p:nvSpPr>
        <p:spPr bwMode="auto">
          <a:xfrm>
            <a:off x="-9042" y="0"/>
            <a:ext cx="9903061" cy="4549690"/>
          </a:xfrm>
          <a:prstGeom prst="rect">
            <a:avLst/>
          </a:prstGeom>
          <a:solidFill>
            <a:srgbClr val="E4520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45669" tIns="116535" rIns="145669" bIns="116535" numCol="1" spcCol="0" rtlCol="0" fromWordArt="0" anchor="t" anchorCtr="0" forceAA="0" compatLnSpc="1">
            <a:prstTxWarp prst="textNoShape">
              <a:avLst/>
            </a:prstTxWarp>
            <a:noAutofit/>
          </a:bodyPr>
          <a:lstStyle/>
          <a:p>
            <a:pPr algn="ctr" defTabSz="742714" fontAlgn="base">
              <a:lnSpc>
                <a:spcPct val="90000"/>
              </a:lnSpc>
              <a:spcBef>
                <a:spcPct val="0"/>
              </a:spcBef>
              <a:spcAft>
                <a:spcPct val="0"/>
              </a:spcAft>
            </a:pPr>
            <a:endParaRPr lang="en-AU" sz="1912" err="1">
              <a:gradFill>
                <a:gsLst>
                  <a:gs pos="0">
                    <a:srgbClr val="FFFFFF"/>
                  </a:gs>
                  <a:gs pos="100000">
                    <a:srgbClr val="FFFFFF"/>
                  </a:gs>
                </a:gsLst>
                <a:lin ang="5400000" scaled="0"/>
              </a:gradFill>
              <a:ea typeface="Segoe UI" pitchFamily="34" charset="0"/>
              <a:cs typeface="Segoe UI" pitchFamily="34" charset="0"/>
            </a:endParaRPr>
          </a:p>
        </p:txBody>
      </p:sp>
      <p:sp>
        <p:nvSpPr>
          <p:cNvPr id="573" name="Freeform: Shape 572">
            <a:extLst>
              <a:ext uri="{FF2B5EF4-FFF2-40B4-BE49-F238E27FC236}">
                <a16:creationId xmlns:a16="http://schemas.microsoft.com/office/drawing/2014/main" id="{379A8193-6618-4783-BE36-86E75901421E}"/>
              </a:ext>
            </a:extLst>
          </p:cNvPr>
          <p:cNvSpPr/>
          <p:nvPr userDrawn="1"/>
        </p:nvSpPr>
        <p:spPr bwMode="auto">
          <a:xfrm>
            <a:off x="4525190" y="0"/>
            <a:ext cx="5389851" cy="4549689"/>
          </a:xfrm>
          <a:custGeom>
            <a:avLst/>
            <a:gdLst>
              <a:gd name="connsiteX0" fmla="*/ 0 w 6766681"/>
              <a:gd name="connsiteY0" fmla="*/ 0 h 4640262"/>
              <a:gd name="connsiteX1" fmla="*/ 6766681 w 6766681"/>
              <a:gd name="connsiteY1" fmla="*/ 0 h 4640262"/>
              <a:gd name="connsiteX2" fmla="*/ 6766681 w 6766681"/>
              <a:gd name="connsiteY2" fmla="*/ 4640262 h 4640262"/>
              <a:gd name="connsiteX3" fmla="*/ 20151 w 6766681"/>
              <a:gd name="connsiteY3" fmla="*/ 4640262 h 4640262"/>
              <a:gd name="connsiteX4" fmla="*/ 3686408 w 6766681"/>
              <a:gd name="connsiteY4" fmla="*/ 1 h 4640262"/>
              <a:gd name="connsiteX5" fmla="*/ 0 w 6766681"/>
              <a:gd name="connsiteY5" fmla="*/ 1 h 4640262"/>
              <a:gd name="connsiteX6" fmla="*/ 0 w 6766681"/>
              <a:gd name="connsiteY6" fmla="*/ 0 h 4640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681" h="4640262">
                <a:moveTo>
                  <a:pt x="0" y="0"/>
                </a:moveTo>
                <a:lnTo>
                  <a:pt x="6766681" y="0"/>
                </a:lnTo>
                <a:lnTo>
                  <a:pt x="6766681" y="4640262"/>
                </a:lnTo>
                <a:lnTo>
                  <a:pt x="20151" y="4640262"/>
                </a:lnTo>
                <a:lnTo>
                  <a:pt x="3686408" y="1"/>
                </a:lnTo>
                <a:lnTo>
                  <a:pt x="0" y="1"/>
                </a:lnTo>
                <a:lnTo>
                  <a:pt x="0" y="0"/>
                </a:lnTo>
                <a:close/>
              </a:path>
            </a:pathLst>
          </a:custGeom>
          <a:solidFill>
            <a:srgbClr val="20154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45669" tIns="116535" rIns="145669" bIns="116535" numCol="1" spcCol="0" rtlCol="0" fromWordArt="0" anchor="t" anchorCtr="0" forceAA="0" compatLnSpc="1">
            <a:prstTxWarp prst="textNoShape">
              <a:avLst/>
            </a:prstTxWarp>
            <a:noAutofit/>
          </a:bodyPr>
          <a:lstStyle/>
          <a:p>
            <a:pPr algn="ctr" defTabSz="742714" fontAlgn="base">
              <a:lnSpc>
                <a:spcPct val="90000"/>
              </a:lnSpc>
              <a:spcBef>
                <a:spcPct val="0"/>
              </a:spcBef>
              <a:spcAft>
                <a:spcPct val="0"/>
              </a:spcAft>
            </a:pPr>
            <a:endParaRPr lang="en-AU" sz="1912" dirty="0">
              <a:gradFill>
                <a:gsLst>
                  <a:gs pos="0">
                    <a:srgbClr val="FFFFFF"/>
                  </a:gs>
                  <a:gs pos="100000">
                    <a:srgbClr val="FFFFFF"/>
                  </a:gs>
                </a:gsLst>
                <a:lin ang="5400000" scaled="0"/>
              </a:gradFill>
              <a:ea typeface="Segoe UI" pitchFamily="34" charset="0"/>
              <a:cs typeface="Segoe UI" pitchFamily="34" charset="0"/>
            </a:endParaRPr>
          </a:p>
        </p:txBody>
      </p:sp>
      <p:sp>
        <p:nvSpPr>
          <p:cNvPr id="9" name="Title 1"/>
          <p:cNvSpPr>
            <a:spLocks noGrp="1"/>
          </p:cNvSpPr>
          <p:nvPr>
            <p:ph type="title" hasCustomPrompt="1"/>
          </p:nvPr>
        </p:nvSpPr>
        <p:spPr>
          <a:xfrm>
            <a:off x="218808" y="2607160"/>
            <a:ext cx="6553299" cy="736016"/>
          </a:xfrm>
          <a:noFill/>
        </p:spPr>
        <p:txBody>
          <a:bodyPr lIns="146304" tIns="91440" rIns="146304" bIns="91440" anchor="t" anchorCtr="0"/>
          <a:lstStyle>
            <a:lvl1pPr>
              <a:defRPr sz="3823" spc="-80" baseline="0">
                <a:gradFill>
                  <a:gsLst>
                    <a:gs pos="62564">
                      <a:schemeClr val="tx1"/>
                    </a:gs>
                    <a:gs pos="55000">
                      <a:schemeClr val="tx1"/>
                    </a:gs>
                  </a:gsLst>
                  <a:lin ang="5400000" scaled="0"/>
                </a:gradFill>
                <a:latin typeface="+mn-lt"/>
              </a:defRPr>
            </a:lvl1pPr>
          </a:lstStyle>
          <a:p>
            <a:r>
              <a:rPr lang="en-US" dirty="0"/>
              <a:t>Type of Document</a:t>
            </a:r>
          </a:p>
        </p:txBody>
      </p:sp>
      <p:sp>
        <p:nvSpPr>
          <p:cNvPr id="5" name="Text Placeholder 4"/>
          <p:cNvSpPr>
            <a:spLocks noGrp="1"/>
          </p:cNvSpPr>
          <p:nvPr>
            <p:ph type="body" sz="quarter" idx="12" hasCustomPrompt="1"/>
          </p:nvPr>
        </p:nvSpPr>
        <p:spPr>
          <a:xfrm>
            <a:off x="218808" y="3345826"/>
            <a:ext cx="6553299" cy="820541"/>
          </a:xfrm>
          <a:noFill/>
        </p:spPr>
        <p:txBody>
          <a:bodyPr lIns="164592" tIns="109728" rIns="164592" bIns="109728">
            <a:noAutofit/>
          </a:bodyPr>
          <a:lstStyle>
            <a:lvl1pPr marL="0" indent="0">
              <a:spcBef>
                <a:spcPts val="0"/>
              </a:spcBef>
              <a:buNone/>
              <a:defRPr sz="2549" spc="0" baseline="0">
                <a:gradFill>
                  <a:gsLst>
                    <a:gs pos="91000">
                      <a:schemeClr val="tx1"/>
                    </a:gs>
                    <a:gs pos="0">
                      <a:schemeClr val="tx1"/>
                    </a:gs>
                  </a:gsLst>
                  <a:lin ang="5400000" scaled="0"/>
                </a:gradFill>
                <a:latin typeface="+mj-lt"/>
              </a:defRPr>
            </a:lvl1pPr>
          </a:lstStyle>
          <a:p>
            <a:pPr lvl="0"/>
            <a:r>
              <a:rPr lang="en-US"/>
              <a:t>Date</a:t>
            </a:r>
          </a:p>
        </p:txBody>
      </p:sp>
      <p:sp>
        <p:nvSpPr>
          <p:cNvPr id="39" name="Text Placeholder 2">
            <a:extLst>
              <a:ext uri="{FF2B5EF4-FFF2-40B4-BE49-F238E27FC236}">
                <a16:creationId xmlns:a16="http://schemas.microsoft.com/office/drawing/2014/main" id="{23F341DA-3244-404E-8FD4-B3C4B824DAE4}"/>
              </a:ext>
            </a:extLst>
          </p:cNvPr>
          <p:cNvSpPr>
            <a:spLocks noGrp="1"/>
          </p:cNvSpPr>
          <p:nvPr>
            <p:ph type="body" sz="quarter" idx="14" hasCustomPrompt="1"/>
          </p:nvPr>
        </p:nvSpPr>
        <p:spPr bwMode="auto">
          <a:xfrm>
            <a:off x="218807" y="5660610"/>
            <a:ext cx="9468436" cy="717249"/>
          </a:xfrm>
        </p:spPr>
        <p:txBody>
          <a:bodyPr lIns="164592" tIns="109728" rIns="164592" bIns="109728">
            <a:noAutofit/>
          </a:bodyPr>
          <a:lstStyle>
            <a:lvl1pPr marL="0" indent="0">
              <a:spcBef>
                <a:spcPts val="0"/>
              </a:spcBef>
              <a:buNone/>
              <a:defRPr lang="en-US" sz="2549" kern="1200" spc="0" baseline="0" dirty="0">
                <a:solidFill>
                  <a:srgbClr val="002050"/>
                </a:solidFill>
                <a:latin typeface="+mn-lt"/>
                <a:ea typeface="+mn-ea"/>
                <a:cs typeface="+mn-cs"/>
              </a:defRPr>
            </a:lvl1pPr>
          </a:lstStyle>
          <a:p>
            <a:pPr marL="0" marR="0" lvl="0" indent="0" algn="l" defTabSz="742929" rtl="0" eaLnBrk="1" fontAlgn="auto" latinLnBrk="0" hangingPunct="1">
              <a:lnSpc>
                <a:spcPct val="90000"/>
              </a:lnSpc>
              <a:spcBef>
                <a:spcPts val="0"/>
              </a:spcBef>
              <a:spcAft>
                <a:spcPts val="0"/>
              </a:spcAft>
              <a:buClrTx/>
              <a:buSzPct val="90000"/>
              <a:buFont typeface="Arial" pitchFamily="34" charset="0"/>
              <a:buNone/>
              <a:tabLst/>
            </a:pPr>
            <a:r>
              <a:rPr lang="en-US"/>
              <a:t>Speaker name</a:t>
            </a:r>
          </a:p>
        </p:txBody>
      </p:sp>
      <p:sp>
        <p:nvSpPr>
          <p:cNvPr id="7" name="Text Placeholder 6">
            <a:extLst>
              <a:ext uri="{FF2B5EF4-FFF2-40B4-BE49-F238E27FC236}">
                <a16:creationId xmlns:a16="http://schemas.microsoft.com/office/drawing/2014/main" id="{6ADB0147-FC61-4462-B6AB-7CF801770674}"/>
              </a:ext>
            </a:extLst>
          </p:cNvPr>
          <p:cNvSpPr>
            <a:spLocks noGrp="1"/>
          </p:cNvSpPr>
          <p:nvPr>
            <p:ph type="body" sz="quarter" idx="15"/>
          </p:nvPr>
        </p:nvSpPr>
        <p:spPr>
          <a:xfrm>
            <a:off x="218808" y="4997966"/>
            <a:ext cx="9468436" cy="778565"/>
          </a:xfrm>
        </p:spPr>
        <p:txBody>
          <a:bodyPr/>
          <a:lstStyle>
            <a:lvl1pPr marL="0" indent="0">
              <a:buNone/>
              <a:defRPr sz="3505">
                <a:solidFill>
                  <a:srgbClr val="002050"/>
                </a:solidFill>
                <a:latin typeface="+mn-lt"/>
              </a:defRPr>
            </a:lvl1pPr>
            <a:lvl2pPr marL="182080" indent="0">
              <a:buNone/>
              <a:defRPr>
                <a:solidFill>
                  <a:srgbClr val="002050"/>
                </a:solidFill>
              </a:defRPr>
            </a:lvl2pPr>
            <a:lvl3pPr marL="364160" indent="0">
              <a:buNone/>
              <a:defRPr>
                <a:solidFill>
                  <a:srgbClr val="002050"/>
                </a:solidFill>
              </a:defRPr>
            </a:lvl3pPr>
            <a:lvl4pPr marL="546240" indent="0">
              <a:buNone/>
              <a:defRPr>
                <a:solidFill>
                  <a:srgbClr val="002050"/>
                </a:solidFill>
              </a:defRPr>
            </a:lvl4pPr>
            <a:lvl5pPr marL="728320" indent="0">
              <a:buNone/>
              <a:defRPr>
                <a:solidFill>
                  <a:srgbClr val="002050"/>
                </a:solidFill>
              </a:defRPr>
            </a:lvl5pPr>
          </a:lstStyle>
          <a:p>
            <a:pPr lvl="0"/>
            <a:r>
              <a:rPr lang="en-US"/>
              <a:t>Edit Master text styles</a:t>
            </a:r>
          </a:p>
        </p:txBody>
      </p:sp>
      <p:grpSp>
        <p:nvGrpSpPr>
          <p:cNvPr id="434" name="Group 433">
            <a:extLst>
              <a:ext uri="{FF2B5EF4-FFF2-40B4-BE49-F238E27FC236}">
                <a16:creationId xmlns:a16="http://schemas.microsoft.com/office/drawing/2014/main" id="{7F4FCC2E-24B6-46D7-99CC-1AF7091B1953}"/>
              </a:ext>
            </a:extLst>
          </p:cNvPr>
          <p:cNvGrpSpPr/>
          <p:nvPr userDrawn="1"/>
        </p:nvGrpSpPr>
        <p:grpSpPr>
          <a:xfrm>
            <a:off x="4892304" y="1787235"/>
            <a:ext cx="5029681" cy="2762455"/>
            <a:chOff x="1198895" y="1308235"/>
            <a:chExt cx="8797476" cy="4522526"/>
          </a:xfrm>
        </p:grpSpPr>
        <p:sp>
          <p:nvSpPr>
            <p:cNvPr id="435" name="Freeform: Shape 434">
              <a:extLst>
                <a:ext uri="{FF2B5EF4-FFF2-40B4-BE49-F238E27FC236}">
                  <a16:creationId xmlns:a16="http://schemas.microsoft.com/office/drawing/2014/main" id="{55C676E3-C660-454C-A82F-A83269CC217A}"/>
                </a:ext>
              </a:extLst>
            </p:cNvPr>
            <p:cNvSpPr>
              <a:spLocks noChangeArrowheads="1"/>
            </p:cNvSpPr>
            <p:nvPr/>
          </p:nvSpPr>
          <p:spPr bwMode="auto">
            <a:xfrm>
              <a:off x="3932830" y="3146894"/>
              <a:ext cx="6063541" cy="2683867"/>
            </a:xfrm>
            <a:custGeom>
              <a:avLst/>
              <a:gdLst>
                <a:gd name="connsiteX0" fmla="*/ 4428126 w 6063541"/>
                <a:gd name="connsiteY0" fmla="*/ 22 h 2683867"/>
                <a:gd name="connsiteX1" fmla="*/ 4518210 w 6063541"/>
                <a:gd name="connsiteY1" fmla="*/ 202 h 2683867"/>
                <a:gd name="connsiteX2" fmla="*/ 4768862 w 6063541"/>
                <a:gd name="connsiteY2" fmla="*/ 4692 h 2683867"/>
                <a:gd name="connsiteX3" fmla="*/ 4768862 w 6063541"/>
                <a:gd name="connsiteY3" fmla="*/ 39180 h 2683867"/>
                <a:gd name="connsiteX4" fmla="*/ 3420557 w 6063541"/>
                <a:gd name="connsiteY4" fmla="*/ 207789 h 2683867"/>
                <a:gd name="connsiteX5" fmla="*/ 4983365 w 6063541"/>
                <a:gd name="connsiteY5" fmla="*/ 809416 h 2683867"/>
                <a:gd name="connsiteX6" fmla="*/ 3366932 w 6063541"/>
                <a:gd name="connsiteY6" fmla="*/ 1683115 h 2683867"/>
                <a:gd name="connsiteX7" fmla="*/ 6063541 w 6063541"/>
                <a:gd name="connsiteY7" fmla="*/ 2066317 h 2683867"/>
                <a:gd name="connsiteX8" fmla="*/ 6063541 w 6063541"/>
                <a:gd name="connsiteY8" fmla="*/ 2677713 h 2683867"/>
                <a:gd name="connsiteX9" fmla="*/ 6063541 w 6063541"/>
                <a:gd name="connsiteY9" fmla="*/ 2683867 h 2683867"/>
                <a:gd name="connsiteX10" fmla="*/ 1872084 w 6063541"/>
                <a:gd name="connsiteY10" fmla="*/ 2683867 h 2683867"/>
                <a:gd name="connsiteX11" fmla="*/ 2608376 w 6063541"/>
                <a:gd name="connsiteY11" fmla="*/ 2273864 h 2683867"/>
                <a:gd name="connsiteX12" fmla="*/ 2507992 w 6063541"/>
                <a:gd name="connsiteY12" fmla="*/ 2270626 h 2683867"/>
                <a:gd name="connsiteX13" fmla="*/ 2459419 w 6063541"/>
                <a:gd name="connsiteY13" fmla="*/ 2288436 h 2683867"/>
                <a:gd name="connsiteX14" fmla="*/ 2271603 w 6063541"/>
                <a:gd name="connsiteY14" fmla="*/ 2374249 h 2683867"/>
                <a:gd name="connsiteX15" fmla="*/ 2171218 w 6063541"/>
                <a:gd name="connsiteY15" fmla="*/ 2349962 h 2683867"/>
                <a:gd name="connsiteX16" fmla="*/ 2210077 w 6063541"/>
                <a:gd name="connsiteY16" fmla="*/ 2374249 h 2683867"/>
                <a:gd name="connsiteX17" fmla="*/ 2156646 w 6063541"/>
                <a:gd name="connsiteY17" fmla="*/ 2385583 h 2683867"/>
                <a:gd name="connsiteX18" fmla="*/ 1493335 w 6063541"/>
                <a:gd name="connsiteY18" fmla="*/ 2683867 h 2683867"/>
                <a:gd name="connsiteX19" fmla="*/ 275824 w 6063541"/>
                <a:gd name="connsiteY19" fmla="*/ 2683867 h 2683867"/>
                <a:gd name="connsiteX20" fmla="*/ 1293662 w 6063541"/>
                <a:gd name="connsiteY20" fmla="*/ 2243101 h 2683867"/>
                <a:gd name="connsiteX21" fmla="*/ 1113943 w 6063541"/>
                <a:gd name="connsiteY21" fmla="*/ 2086047 h 2683867"/>
                <a:gd name="connsiteX22" fmla="*/ 223096 w 6063541"/>
                <a:gd name="connsiteY22" fmla="*/ 2330771 h 2683867"/>
                <a:gd name="connsiteX23" fmla="*/ 222814 w 6063541"/>
                <a:gd name="connsiteY23" fmla="*/ 2330106 h 2683867"/>
                <a:gd name="connsiteX24" fmla="*/ 42096 w 6063541"/>
                <a:gd name="connsiteY24" fmla="*/ 2374155 h 2683867"/>
                <a:gd name="connsiteX25" fmla="*/ 42096 w 6063541"/>
                <a:gd name="connsiteY25" fmla="*/ 2294368 h 2683867"/>
                <a:gd name="connsiteX26" fmla="*/ 42096 w 6063541"/>
                <a:gd name="connsiteY26" fmla="*/ 1759479 h 2683867"/>
                <a:gd name="connsiteX27" fmla="*/ 42096 w 6063541"/>
                <a:gd name="connsiteY27" fmla="*/ 1661027 h 2683867"/>
                <a:gd name="connsiteX28" fmla="*/ 42096 w 6063541"/>
                <a:gd name="connsiteY28" fmla="*/ 1633383 h 2683867"/>
                <a:gd name="connsiteX29" fmla="*/ 42097 w 6063541"/>
                <a:gd name="connsiteY29" fmla="*/ 1514504 h 2683867"/>
                <a:gd name="connsiteX30" fmla="*/ 0 w 6063541"/>
                <a:gd name="connsiteY30" fmla="*/ 1532470 h 2683867"/>
                <a:gd name="connsiteX31" fmla="*/ 0 w 6063541"/>
                <a:gd name="connsiteY31" fmla="*/ 1529834 h 2683867"/>
                <a:gd name="connsiteX32" fmla="*/ 2757896 w 6063541"/>
                <a:gd name="connsiteY32" fmla="*/ 958864 h 2683867"/>
                <a:gd name="connsiteX33" fmla="*/ 4087049 w 6063541"/>
                <a:gd name="connsiteY33" fmla="*/ 675295 h 2683867"/>
                <a:gd name="connsiteX34" fmla="*/ 3374592 w 6063541"/>
                <a:gd name="connsiteY34" fmla="*/ 491358 h 2683867"/>
                <a:gd name="connsiteX35" fmla="*/ 3068160 w 6063541"/>
                <a:gd name="connsiteY35" fmla="*/ 234613 h 2683867"/>
                <a:gd name="connsiteX36" fmla="*/ 4428126 w 6063541"/>
                <a:gd name="connsiteY36" fmla="*/ 22 h 2683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63541" h="2683867">
                  <a:moveTo>
                    <a:pt x="4428126" y="22"/>
                  </a:moveTo>
                  <a:cubicBezTo>
                    <a:pt x="4459752" y="-40"/>
                    <a:pt x="4489886" y="34"/>
                    <a:pt x="4518210" y="202"/>
                  </a:cubicBezTo>
                  <a:cubicBezTo>
                    <a:pt x="4669271" y="1100"/>
                    <a:pt x="4768862" y="4692"/>
                    <a:pt x="4768862" y="4692"/>
                  </a:cubicBezTo>
                  <a:cubicBezTo>
                    <a:pt x="4768862" y="4692"/>
                    <a:pt x="4768862" y="4692"/>
                    <a:pt x="4768862" y="39180"/>
                  </a:cubicBezTo>
                  <a:cubicBezTo>
                    <a:pt x="4768862" y="39180"/>
                    <a:pt x="3420557" y="8524"/>
                    <a:pt x="3420557" y="207789"/>
                  </a:cubicBezTo>
                  <a:cubicBezTo>
                    <a:pt x="3420557" y="407054"/>
                    <a:pt x="4983365" y="307422"/>
                    <a:pt x="4983365" y="809416"/>
                  </a:cubicBezTo>
                  <a:cubicBezTo>
                    <a:pt x="4983365" y="1311410"/>
                    <a:pt x="3363101" y="1204113"/>
                    <a:pt x="3366932" y="1683115"/>
                  </a:cubicBezTo>
                  <a:cubicBezTo>
                    <a:pt x="3370762" y="2062485"/>
                    <a:pt x="4309213" y="2050988"/>
                    <a:pt x="6063541" y="2066317"/>
                  </a:cubicBezTo>
                  <a:cubicBezTo>
                    <a:pt x="6063541" y="2066317"/>
                    <a:pt x="6063541" y="2066317"/>
                    <a:pt x="6063541" y="2677713"/>
                  </a:cubicBezTo>
                  <a:lnTo>
                    <a:pt x="6063541" y="2683867"/>
                  </a:lnTo>
                  <a:lnTo>
                    <a:pt x="1872084" y="2683867"/>
                  </a:lnTo>
                  <a:lnTo>
                    <a:pt x="2608376" y="2273864"/>
                  </a:lnTo>
                  <a:lnTo>
                    <a:pt x="2507992" y="2270626"/>
                  </a:lnTo>
                  <a:lnTo>
                    <a:pt x="2459419" y="2288436"/>
                  </a:lnTo>
                  <a:lnTo>
                    <a:pt x="2271603" y="2374249"/>
                  </a:lnTo>
                  <a:lnTo>
                    <a:pt x="2171218" y="2349962"/>
                  </a:lnTo>
                  <a:lnTo>
                    <a:pt x="2210077" y="2374249"/>
                  </a:lnTo>
                  <a:lnTo>
                    <a:pt x="2156646" y="2385583"/>
                  </a:lnTo>
                  <a:lnTo>
                    <a:pt x="1493335" y="2683867"/>
                  </a:lnTo>
                  <a:lnTo>
                    <a:pt x="275824" y="2683867"/>
                  </a:lnTo>
                  <a:lnTo>
                    <a:pt x="1293662" y="2243101"/>
                  </a:lnTo>
                  <a:lnTo>
                    <a:pt x="1113943" y="2086047"/>
                  </a:lnTo>
                  <a:lnTo>
                    <a:pt x="223096" y="2330771"/>
                  </a:lnTo>
                  <a:lnTo>
                    <a:pt x="222814" y="2330106"/>
                  </a:lnTo>
                  <a:lnTo>
                    <a:pt x="42096" y="2374155"/>
                  </a:lnTo>
                  <a:lnTo>
                    <a:pt x="42096" y="2294368"/>
                  </a:lnTo>
                  <a:cubicBezTo>
                    <a:pt x="42096" y="2149072"/>
                    <a:pt x="42096" y="1972955"/>
                    <a:pt x="42096" y="1759479"/>
                  </a:cubicBezTo>
                  <a:lnTo>
                    <a:pt x="42096" y="1661027"/>
                  </a:lnTo>
                  <a:lnTo>
                    <a:pt x="42096" y="1633383"/>
                  </a:lnTo>
                  <a:lnTo>
                    <a:pt x="42097" y="1514504"/>
                  </a:lnTo>
                  <a:lnTo>
                    <a:pt x="0" y="1532470"/>
                  </a:lnTo>
                  <a:lnTo>
                    <a:pt x="0" y="1529834"/>
                  </a:lnTo>
                  <a:cubicBezTo>
                    <a:pt x="827369" y="1204113"/>
                    <a:pt x="2351874" y="1004848"/>
                    <a:pt x="2757896" y="958864"/>
                  </a:cubicBezTo>
                  <a:cubicBezTo>
                    <a:pt x="3229037" y="905216"/>
                    <a:pt x="4106201" y="855400"/>
                    <a:pt x="4087049" y="675295"/>
                  </a:cubicBezTo>
                  <a:cubicBezTo>
                    <a:pt x="4079388" y="583327"/>
                    <a:pt x="3753803" y="583327"/>
                    <a:pt x="3374592" y="491358"/>
                  </a:cubicBezTo>
                  <a:cubicBezTo>
                    <a:pt x="2995382" y="399390"/>
                    <a:pt x="3068160" y="234613"/>
                    <a:pt x="3068160" y="234613"/>
                  </a:cubicBezTo>
                  <a:cubicBezTo>
                    <a:pt x="3143571" y="32535"/>
                    <a:pt x="3953737" y="959"/>
                    <a:pt x="4428126" y="22"/>
                  </a:cubicBezTo>
                  <a:close/>
                </a:path>
              </a:pathLst>
            </a:custGeom>
            <a:solidFill>
              <a:srgbClr val="0072C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dirty="0">
                <a:solidFill>
                  <a:sysClr val="windowText" lastClr="000000"/>
                </a:solidFill>
              </a:endParaRPr>
            </a:p>
          </p:txBody>
        </p:sp>
        <p:sp>
          <p:nvSpPr>
            <p:cNvPr id="436" name="Freeform: Shape 435">
              <a:extLst>
                <a:ext uri="{FF2B5EF4-FFF2-40B4-BE49-F238E27FC236}">
                  <a16:creationId xmlns:a16="http://schemas.microsoft.com/office/drawing/2014/main" id="{C637A5E4-1B48-4406-BDA7-8D51658EB0C7}"/>
                </a:ext>
              </a:extLst>
            </p:cNvPr>
            <p:cNvSpPr>
              <a:spLocks noChangeArrowheads="1"/>
            </p:cNvSpPr>
            <p:nvPr/>
          </p:nvSpPr>
          <p:spPr bwMode="auto">
            <a:xfrm>
              <a:off x="1198895" y="4679364"/>
              <a:ext cx="2733935" cy="1151397"/>
            </a:xfrm>
            <a:custGeom>
              <a:avLst/>
              <a:gdLst>
                <a:gd name="connsiteX0" fmla="*/ 2733935 w 2733935"/>
                <a:gd name="connsiteY0" fmla="*/ 0 h 1151397"/>
                <a:gd name="connsiteX1" fmla="*/ 2733935 w 2733935"/>
                <a:gd name="connsiteY1" fmla="*/ 216699 h 1151397"/>
                <a:gd name="connsiteX2" fmla="*/ 2733935 w 2733935"/>
                <a:gd name="connsiteY2" fmla="*/ 738823 h 1151397"/>
                <a:gd name="connsiteX3" fmla="*/ 2733935 w 2733935"/>
                <a:gd name="connsiteY3" fmla="*/ 851946 h 1151397"/>
                <a:gd name="connsiteX4" fmla="*/ 1689045 w 2733935"/>
                <a:gd name="connsiteY4" fmla="*/ 1106630 h 1151397"/>
                <a:gd name="connsiteX5" fmla="*/ 1688546 w 2733935"/>
                <a:gd name="connsiteY5" fmla="*/ 1109153 h 1151397"/>
                <a:gd name="connsiteX6" fmla="*/ 1511161 w 2733935"/>
                <a:gd name="connsiteY6" fmla="*/ 1151397 h 1151397"/>
                <a:gd name="connsiteX7" fmla="*/ 0 w 2733935"/>
                <a:gd name="connsiteY7" fmla="*/ 1151397 h 1151397"/>
                <a:gd name="connsiteX8" fmla="*/ 50081 w 2733935"/>
                <a:gd name="connsiteY8" fmla="*/ 1125141 h 1151397"/>
                <a:gd name="connsiteX9" fmla="*/ 650151 w 2733935"/>
                <a:gd name="connsiteY9" fmla="*/ 828168 h 1151397"/>
                <a:gd name="connsiteX10" fmla="*/ 693440 w 2733935"/>
                <a:gd name="connsiteY10" fmla="*/ 807869 h 1151397"/>
                <a:gd name="connsiteX11" fmla="*/ 654078 w 2733935"/>
                <a:gd name="connsiteY11" fmla="*/ 830733 h 1151397"/>
                <a:gd name="connsiteX12" fmla="*/ 543934 w 2733935"/>
                <a:gd name="connsiteY12" fmla="*/ 899632 h 1151397"/>
                <a:gd name="connsiteX13" fmla="*/ 543934 w 2733935"/>
                <a:gd name="connsiteY13" fmla="*/ 899633 h 1151397"/>
                <a:gd name="connsiteX14" fmla="*/ 654078 w 2733935"/>
                <a:gd name="connsiteY14" fmla="*/ 830734 h 1151397"/>
                <a:gd name="connsiteX15" fmla="*/ 693441 w 2733935"/>
                <a:gd name="connsiteY15" fmla="*/ 807870 h 1151397"/>
                <a:gd name="connsiteX16" fmla="*/ 720116 w 2733935"/>
                <a:gd name="connsiteY16" fmla="*/ 795364 h 1151397"/>
                <a:gd name="connsiteX17" fmla="*/ 897844 w 2733935"/>
                <a:gd name="connsiteY17" fmla="*/ 714678 h 1151397"/>
                <a:gd name="connsiteX18" fmla="*/ 1068074 w 2733935"/>
                <a:gd name="connsiteY18" fmla="*/ 638516 h 1151397"/>
                <a:gd name="connsiteX19" fmla="*/ 1136808 w 2733935"/>
                <a:gd name="connsiteY19" fmla="*/ 609179 h 1151397"/>
                <a:gd name="connsiteX20" fmla="*/ 1921399 w 2733935"/>
                <a:gd name="connsiteY20" fmla="*/ 297806 h 1151397"/>
                <a:gd name="connsiteX21" fmla="*/ 2725835 w 2733935"/>
                <a:gd name="connsiteY21" fmla="*/ 3457 h 1151397"/>
                <a:gd name="connsiteX22" fmla="*/ 2733935 w 2733935"/>
                <a:gd name="connsiteY22" fmla="*/ 0 h 115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733935" h="1151397">
                  <a:moveTo>
                    <a:pt x="2733935" y="0"/>
                  </a:moveTo>
                  <a:lnTo>
                    <a:pt x="2733935" y="216699"/>
                  </a:lnTo>
                  <a:cubicBezTo>
                    <a:pt x="2733935" y="424043"/>
                    <a:pt x="2733935" y="596080"/>
                    <a:pt x="2733935" y="738823"/>
                  </a:cubicBezTo>
                  <a:lnTo>
                    <a:pt x="2733935" y="851946"/>
                  </a:lnTo>
                  <a:lnTo>
                    <a:pt x="1689045" y="1106630"/>
                  </a:lnTo>
                  <a:lnTo>
                    <a:pt x="1688546" y="1109153"/>
                  </a:lnTo>
                  <a:lnTo>
                    <a:pt x="1511161" y="1151397"/>
                  </a:lnTo>
                  <a:lnTo>
                    <a:pt x="0" y="1151397"/>
                  </a:lnTo>
                  <a:lnTo>
                    <a:pt x="50081" y="1125141"/>
                  </a:lnTo>
                  <a:cubicBezTo>
                    <a:pt x="299119" y="996842"/>
                    <a:pt x="512715" y="893130"/>
                    <a:pt x="650151" y="828168"/>
                  </a:cubicBezTo>
                  <a:lnTo>
                    <a:pt x="693440" y="807869"/>
                  </a:lnTo>
                  <a:lnTo>
                    <a:pt x="654078" y="830733"/>
                  </a:lnTo>
                  <a:cubicBezTo>
                    <a:pt x="615928" y="853689"/>
                    <a:pt x="579153" y="876669"/>
                    <a:pt x="543934" y="899632"/>
                  </a:cubicBezTo>
                  <a:lnTo>
                    <a:pt x="543934" y="899633"/>
                  </a:lnTo>
                  <a:lnTo>
                    <a:pt x="654078" y="830734"/>
                  </a:lnTo>
                  <a:lnTo>
                    <a:pt x="693441" y="807870"/>
                  </a:lnTo>
                  <a:lnTo>
                    <a:pt x="720116" y="795364"/>
                  </a:lnTo>
                  <a:cubicBezTo>
                    <a:pt x="774134" y="770227"/>
                    <a:pt x="834210" y="743149"/>
                    <a:pt x="897844" y="714678"/>
                  </a:cubicBezTo>
                  <a:lnTo>
                    <a:pt x="1068074" y="638516"/>
                  </a:lnTo>
                  <a:lnTo>
                    <a:pt x="1136808" y="609179"/>
                  </a:lnTo>
                  <a:cubicBezTo>
                    <a:pt x="1484614" y="462715"/>
                    <a:pt x="1777107" y="350940"/>
                    <a:pt x="1921399" y="297806"/>
                  </a:cubicBezTo>
                  <a:cubicBezTo>
                    <a:pt x="2144610" y="215454"/>
                    <a:pt x="2466861" y="110168"/>
                    <a:pt x="2725835" y="3457"/>
                  </a:cubicBezTo>
                  <a:lnTo>
                    <a:pt x="2733935" y="0"/>
                  </a:lnTo>
                  <a:close/>
                </a:path>
              </a:pathLst>
            </a:custGeom>
            <a:solidFill>
              <a:srgbClr val="0072C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sp>
          <p:nvSpPr>
            <p:cNvPr id="437" name="Freeform: Shape 436">
              <a:extLst>
                <a:ext uri="{FF2B5EF4-FFF2-40B4-BE49-F238E27FC236}">
                  <a16:creationId xmlns:a16="http://schemas.microsoft.com/office/drawing/2014/main" id="{A227D85C-3504-413F-BAC1-C64F07EC77AE}"/>
                </a:ext>
              </a:extLst>
            </p:cNvPr>
            <p:cNvSpPr>
              <a:spLocks noChangeArrowheads="1"/>
            </p:cNvSpPr>
            <p:nvPr/>
          </p:nvSpPr>
          <p:spPr bwMode="auto">
            <a:xfrm>
              <a:off x="3932830" y="5521048"/>
              <a:ext cx="42096" cy="309712"/>
            </a:xfrm>
            <a:custGeom>
              <a:avLst/>
              <a:gdLst>
                <a:gd name="connsiteX0" fmla="*/ 42096 w 42096"/>
                <a:gd name="connsiteY0" fmla="*/ 0 h 309712"/>
                <a:gd name="connsiteX1" fmla="*/ 42096 w 42096"/>
                <a:gd name="connsiteY1" fmla="*/ 23508 h 309712"/>
                <a:gd name="connsiteX2" fmla="*/ 42095 w 42096"/>
                <a:gd name="connsiteY2" fmla="*/ 270178 h 309712"/>
                <a:gd name="connsiteX3" fmla="*/ 42095 w 42096"/>
                <a:gd name="connsiteY3" fmla="*/ 309712 h 309712"/>
                <a:gd name="connsiteX4" fmla="*/ 0 w 42096"/>
                <a:gd name="connsiteY4" fmla="*/ 309712 h 309712"/>
                <a:gd name="connsiteX5" fmla="*/ 0 w 42096"/>
                <a:gd name="connsiteY5" fmla="*/ 243496 h 309712"/>
                <a:gd name="connsiteX6" fmla="*/ 0 w 42096"/>
                <a:gd name="connsiteY6" fmla="*/ 30339 h 309712"/>
                <a:gd name="connsiteX7" fmla="*/ 0 w 42096"/>
                <a:gd name="connsiteY7" fmla="*/ 10261 h 309712"/>
                <a:gd name="connsiteX8" fmla="*/ 42096 w 42096"/>
                <a:gd name="connsiteY8" fmla="*/ 0 h 309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096" h="309712">
                  <a:moveTo>
                    <a:pt x="42096" y="0"/>
                  </a:moveTo>
                  <a:lnTo>
                    <a:pt x="42096" y="23508"/>
                  </a:lnTo>
                  <a:cubicBezTo>
                    <a:pt x="42096" y="121230"/>
                    <a:pt x="42096" y="202533"/>
                    <a:pt x="42095" y="270178"/>
                  </a:cubicBezTo>
                  <a:lnTo>
                    <a:pt x="42095" y="309712"/>
                  </a:lnTo>
                  <a:lnTo>
                    <a:pt x="0" y="309712"/>
                  </a:lnTo>
                  <a:lnTo>
                    <a:pt x="0" y="243496"/>
                  </a:lnTo>
                  <a:cubicBezTo>
                    <a:pt x="0" y="183385"/>
                    <a:pt x="0" y="112927"/>
                    <a:pt x="0" y="30339"/>
                  </a:cubicBezTo>
                  <a:lnTo>
                    <a:pt x="0" y="10261"/>
                  </a:lnTo>
                  <a:lnTo>
                    <a:pt x="42096" y="0"/>
                  </a:lnTo>
                  <a:close/>
                </a:path>
              </a:pathLst>
            </a:custGeom>
            <a:solidFill>
              <a:srgbClr val="201547"/>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sp>
          <p:nvSpPr>
            <p:cNvPr id="438" name="Freeform: Shape 437">
              <a:extLst>
                <a:ext uri="{FF2B5EF4-FFF2-40B4-BE49-F238E27FC236}">
                  <a16:creationId xmlns:a16="http://schemas.microsoft.com/office/drawing/2014/main" id="{6B8F0792-3085-4BF8-92B6-B3700BB9FBF8}"/>
                </a:ext>
              </a:extLst>
            </p:cNvPr>
            <p:cNvSpPr>
              <a:spLocks noChangeArrowheads="1"/>
            </p:cNvSpPr>
            <p:nvPr userDrawn="1"/>
          </p:nvSpPr>
          <p:spPr bwMode="auto">
            <a:xfrm>
              <a:off x="3932831" y="4661398"/>
              <a:ext cx="42098" cy="869912"/>
            </a:xfrm>
            <a:custGeom>
              <a:avLst/>
              <a:gdLst>
                <a:gd name="connsiteX0" fmla="*/ 42097 w 42097"/>
                <a:gd name="connsiteY0" fmla="*/ 0 h 869912"/>
                <a:gd name="connsiteX1" fmla="*/ 42096 w 42097"/>
                <a:gd name="connsiteY1" fmla="*/ 118879 h 869912"/>
                <a:gd name="connsiteX2" fmla="*/ 42096 w 42097"/>
                <a:gd name="connsiteY2" fmla="*/ 146523 h 869912"/>
                <a:gd name="connsiteX3" fmla="*/ 42096 w 42097"/>
                <a:gd name="connsiteY3" fmla="*/ 244975 h 869912"/>
                <a:gd name="connsiteX4" fmla="*/ 42096 w 42097"/>
                <a:gd name="connsiteY4" fmla="*/ 779864 h 869912"/>
                <a:gd name="connsiteX5" fmla="*/ 42096 w 42097"/>
                <a:gd name="connsiteY5" fmla="*/ 859651 h 869912"/>
                <a:gd name="connsiteX6" fmla="*/ 0 w 42097"/>
                <a:gd name="connsiteY6" fmla="*/ 869912 h 869912"/>
                <a:gd name="connsiteX7" fmla="*/ 0 w 42097"/>
                <a:gd name="connsiteY7" fmla="*/ 756789 h 869912"/>
                <a:gd name="connsiteX8" fmla="*/ 0 w 42097"/>
                <a:gd name="connsiteY8" fmla="*/ 234665 h 869912"/>
                <a:gd name="connsiteX9" fmla="*/ 0 w 42097"/>
                <a:gd name="connsiteY9" fmla="*/ 17966 h 869912"/>
                <a:gd name="connsiteX10" fmla="*/ 42097 w 42097"/>
                <a:gd name="connsiteY10" fmla="*/ 0 h 869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7" h="869912">
                  <a:moveTo>
                    <a:pt x="42097" y="0"/>
                  </a:moveTo>
                  <a:lnTo>
                    <a:pt x="42096" y="118879"/>
                  </a:lnTo>
                  <a:lnTo>
                    <a:pt x="42096" y="146523"/>
                  </a:lnTo>
                  <a:lnTo>
                    <a:pt x="42096" y="244975"/>
                  </a:lnTo>
                  <a:cubicBezTo>
                    <a:pt x="42096" y="458451"/>
                    <a:pt x="42096" y="634568"/>
                    <a:pt x="42096" y="779864"/>
                  </a:cubicBezTo>
                  <a:lnTo>
                    <a:pt x="42096" y="859651"/>
                  </a:lnTo>
                  <a:lnTo>
                    <a:pt x="0" y="869912"/>
                  </a:lnTo>
                  <a:lnTo>
                    <a:pt x="0" y="756789"/>
                  </a:lnTo>
                  <a:cubicBezTo>
                    <a:pt x="0" y="614046"/>
                    <a:pt x="0" y="442009"/>
                    <a:pt x="0" y="234665"/>
                  </a:cubicBezTo>
                  <a:lnTo>
                    <a:pt x="0" y="17966"/>
                  </a:lnTo>
                  <a:lnTo>
                    <a:pt x="42097" y="0"/>
                  </a:lnTo>
                  <a:close/>
                </a:path>
              </a:pathLst>
            </a:custGeom>
            <a:solidFill>
              <a:srgbClr val="0072C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sp>
          <p:nvSpPr>
            <p:cNvPr id="439" name="Freeform: Shape 438">
              <a:extLst>
                <a:ext uri="{FF2B5EF4-FFF2-40B4-BE49-F238E27FC236}">
                  <a16:creationId xmlns:a16="http://schemas.microsoft.com/office/drawing/2014/main" id="{F46A90F2-9319-401A-9ACD-D2527953AD49}"/>
                </a:ext>
              </a:extLst>
            </p:cNvPr>
            <p:cNvSpPr>
              <a:spLocks noChangeArrowheads="1"/>
            </p:cNvSpPr>
            <p:nvPr/>
          </p:nvSpPr>
          <p:spPr bwMode="auto">
            <a:xfrm>
              <a:off x="3974925" y="5232940"/>
              <a:ext cx="1251567" cy="597820"/>
            </a:xfrm>
            <a:custGeom>
              <a:avLst/>
              <a:gdLst>
                <a:gd name="connsiteX0" fmla="*/ 1071848 w 1251567"/>
                <a:gd name="connsiteY0" fmla="*/ 0 h 597820"/>
                <a:gd name="connsiteX1" fmla="*/ 1251567 w 1251567"/>
                <a:gd name="connsiteY1" fmla="*/ 157054 h 597820"/>
                <a:gd name="connsiteX2" fmla="*/ 233729 w 1251567"/>
                <a:gd name="connsiteY2" fmla="*/ 597820 h 597820"/>
                <a:gd name="connsiteX3" fmla="*/ 0 w 1251567"/>
                <a:gd name="connsiteY3" fmla="*/ 597820 h 597820"/>
                <a:gd name="connsiteX4" fmla="*/ 0 w 1251567"/>
                <a:gd name="connsiteY4" fmla="*/ 558286 h 597820"/>
                <a:gd name="connsiteX5" fmla="*/ 1 w 1251567"/>
                <a:gd name="connsiteY5" fmla="*/ 311616 h 597820"/>
                <a:gd name="connsiteX6" fmla="*/ 1 w 1251567"/>
                <a:gd name="connsiteY6" fmla="*/ 288108 h 597820"/>
                <a:gd name="connsiteX7" fmla="*/ 180719 w 1251567"/>
                <a:gd name="connsiteY7" fmla="*/ 244059 h 597820"/>
                <a:gd name="connsiteX8" fmla="*/ 181001 w 1251567"/>
                <a:gd name="connsiteY8" fmla="*/ 244724 h 597820"/>
                <a:gd name="connsiteX9" fmla="*/ 1071848 w 1251567"/>
                <a:gd name="connsiteY9" fmla="*/ 0 h 597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1567" h="597820">
                  <a:moveTo>
                    <a:pt x="1071848" y="0"/>
                  </a:moveTo>
                  <a:lnTo>
                    <a:pt x="1251567" y="157054"/>
                  </a:lnTo>
                  <a:lnTo>
                    <a:pt x="233729" y="597820"/>
                  </a:lnTo>
                  <a:lnTo>
                    <a:pt x="0" y="597820"/>
                  </a:lnTo>
                  <a:lnTo>
                    <a:pt x="0" y="558286"/>
                  </a:lnTo>
                  <a:cubicBezTo>
                    <a:pt x="1" y="490641"/>
                    <a:pt x="1" y="409338"/>
                    <a:pt x="1" y="311616"/>
                  </a:cubicBezTo>
                  <a:lnTo>
                    <a:pt x="1" y="288108"/>
                  </a:lnTo>
                  <a:lnTo>
                    <a:pt x="180719" y="244059"/>
                  </a:lnTo>
                  <a:lnTo>
                    <a:pt x="181001" y="244724"/>
                  </a:lnTo>
                  <a:lnTo>
                    <a:pt x="1071848" y="0"/>
                  </a:lnTo>
                  <a:close/>
                </a:path>
              </a:pathLst>
            </a:custGeom>
            <a:solidFill>
              <a:srgbClr val="201547"/>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sp>
          <p:nvSpPr>
            <p:cNvPr id="440" name="Freeform: Shape 439">
              <a:extLst>
                <a:ext uri="{FF2B5EF4-FFF2-40B4-BE49-F238E27FC236}">
                  <a16:creationId xmlns:a16="http://schemas.microsoft.com/office/drawing/2014/main" id="{01807E55-7BEC-49E2-B869-6FEA952A67C5}"/>
                </a:ext>
              </a:extLst>
            </p:cNvPr>
            <p:cNvSpPr>
              <a:spLocks noChangeArrowheads="1"/>
            </p:cNvSpPr>
            <p:nvPr/>
          </p:nvSpPr>
          <p:spPr bwMode="auto">
            <a:xfrm>
              <a:off x="5426165" y="5417520"/>
              <a:ext cx="1115041" cy="413241"/>
            </a:xfrm>
            <a:custGeom>
              <a:avLst/>
              <a:gdLst>
                <a:gd name="connsiteX0" fmla="*/ 1014657 w 1115041"/>
                <a:gd name="connsiteY0" fmla="*/ 0 h 413241"/>
                <a:gd name="connsiteX1" fmla="*/ 1115041 w 1115041"/>
                <a:gd name="connsiteY1" fmla="*/ 3238 h 413241"/>
                <a:gd name="connsiteX2" fmla="*/ 378749 w 1115041"/>
                <a:gd name="connsiteY2" fmla="*/ 413241 h 413241"/>
                <a:gd name="connsiteX3" fmla="*/ 0 w 1115041"/>
                <a:gd name="connsiteY3" fmla="*/ 413241 h 413241"/>
                <a:gd name="connsiteX4" fmla="*/ 663311 w 1115041"/>
                <a:gd name="connsiteY4" fmla="*/ 114957 h 413241"/>
                <a:gd name="connsiteX5" fmla="*/ 716742 w 1115041"/>
                <a:gd name="connsiteY5" fmla="*/ 103623 h 413241"/>
                <a:gd name="connsiteX6" fmla="*/ 677883 w 1115041"/>
                <a:gd name="connsiteY6" fmla="*/ 79336 h 413241"/>
                <a:gd name="connsiteX7" fmla="*/ 778268 w 1115041"/>
                <a:gd name="connsiteY7" fmla="*/ 103623 h 413241"/>
                <a:gd name="connsiteX8" fmla="*/ 966084 w 1115041"/>
                <a:gd name="connsiteY8" fmla="*/ 17810 h 413241"/>
                <a:gd name="connsiteX9" fmla="*/ 1014657 w 1115041"/>
                <a:gd name="connsiteY9" fmla="*/ 0 h 413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5041" h="413241">
                  <a:moveTo>
                    <a:pt x="1014657" y="0"/>
                  </a:moveTo>
                  <a:lnTo>
                    <a:pt x="1115041" y="3238"/>
                  </a:lnTo>
                  <a:lnTo>
                    <a:pt x="378749" y="413241"/>
                  </a:lnTo>
                  <a:lnTo>
                    <a:pt x="0" y="413241"/>
                  </a:lnTo>
                  <a:lnTo>
                    <a:pt x="663311" y="114957"/>
                  </a:lnTo>
                  <a:lnTo>
                    <a:pt x="716742" y="103623"/>
                  </a:lnTo>
                  <a:lnTo>
                    <a:pt x="677883" y="79336"/>
                  </a:lnTo>
                  <a:lnTo>
                    <a:pt x="778268" y="103623"/>
                  </a:lnTo>
                  <a:lnTo>
                    <a:pt x="966084" y="17810"/>
                  </a:lnTo>
                  <a:lnTo>
                    <a:pt x="1014657" y="0"/>
                  </a:lnTo>
                  <a:close/>
                </a:path>
              </a:pathLst>
            </a:custGeom>
            <a:solidFill>
              <a:srgbClr val="201547"/>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sp>
          <p:nvSpPr>
            <p:cNvPr id="441" name="Freeform: Shape 440">
              <a:extLst>
                <a:ext uri="{FF2B5EF4-FFF2-40B4-BE49-F238E27FC236}">
                  <a16:creationId xmlns:a16="http://schemas.microsoft.com/office/drawing/2014/main" id="{5144A153-6EA5-45BC-BD42-F524A7714D11}"/>
                </a:ext>
              </a:extLst>
            </p:cNvPr>
            <p:cNvSpPr>
              <a:spLocks noChangeArrowheads="1"/>
            </p:cNvSpPr>
            <p:nvPr/>
          </p:nvSpPr>
          <p:spPr bwMode="auto">
            <a:xfrm>
              <a:off x="2710056" y="5531310"/>
              <a:ext cx="1222774" cy="299451"/>
            </a:xfrm>
            <a:custGeom>
              <a:avLst/>
              <a:gdLst>
                <a:gd name="connsiteX0" fmla="*/ 1222774 w 1222774"/>
                <a:gd name="connsiteY0" fmla="*/ 0 h 299451"/>
                <a:gd name="connsiteX1" fmla="*/ 1222774 w 1222774"/>
                <a:gd name="connsiteY1" fmla="*/ 20078 h 299451"/>
                <a:gd name="connsiteX2" fmla="*/ 1222774 w 1222774"/>
                <a:gd name="connsiteY2" fmla="*/ 233235 h 299451"/>
                <a:gd name="connsiteX3" fmla="*/ 1222774 w 1222774"/>
                <a:gd name="connsiteY3" fmla="*/ 299451 h 299451"/>
                <a:gd name="connsiteX4" fmla="*/ 0 w 1222774"/>
                <a:gd name="connsiteY4" fmla="*/ 299451 h 299451"/>
                <a:gd name="connsiteX5" fmla="*/ 177385 w 1222774"/>
                <a:gd name="connsiteY5" fmla="*/ 257207 h 299451"/>
                <a:gd name="connsiteX6" fmla="*/ 177884 w 1222774"/>
                <a:gd name="connsiteY6" fmla="*/ 254684 h 299451"/>
                <a:gd name="connsiteX7" fmla="*/ 1222774 w 1222774"/>
                <a:gd name="connsiteY7" fmla="*/ 0 h 29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2774" h="299451">
                  <a:moveTo>
                    <a:pt x="1222774" y="0"/>
                  </a:moveTo>
                  <a:lnTo>
                    <a:pt x="1222774" y="20078"/>
                  </a:lnTo>
                  <a:cubicBezTo>
                    <a:pt x="1222774" y="102666"/>
                    <a:pt x="1222774" y="173124"/>
                    <a:pt x="1222774" y="233235"/>
                  </a:cubicBezTo>
                  <a:lnTo>
                    <a:pt x="1222774" y="299451"/>
                  </a:lnTo>
                  <a:lnTo>
                    <a:pt x="0" y="299451"/>
                  </a:lnTo>
                  <a:lnTo>
                    <a:pt x="177385" y="257207"/>
                  </a:lnTo>
                  <a:lnTo>
                    <a:pt x="177884" y="254684"/>
                  </a:lnTo>
                  <a:lnTo>
                    <a:pt x="1222774" y="0"/>
                  </a:lnTo>
                  <a:close/>
                </a:path>
              </a:pathLst>
            </a:custGeom>
            <a:solidFill>
              <a:srgbClr val="201547"/>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noAutofit/>
            </a:bodyPr>
            <a:lstStyle/>
            <a:p>
              <a:pPr defTabSz="742814"/>
              <a:endParaRPr lang="en-US" sz="1434" kern="0">
                <a:solidFill>
                  <a:sysClr val="windowText" lastClr="000000"/>
                </a:solidFill>
              </a:endParaRPr>
            </a:p>
          </p:txBody>
        </p:sp>
        <p:grpSp>
          <p:nvGrpSpPr>
            <p:cNvPr id="442" name="Group 441">
              <a:extLst>
                <a:ext uri="{FF2B5EF4-FFF2-40B4-BE49-F238E27FC236}">
                  <a16:creationId xmlns:a16="http://schemas.microsoft.com/office/drawing/2014/main" id="{ABC4DCD8-7EB5-4D10-8CD9-F1A78C42A105}"/>
                </a:ext>
              </a:extLst>
            </p:cNvPr>
            <p:cNvGrpSpPr/>
            <p:nvPr/>
          </p:nvGrpSpPr>
          <p:grpSpPr>
            <a:xfrm>
              <a:off x="4407228" y="1308235"/>
              <a:ext cx="5493616" cy="4269574"/>
              <a:chOff x="4407228" y="1308235"/>
              <a:chExt cx="5493616" cy="4269574"/>
            </a:xfrm>
          </p:grpSpPr>
          <p:sp>
            <p:nvSpPr>
              <p:cNvPr id="443" name="Freeform 9">
                <a:extLst>
                  <a:ext uri="{FF2B5EF4-FFF2-40B4-BE49-F238E27FC236}">
                    <a16:creationId xmlns:a16="http://schemas.microsoft.com/office/drawing/2014/main" id="{417EDEC1-2D6A-440B-A942-DF8010D411BB}"/>
                  </a:ext>
                </a:extLst>
              </p:cNvPr>
              <p:cNvSpPr>
                <a:spLocks/>
              </p:cNvSpPr>
              <p:nvPr/>
            </p:nvSpPr>
            <p:spPr bwMode="auto">
              <a:xfrm>
                <a:off x="7360471" y="2875527"/>
                <a:ext cx="157054" cy="80955"/>
              </a:xfrm>
              <a:custGeom>
                <a:avLst/>
                <a:gdLst>
                  <a:gd name="T0" fmla="*/ 21 w 41"/>
                  <a:gd name="T1" fmla="*/ 0 h 21"/>
                  <a:gd name="T2" fmla="*/ 0 w 41"/>
                  <a:gd name="T3" fmla="*/ 21 h 21"/>
                  <a:gd name="T4" fmla="*/ 41 w 41"/>
                  <a:gd name="T5" fmla="*/ 21 h 21"/>
                  <a:gd name="T6" fmla="*/ 21 w 41"/>
                  <a:gd name="T7" fmla="*/ 0 h 21"/>
                </a:gdLst>
                <a:ahLst/>
                <a:cxnLst>
                  <a:cxn ang="0">
                    <a:pos x="T0" y="T1"/>
                  </a:cxn>
                  <a:cxn ang="0">
                    <a:pos x="T2" y="T3"/>
                  </a:cxn>
                  <a:cxn ang="0">
                    <a:pos x="T4" y="T5"/>
                  </a:cxn>
                  <a:cxn ang="0">
                    <a:pos x="T6" y="T7"/>
                  </a:cxn>
                </a:cxnLst>
                <a:rect l="0" t="0" r="r" b="b"/>
                <a:pathLst>
                  <a:path w="41" h="21">
                    <a:moveTo>
                      <a:pt x="21" y="0"/>
                    </a:moveTo>
                    <a:cubicBezTo>
                      <a:pt x="9" y="0"/>
                      <a:pt x="0" y="9"/>
                      <a:pt x="0" y="21"/>
                    </a:cubicBezTo>
                    <a:cubicBezTo>
                      <a:pt x="41" y="21"/>
                      <a:pt x="41" y="21"/>
                      <a:pt x="41" y="21"/>
                    </a:cubicBezTo>
                    <a:cubicBezTo>
                      <a:pt x="41" y="9"/>
                      <a:pt x="32" y="0"/>
                      <a:pt x="21"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4" name="Freeform 10">
                <a:extLst>
                  <a:ext uri="{FF2B5EF4-FFF2-40B4-BE49-F238E27FC236}">
                    <a16:creationId xmlns:a16="http://schemas.microsoft.com/office/drawing/2014/main" id="{13DB153C-A0D7-4250-8494-033D657D5985}"/>
                  </a:ext>
                </a:extLst>
              </p:cNvPr>
              <p:cNvSpPr>
                <a:spLocks/>
              </p:cNvSpPr>
              <p:nvPr/>
            </p:nvSpPr>
            <p:spPr bwMode="auto">
              <a:xfrm>
                <a:off x="6583302" y="2627804"/>
                <a:ext cx="655737" cy="328678"/>
              </a:xfrm>
              <a:custGeom>
                <a:avLst/>
                <a:gdLst>
                  <a:gd name="T0" fmla="*/ 86 w 171"/>
                  <a:gd name="T1" fmla="*/ 0 h 86"/>
                  <a:gd name="T2" fmla="*/ 0 w 171"/>
                  <a:gd name="T3" fmla="*/ 86 h 86"/>
                  <a:gd name="T4" fmla="*/ 171 w 171"/>
                  <a:gd name="T5" fmla="*/ 86 h 86"/>
                  <a:gd name="T6" fmla="*/ 86 w 171"/>
                  <a:gd name="T7" fmla="*/ 0 h 86"/>
                </a:gdLst>
                <a:ahLst/>
                <a:cxnLst>
                  <a:cxn ang="0">
                    <a:pos x="T0" y="T1"/>
                  </a:cxn>
                  <a:cxn ang="0">
                    <a:pos x="T2" y="T3"/>
                  </a:cxn>
                  <a:cxn ang="0">
                    <a:pos x="T4" y="T5"/>
                  </a:cxn>
                  <a:cxn ang="0">
                    <a:pos x="T6" y="T7"/>
                  </a:cxn>
                </a:cxnLst>
                <a:rect l="0" t="0" r="r" b="b"/>
                <a:pathLst>
                  <a:path w="171" h="86">
                    <a:moveTo>
                      <a:pt x="86" y="0"/>
                    </a:moveTo>
                    <a:cubicBezTo>
                      <a:pt x="39" y="0"/>
                      <a:pt x="0" y="39"/>
                      <a:pt x="0" y="86"/>
                    </a:cubicBezTo>
                    <a:cubicBezTo>
                      <a:pt x="171" y="86"/>
                      <a:pt x="171" y="86"/>
                      <a:pt x="171" y="86"/>
                    </a:cubicBezTo>
                    <a:cubicBezTo>
                      <a:pt x="171" y="39"/>
                      <a:pt x="133" y="0"/>
                      <a:pt x="86"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5" name="Freeform 11">
                <a:extLst>
                  <a:ext uri="{FF2B5EF4-FFF2-40B4-BE49-F238E27FC236}">
                    <a16:creationId xmlns:a16="http://schemas.microsoft.com/office/drawing/2014/main" id="{B73CE7BA-4910-47BF-A883-C9541E353808}"/>
                  </a:ext>
                </a:extLst>
              </p:cNvPr>
              <p:cNvSpPr>
                <a:spLocks/>
              </p:cNvSpPr>
              <p:nvPr/>
            </p:nvSpPr>
            <p:spPr bwMode="auto">
              <a:xfrm>
                <a:off x="7107891" y="2810763"/>
                <a:ext cx="291439" cy="145719"/>
              </a:xfrm>
              <a:custGeom>
                <a:avLst/>
                <a:gdLst>
                  <a:gd name="T0" fmla="*/ 38 w 76"/>
                  <a:gd name="T1" fmla="*/ 0 h 38"/>
                  <a:gd name="T2" fmla="*/ 0 w 76"/>
                  <a:gd name="T3" fmla="*/ 38 h 38"/>
                  <a:gd name="T4" fmla="*/ 76 w 76"/>
                  <a:gd name="T5" fmla="*/ 38 h 38"/>
                  <a:gd name="T6" fmla="*/ 38 w 76"/>
                  <a:gd name="T7" fmla="*/ 0 h 38"/>
                </a:gdLst>
                <a:ahLst/>
                <a:cxnLst>
                  <a:cxn ang="0">
                    <a:pos x="T0" y="T1"/>
                  </a:cxn>
                  <a:cxn ang="0">
                    <a:pos x="T2" y="T3"/>
                  </a:cxn>
                  <a:cxn ang="0">
                    <a:pos x="T4" y="T5"/>
                  </a:cxn>
                  <a:cxn ang="0">
                    <a:pos x="T6" y="T7"/>
                  </a:cxn>
                </a:cxnLst>
                <a:rect l="0" t="0" r="r" b="b"/>
                <a:pathLst>
                  <a:path w="76" h="38">
                    <a:moveTo>
                      <a:pt x="38" y="0"/>
                    </a:moveTo>
                    <a:cubicBezTo>
                      <a:pt x="17" y="0"/>
                      <a:pt x="0" y="17"/>
                      <a:pt x="0" y="38"/>
                    </a:cubicBezTo>
                    <a:cubicBezTo>
                      <a:pt x="76" y="38"/>
                      <a:pt x="76" y="38"/>
                      <a:pt x="76" y="38"/>
                    </a:cubicBezTo>
                    <a:cubicBezTo>
                      <a:pt x="76" y="17"/>
                      <a:pt x="59" y="0"/>
                      <a:pt x="38"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6" name="Freeform 12">
                <a:extLst>
                  <a:ext uri="{FF2B5EF4-FFF2-40B4-BE49-F238E27FC236}">
                    <a16:creationId xmlns:a16="http://schemas.microsoft.com/office/drawing/2014/main" id="{266EF23F-3957-4FB3-8023-F806A7392FAF}"/>
                  </a:ext>
                </a:extLst>
              </p:cNvPr>
              <p:cNvSpPr>
                <a:spLocks/>
              </p:cNvSpPr>
              <p:nvPr/>
            </p:nvSpPr>
            <p:spPr bwMode="auto">
              <a:xfrm>
                <a:off x="6440821" y="2771904"/>
                <a:ext cx="364299" cy="184578"/>
              </a:xfrm>
              <a:custGeom>
                <a:avLst/>
                <a:gdLst>
                  <a:gd name="T0" fmla="*/ 47 w 95"/>
                  <a:gd name="T1" fmla="*/ 0 h 48"/>
                  <a:gd name="T2" fmla="*/ 0 w 95"/>
                  <a:gd name="T3" fmla="*/ 48 h 48"/>
                  <a:gd name="T4" fmla="*/ 95 w 95"/>
                  <a:gd name="T5" fmla="*/ 48 h 48"/>
                  <a:gd name="T6" fmla="*/ 47 w 95"/>
                  <a:gd name="T7" fmla="*/ 0 h 48"/>
                </a:gdLst>
                <a:ahLst/>
                <a:cxnLst>
                  <a:cxn ang="0">
                    <a:pos x="T0" y="T1"/>
                  </a:cxn>
                  <a:cxn ang="0">
                    <a:pos x="T2" y="T3"/>
                  </a:cxn>
                  <a:cxn ang="0">
                    <a:pos x="T4" y="T5"/>
                  </a:cxn>
                  <a:cxn ang="0">
                    <a:pos x="T6" y="T7"/>
                  </a:cxn>
                </a:cxnLst>
                <a:rect l="0" t="0" r="r" b="b"/>
                <a:pathLst>
                  <a:path w="95" h="48">
                    <a:moveTo>
                      <a:pt x="47" y="0"/>
                    </a:moveTo>
                    <a:cubicBezTo>
                      <a:pt x="21" y="0"/>
                      <a:pt x="0" y="22"/>
                      <a:pt x="0" y="48"/>
                    </a:cubicBezTo>
                    <a:cubicBezTo>
                      <a:pt x="95" y="48"/>
                      <a:pt x="95" y="48"/>
                      <a:pt x="95" y="48"/>
                    </a:cubicBezTo>
                    <a:cubicBezTo>
                      <a:pt x="95" y="22"/>
                      <a:pt x="74" y="0"/>
                      <a:pt x="47"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7" name="Freeform 13">
                <a:extLst>
                  <a:ext uri="{FF2B5EF4-FFF2-40B4-BE49-F238E27FC236}">
                    <a16:creationId xmlns:a16="http://schemas.microsoft.com/office/drawing/2014/main" id="{4B6FD4F8-19CE-4338-9295-685C825B84AE}"/>
                  </a:ext>
                </a:extLst>
              </p:cNvPr>
              <p:cNvSpPr>
                <a:spLocks noEditPoints="1"/>
              </p:cNvSpPr>
              <p:nvPr/>
            </p:nvSpPr>
            <p:spPr bwMode="auto">
              <a:xfrm>
                <a:off x="7407425" y="1526813"/>
                <a:ext cx="1405381" cy="1403763"/>
              </a:xfrm>
              <a:custGeom>
                <a:avLst/>
                <a:gdLst>
                  <a:gd name="T0" fmla="*/ 183 w 367"/>
                  <a:gd name="T1" fmla="*/ 323 h 366"/>
                  <a:gd name="T2" fmla="*/ 43 w 367"/>
                  <a:gd name="T3" fmla="*/ 183 h 366"/>
                  <a:gd name="T4" fmla="*/ 183 w 367"/>
                  <a:gd name="T5" fmla="*/ 42 h 366"/>
                  <a:gd name="T6" fmla="*/ 324 w 367"/>
                  <a:gd name="T7" fmla="*/ 183 h 366"/>
                  <a:gd name="T8" fmla="*/ 183 w 367"/>
                  <a:gd name="T9" fmla="*/ 323 h 366"/>
                  <a:gd name="T10" fmla="*/ 183 w 367"/>
                  <a:gd name="T11" fmla="*/ 0 h 366"/>
                  <a:gd name="T12" fmla="*/ 0 w 367"/>
                  <a:gd name="T13" fmla="*/ 183 h 366"/>
                  <a:gd name="T14" fmla="*/ 183 w 367"/>
                  <a:gd name="T15" fmla="*/ 366 h 366"/>
                  <a:gd name="T16" fmla="*/ 367 w 367"/>
                  <a:gd name="T17" fmla="*/ 183 h 366"/>
                  <a:gd name="T18" fmla="*/ 183 w 367"/>
                  <a:gd name="T19" fmla="*/ 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7" h="366">
                    <a:moveTo>
                      <a:pt x="183" y="323"/>
                    </a:moveTo>
                    <a:cubicBezTo>
                      <a:pt x="106" y="323"/>
                      <a:pt x="43" y="260"/>
                      <a:pt x="43" y="183"/>
                    </a:cubicBezTo>
                    <a:cubicBezTo>
                      <a:pt x="43" y="105"/>
                      <a:pt x="106" y="42"/>
                      <a:pt x="183" y="42"/>
                    </a:cubicBezTo>
                    <a:cubicBezTo>
                      <a:pt x="261" y="42"/>
                      <a:pt x="324" y="105"/>
                      <a:pt x="324" y="183"/>
                    </a:cubicBezTo>
                    <a:cubicBezTo>
                      <a:pt x="324" y="260"/>
                      <a:pt x="261" y="323"/>
                      <a:pt x="183" y="323"/>
                    </a:cubicBezTo>
                    <a:moveTo>
                      <a:pt x="183" y="0"/>
                    </a:moveTo>
                    <a:cubicBezTo>
                      <a:pt x="82" y="0"/>
                      <a:pt x="0" y="82"/>
                      <a:pt x="0" y="183"/>
                    </a:cubicBezTo>
                    <a:cubicBezTo>
                      <a:pt x="0" y="284"/>
                      <a:pt x="82" y="366"/>
                      <a:pt x="183" y="366"/>
                    </a:cubicBezTo>
                    <a:cubicBezTo>
                      <a:pt x="285" y="366"/>
                      <a:pt x="367" y="284"/>
                      <a:pt x="367" y="183"/>
                    </a:cubicBezTo>
                    <a:cubicBezTo>
                      <a:pt x="367" y="82"/>
                      <a:pt x="285" y="0"/>
                      <a:pt x="183" y="0"/>
                    </a:cubicBezTo>
                  </a:path>
                </a:pathLst>
              </a:custGeom>
              <a:solidFill>
                <a:srgbClr val="0072C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8" name="Oval 14">
                <a:extLst>
                  <a:ext uri="{FF2B5EF4-FFF2-40B4-BE49-F238E27FC236}">
                    <a16:creationId xmlns:a16="http://schemas.microsoft.com/office/drawing/2014/main" id="{6F1482CE-C40A-42FA-96AE-E1B3D184D5E9}"/>
                  </a:ext>
                </a:extLst>
              </p:cNvPr>
              <p:cNvSpPr>
                <a:spLocks noChangeArrowheads="1"/>
              </p:cNvSpPr>
              <p:nvPr/>
            </p:nvSpPr>
            <p:spPr bwMode="auto">
              <a:xfrm>
                <a:off x="7570955" y="1688723"/>
                <a:ext cx="1076704" cy="1076704"/>
              </a:xfrm>
              <a:prstGeom prst="ellipse">
                <a:avLst/>
              </a:prstGeom>
              <a:solidFill>
                <a:srgbClr val="00A9E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49" name="Freeform 15">
                <a:extLst>
                  <a:ext uri="{FF2B5EF4-FFF2-40B4-BE49-F238E27FC236}">
                    <a16:creationId xmlns:a16="http://schemas.microsoft.com/office/drawing/2014/main" id="{31972A8D-2DBC-4E2E-8C02-91C4E7D103D0}"/>
                  </a:ext>
                </a:extLst>
              </p:cNvPr>
              <p:cNvSpPr>
                <a:spLocks noEditPoints="1"/>
              </p:cNvSpPr>
              <p:nvPr/>
            </p:nvSpPr>
            <p:spPr bwMode="auto">
              <a:xfrm>
                <a:off x="7729628" y="1837681"/>
                <a:ext cx="760978" cy="1007082"/>
              </a:xfrm>
              <a:custGeom>
                <a:avLst/>
                <a:gdLst>
                  <a:gd name="T0" fmla="*/ 0 w 199"/>
                  <a:gd name="T1" fmla="*/ 99 h 263"/>
                  <a:gd name="T2" fmla="*/ 44 w 199"/>
                  <a:gd name="T3" fmla="*/ 182 h 263"/>
                  <a:gd name="T4" fmla="*/ 65 w 199"/>
                  <a:gd name="T5" fmla="*/ 244 h 263"/>
                  <a:gd name="T6" fmla="*/ 65 w 199"/>
                  <a:gd name="T7" fmla="*/ 249 h 263"/>
                  <a:gd name="T8" fmla="*/ 65 w 199"/>
                  <a:gd name="T9" fmla="*/ 249 h 263"/>
                  <a:gd name="T10" fmla="*/ 99 w 199"/>
                  <a:gd name="T11" fmla="*/ 263 h 263"/>
                  <a:gd name="T12" fmla="*/ 99 w 199"/>
                  <a:gd name="T13" fmla="*/ 263 h 263"/>
                  <a:gd name="T14" fmla="*/ 99 w 199"/>
                  <a:gd name="T15" fmla="*/ 263 h 263"/>
                  <a:gd name="T16" fmla="*/ 99 w 199"/>
                  <a:gd name="T17" fmla="*/ 263 h 263"/>
                  <a:gd name="T18" fmla="*/ 99 w 199"/>
                  <a:gd name="T19" fmla="*/ 263 h 263"/>
                  <a:gd name="T20" fmla="*/ 133 w 199"/>
                  <a:gd name="T21" fmla="*/ 249 h 263"/>
                  <a:gd name="T22" fmla="*/ 155 w 199"/>
                  <a:gd name="T23" fmla="*/ 182 h 263"/>
                  <a:gd name="T24" fmla="*/ 199 w 199"/>
                  <a:gd name="T25" fmla="*/ 99 h 263"/>
                  <a:gd name="T26" fmla="*/ 99 w 199"/>
                  <a:gd name="T27" fmla="*/ 0 h 263"/>
                  <a:gd name="T28" fmla="*/ 0 w 199"/>
                  <a:gd name="T29" fmla="*/ 99 h 263"/>
                  <a:gd name="T30" fmla="*/ 99 w 199"/>
                  <a:gd name="T31" fmla="*/ 249 h 263"/>
                  <a:gd name="T32" fmla="*/ 100 w 199"/>
                  <a:gd name="T33" fmla="*/ 249 h 263"/>
                  <a:gd name="T34" fmla="*/ 99 w 199"/>
                  <a:gd name="T35" fmla="*/ 262 h 263"/>
                  <a:gd name="T36" fmla="*/ 99 w 199"/>
                  <a:gd name="T37" fmla="*/ 249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9" h="263">
                    <a:moveTo>
                      <a:pt x="0" y="99"/>
                    </a:moveTo>
                    <a:cubicBezTo>
                      <a:pt x="0" y="134"/>
                      <a:pt x="18" y="164"/>
                      <a:pt x="44" y="182"/>
                    </a:cubicBezTo>
                    <a:cubicBezTo>
                      <a:pt x="46" y="184"/>
                      <a:pt x="64" y="201"/>
                      <a:pt x="65" y="244"/>
                    </a:cubicBezTo>
                    <a:cubicBezTo>
                      <a:pt x="65" y="249"/>
                      <a:pt x="65" y="249"/>
                      <a:pt x="65" y="249"/>
                    </a:cubicBezTo>
                    <a:cubicBezTo>
                      <a:pt x="65" y="249"/>
                      <a:pt x="65" y="249"/>
                      <a:pt x="65" y="249"/>
                    </a:cubicBezTo>
                    <a:cubicBezTo>
                      <a:pt x="99" y="263"/>
                      <a:pt x="99" y="263"/>
                      <a:pt x="99" y="263"/>
                    </a:cubicBezTo>
                    <a:cubicBezTo>
                      <a:pt x="99" y="263"/>
                      <a:pt x="99" y="263"/>
                      <a:pt x="99" y="263"/>
                    </a:cubicBezTo>
                    <a:cubicBezTo>
                      <a:pt x="99" y="263"/>
                      <a:pt x="99" y="263"/>
                      <a:pt x="99" y="263"/>
                    </a:cubicBezTo>
                    <a:cubicBezTo>
                      <a:pt x="99" y="263"/>
                      <a:pt x="99" y="263"/>
                      <a:pt x="99" y="263"/>
                    </a:cubicBezTo>
                    <a:cubicBezTo>
                      <a:pt x="99" y="263"/>
                      <a:pt x="99" y="263"/>
                      <a:pt x="99" y="263"/>
                    </a:cubicBezTo>
                    <a:cubicBezTo>
                      <a:pt x="133" y="249"/>
                      <a:pt x="133" y="249"/>
                      <a:pt x="133" y="249"/>
                    </a:cubicBezTo>
                    <a:cubicBezTo>
                      <a:pt x="133" y="199"/>
                      <a:pt x="155" y="182"/>
                      <a:pt x="155" y="182"/>
                    </a:cubicBezTo>
                    <a:cubicBezTo>
                      <a:pt x="181" y="164"/>
                      <a:pt x="199" y="134"/>
                      <a:pt x="199" y="99"/>
                    </a:cubicBezTo>
                    <a:cubicBezTo>
                      <a:pt x="199" y="45"/>
                      <a:pt x="154" y="0"/>
                      <a:pt x="99" y="0"/>
                    </a:cubicBezTo>
                    <a:cubicBezTo>
                      <a:pt x="44" y="0"/>
                      <a:pt x="0" y="45"/>
                      <a:pt x="0" y="99"/>
                    </a:cubicBezTo>
                    <a:moveTo>
                      <a:pt x="99" y="249"/>
                    </a:moveTo>
                    <a:cubicBezTo>
                      <a:pt x="100" y="249"/>
                      <a:pt x="100" y="249"/>
                      <a:pt x="100" y="249"/>
                    </a:cubicBezTo>
                    <a:cubicBezTo>
                      <a:pt x="99" y="262"/>
                      <a:pt x="99" y="262"/>
                      <a:pt x="99" y="262"/>
                    </a:cubicBezTo>
                    <a:lnTo>
                      <a:pt x="99" y="24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0" name="Rectangle 16">
                <a:extLst>
                  <a:ext uri="{FF2B5EF4-FFF2-40B4-BE49-F238E27FC236}">
                    <a16:creationId xmlns:a16="http://schemas.microsoft.com/office/drawing/2014/main" id="{735097F4-410B-4063-A52B-E343D15544B9}"/>
                  </a:ext>
                </a:extLst>
              </p:cNvPr>
              <p:cNvSpPr>
                <a:spLocks noChangeArrowheads="1"/>
              </p:cNvSpPr>
              <p:nvPr/>
            </p:nvSpPr>
            <p:spPr bwMode="auto">
              <a:xfrm>
                <a:off x="7977349" y="2791333"/>
                <a:ext cx="260676" cy="173245"/>
              </a:xfrm>
              <a:prstGeom prst="rect">
                <a:avLst/>
              </a:prstGeom>
              <a:solidFill>
                <a:srgbClr val="FF8C0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1" name="Freeform 17">
                <a:extLst>
                  <a:ext uri="{FF2B5EF4-FFF2-40B4-BE49-F238E27FC236}">
                    <a16:creationId xmlns:a16="http://schemas.microsoft.com/office/drawing/2014/main" id="{A7D38611-E5A4-4604-AE12-A83731283447}"/>
                  </a:ext>
                </a:extLst>
              </p:cNvPr>
              <p:cNvSpPr>
                <a:spLocks/>
              </p:cNvSpPr>
              <p:nvPr/>
            </p:nvSpPr>
            <p:spPr bwMode="auto">
              <a:xfrm>
                <a:off x="7977349" y="2818858"/>
                <a:ext cx="260676" cy="50193"/>
              </a:xfrm>
              <a:custGeom>
                <a:avLst/>
                <a:gdLst>
                  <a:gd name="T0" fmla="*/ 161 w 161"/>
                  <a:gd name="T1" fmla="*/ 31 h 31"/>
                  <a:gd name="T2" fmla="*/ 161 w 161"/>
                  <a:gd name="T3" fmla="*/ 26 h 31"/>
                  <a:gd name="T4" fmla="*/ 3 w 161"/>
                  <a:gd name="T5" fmla="*/ 0 h 31"/>
                  <a:gd name="T6" fmla="*/ 0 w 161"/>
                  <a:gd name="T7" fmla="*/ 5 h 31"/>
                  <a:gd name="T8" fmla="*/ 161 w 161"/>
                  <a:gd name="T9" fmla="*/ 31 h 31"/>
                </a:gdLst>
                <a:ahLst/>
                <a:cxnLst>
                  <a:cxn ang="0">
                    <a:pos x="T0" y="T1"/>
                  </a:cxn>
                  <a:cxn ang="0">
                    <a:pos x="T2" y="T3"/>
                  </a:cxn>
                  <a:cxn ang="0">
                    <a:pos x="T4" y="T5"/>
                  </a:cxn>
                  <a:cxn ang="0">
                    <a:pos x="T6" y="T7"/>
                  </a:cxn>
                  <a:cxn ang="0">
                    <a:pos x="T8" y="T9"/>
                  </a:cxn>
                </a:cxnLst>
                <a:rect l="0" t="0" r="r" b="b"/>
                <a:pathLst>
                  <a:path w="161" h="31">
                    <a:moveTo>
                      <a:pt x="161" y="31"/>
                    </a:moveTo>
                    <a:lnTo>
                      <a:pt x="161" y="26"/>
                    </a:lnTo>
                    <a:lnTo>
                      <a:pt x="3" y="0"/>
                    </a:lnTo>
                    <a:lnTo>
                      <a:pt x="0" y="5"/>
                    </a:lnTo>
                    <a:lnTo>
                      <a:pt x="161" y="31"/>
                    </a:lnTo>
                    <a:close/>
                  </a:path>
                </a:pathLst>
              </a:custGeom>
              <a:solidFill>
                <a:srgbClr val="E3633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2" name="Freeform 18">
                <a:extLst>
                  <a:ext uri="{FF2B5EF4-FFF2-40B4-BE49-F238E27FC236}">
                    <a16:creationId xmlns:a16="http://schemas.microsoft.com/office/drawing/2014/main" id="{31721E44-4144-4AC9-9F4B-16CD14933CD6}"/>
                  </a:ext>
                </a:extLst>
              </p:cNvPr>
              <p:cNvSpPr>
                <a:spLocks/>
              </p:cNvSpPr>
              <p:nvPr/>
            </p:nvSpPr>
            <p:spPr bwMode="auto">
              <a:xfrm>
                <a:off x="7977349" y="2875527"/>
                <a:ext cx="260676" cy="46954"/>
              </a:xfrm>
              <a:custGeom>
                <a:avLst/>
                <a:gdLst>
                  <a:gd name="T0" fmla="*/ 161 w 161"/>
                  <a:gd name="T1" fmla="*/ 29 h 29"/>
                  <a:gd name="T2" fmla="*/ 161 w 161"/>
                  <a:gd name="T3" fmla="*/ 24 h 29"/>
                  <a:gd name="T4" fmla="*/ 3 w 161"/>
                  <a:gd name="T5" fmla="*/ 0 h 29"/>
                  <a:gd name="T6" fmla="*/ 0 w 161"/>
                  <a:gd name="T7" fmla="*/ 5 h 29"/>
                  <a:gd name="T8" fmla="*/ 161 w 161"/>
                  <a:gd name="T9" fmla="*/ 29 h 29"/>
                </a:gdLst>
                <a:ahLst/>
                <a:cxnLst>
                  <a:cxn ang="0">
                    <a:pos x="T0" y="T1"/>
                  </a:cxn>
                  <a:cxn ang="0">
                    <a:pos x="T2" y="T3"/>
                  </a:cxn>
                  <a:cxn ang="0">
                    <a:pos x="T4" y="T5"/>
                  </a:cxn>
                  <a:cxn ang="0">
                    <a:pos x="T6" y="T7"/>
                  </a:cxn>
                  <a:cxn ang="0">
                    <a:pos x="T8" y="T9"/>
                  </a:cxn>
                </a:cxnLst>
                <a:rect l="0" t="0" r="r" b="b"/>
                <a:pathLst>
                  <a:path w="161" h="29">
                    <a:moveTo>
                      <a:pt x="161" y="29"/>
                    </a:moveTo>
                    <a:lnTo>
                      <a:pt x="161" y="24"/>
                    </a:lnTo>
                    <a:lnTo>
                      <a:pt x="3" y="0"/>
                    </a:lnTo>
                    <a:lnTo>
                      <a:pt x="0" y="5"/>
                    </a:lnTo>
                    <a:lnTo>
                      <a:pt x="161" y="29"/>
                    </a:lnTo>
                    <a:close/>
                  </a:path>
                </a:pathLst>
              </a:custGeom>
              <a:solidFill>
                <a:srgbClr val="E3633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3" name="Freeform 19">
                <a:extLst>
                  <a:ext uri="{FF2B5EF4-FFF2-40B4-BE49-F238E27FC236}">
                    <a16:creationId xmlns:a16="http://schemas.microsoft.com/office/drawing/2014/main" id="{6AF76B28-B13C-432A-BEAD-CB545221A329}"/>
                  </a:ext>
                </a:extLst>
              </p:cNvPr>
              <p:cNvSpPr>
                <a:spLocks/>
              </p:cNvSpPr>
              <p:nvPr/>
            </p:nvSpPr>
            <p:spPr bwMode="auto">
              <a:xfrm>
                <a:off x="7977349" y="2922480"/>
                <a:ext cx="260676" cy="45335"/>
              </a:xfrm>
              <a:custGeom>
                <a:avLst/>
                <a:gdLst>
                  <a:gd name="T0" fmla="*/ 161 w 161"/>
                  <a:gd name="T1" fmla="*/ 28 h 28"/>
                  <a:gd name="T2" fmla="*/ 161 w 161"/>
                  <a:gd name="T3" fmla="*/ 23 h 28"/>
                  <a:gd name="T4" fmla="*/ 3 w 161"/>
                  <a:gd name="T5" fmla="*/ 0 h 28"/>
                  <a:gd name="T6" fmla="*/ 0 w 161"/>
                  <a:gd name="T7" fmla="*/ 5 h 28"/>
                  <a:gd name="T8" fmla="*/ 161 w 161"/>
                  <a:gd name="T9" fmla="*/ 28 h 28"/>
                </a:gdLst>
                <a:ahLst/>
                <a:cxnLst>
                  <a:cxn ang="0">
                    <a:pos x="T0" y="T1"/>
                  </a:cxn>
                  <a:cxn ang="0">
                    <a:pos x="T2" y="T3"/>
                  </a:cxn>
                  <a:cxn ang="0">
                    <a:pos x="T4" y="T5"/>
                  </a:cxn>
                  <a:cxn ang="0">
                    <a:pos x="T6" y="T7"/>
                  </a:cxn>
                  <a:cxn ang="0">
                    <a:pos x="T8" y="T9"/>
                  </a:cxn>
                </a:cxnLst>
                <a:rect l="0" t="0" r="r" b="b"/>
                <a:pathLst>
                  <a:path w="161" h="28">
                    <a:moveTo>
                      <a:pt x="161" y="28"/>
                    </a:moveTo>
                    <a:lnTo>
                      <a:pt x="161" y="23"/>
                    </a:lnTo>
                    <a:lnTo>
                      <a:pt x="3" y="0"/>
                    </a:lnTo>
                    <a:lnTo>
                      <a:pt x="0" y="5"/>
                    </a:lnTo>
                    <a:lnTo>
                      <a:pt x="161" y="28"/>
                    </a:lnTo>
                    <a:close/>
                  </a:path>
                </a:pathLst>
              </a:custGeom>
              <a:solidFill>
                <a:srgbClr val="E3633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4" name="Freeform 20">
                <a:extLst>
                  <a:ext uri="{FF2B5EF4-FFF2-40B4-BE49-F238E27FC236}">
                    <a16:creationId xmlns:a16="http://schemas.microsoft.com/office/drawing/2014/main" id="{B2C7ADA9-7CA2-4450-A7B2-44147E56B0F7}"/>
                  </a:ext>
                </a:extLst>
              </p:cNvPr>
              <p:cNvSpPr>
                <a:spLocks/>
              </p:cNvSpPr>
              <p:nvPr/>
            </p:nvSpPr>
            <p:spPr bwMode="auto">
              <a:xfrm>
                <a:off x="8043734" y="2964576"/>
                <a:ext cx="132766" cy="45335"/>
              </a:xfrm>
              <a:custGeom>
                <a:avLst/>
                <a:gdLst>
                  <a:gd name="T0" fmla="*/ 82 w 82"/>
                  <a:gd name="T1" fmla="*/ 0 h 28"/>
                  <a:gd name="T2" fmla="*/ 71 w 82"/>
                  <a:gd name="T3" fmla="*/ 28 h 28"/>
                  <a:gd name="T4" fmla="*/ 11 w 82"/>
                  <a:gd name="T5" fmla="*/ 28 h 28"/>
                  <a:gd name="T6" fmla="*/ 0 w 82"/>
                  <a:gd name="T7" fmla="*/ 0 h 28"/>
                  <a:gd name="T8" fmla="*/ 82 w 82"/>
                  <a:gd name="T9" fmla="*/ 0 h 28"/>
                </a:gdLst>
                <a:ahLst/>
                <a:cxnLst>
                  <a:cxn ang="0">
                    <a:pos x="T0" y="T1"/>
                  </a:cxn>
                  <a:cxn ang="0">
                    <a:pos x="T2" y="T3"/>
                  </a:cxn>
                  <a:cxn ang="0">
                    <a:pos x="T4" y="T5"/>
                  </a:cxn>
                  <a:cxn ang="0">
                    <a:pos x="T6" y="T7"/>
                  </a:cxn>
                  <a:cxn ang="0">
                    <a:pos x="T8" y="T9"/>
                  </a:cxn>
                </a:cxnLst>
                <a:rect l="0" t="0" r="r" b="b"/>
                <a:pathLst>
                  <a:path w="82" h="28">
                    <a:moveTo>
                      <a:pt x="82" y="0"/>
                    </a:moveTo>
                    <a:lnTo>
                      <a:pt x="71" y="28"/>
                    </a:lnTo>
                    <a:lnTo>
                      <a:pt x="11" y="28"/>
                    </a:lnTo>
                    <a:lnTo>
                      <a:pt x="0" y="0"/>
                    </a:lnTo>
                    <a:lnTo>
                      <a:pt x="82" y="0"/>
                    </a:lnTo>
                    <a:close/>
                  </a:path>
                </a:pathLst>
              </a:custGeom>
              <a:solidFill>
                <a:srgbClr val="E3633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5" name="Freeform 21">
                <a:extLst>
                  <a:ext uri="{FF2B5EF4-FFF2-40B4-BE49-F238E27FC236}">
                    <a16:creationId xmlns:a16="http://schemas.microsoft.com/office/drawing/2014/main" id="{0977722A-CBF5-4289-B40C-073D0C36B4FE}"/>
                  </a:ext>
                </a:extLst>
              </p:cNvPr>
              <p:cNvSpPr>
                <a:spLocks/>
              </p:cNvSpPr>
              <p:nvPr/>
            </p:nvSpPr>
            <p:spPr bwMode="auto">
              <a:xfrm>
                <a:off x="8986051" y="4531868"/>
                <a:ext cx="696214" cy="348108"/>
              </a:xfrm>
              <a:custGeom>
                <a:avLst/>
                <a:gdLst>
                  <a:gd name="T0" fmla="*/ 91 w 182"/>
                  <a:gd name="T1" fmla="*/ 0 h 91"/>
                  <a:gd name="T2" fmla="*/ 182 w 182"/>
                  <a:gd name="T3" fmla="*/ 91 h 91"/>
                  <a:gd name="T4" fmla="*/ 0 w 182"/>
                  <a:gd name="T5" fmla="*/ 91 h 91"/>
                  <a:gd name="T6" fmla="*/ 91 w 182"/>
                  <a:gd name="T7" fmla="*/ 0 h 91"/>
                </a:gdLst>
                <a:ahLst/>
                <a:cxnLst>
                  <a:cxn ang="0">
                    <a:pos x="T0" y="T1"/>
                  </a:cxn>
                  <a:cxn ang="0">
                    <a:pos x="T2" y="T3"/>
                  </a:cxn>
                  <a:cxn ang="0">
                    <a:pos x="T4" y="T5"/>
                  </a:cxn>
                  <a:cxn ang="0">
                    <a:pos x="T6" y="T7"/>
                  </a:cxn>
                </a:cxnLst>
                <a:rect l="0" t="0" r="r" b="b"/>
                <a:pathLst>
                  <a:path w="182" h="91">
                    <a:moveTo>
                      <a:pt x="91" y="0"/>
                    </a:moveTo>
                    <a:cubicBezTo>
                      <a:pt x="142" y="0"/>
                      <a:pt x="182" y="40"/>
                      <a:pt x="182" y="91"/>
                    </a:cubicBezTo>
                    <a:cubicBezTo>
                      <a:pt x="0" y="91"/>
                      <a:pt x="0" y="91"/>
                      <a:pt x="0" y="91"/>
                    </a:cubicBezTo>
                    <a:cubicBezTo>
                      <a:pt x="0" y="40"/>
                      <a:pt x="41" y="0"/>
                      <a:pt x="9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6" name="Freeform 22">
                <a:extLst>
                  <a:ext uri="{FF2B5EF4-FFF2-40B4-BE49-F238E27FC236}">
                    <a16:creationId xmlns:a16="http://schemas.microsoft.com/office/drawing/2014/main" id="{9F379444-3895-4268-80D2-4A63457076AD}"/>
                  </a:ext>
                </a:extLst>
              </p:cNvPr>
              <p:cNvSpPr>
                <a:spLocks/>
              </p:cNvSpPr>
              <p:nvPr/>
            </p:nvSpPr>
            <p:spPr bwMode="auto">
              <a:xfrm>
                <a:off x="8165166" y="4688922"/>
                <a:ext cx="378870" cy="191054"/>
              </a:xfrm>
              <a:custGeom>
                <a:avLst/>
                <a:gdLst>
                  <a:gd name="T0" fmla="*/ 50 w 99"/>
                  <a:gd name="T1" fmla="*/ 0 h 50"/>
                  <a:gd name="T2" fmla="*/ 99 w 99"/>
                  <a:gd name="T3" fmla="*/ 50 h 50"/>
                  <a:gd name="T4" fmla="*/ 0 w 99"/>
                  <a:gd name="T5" fmla="*/ 50 h 50"/>
                  <a:gd name="T6" fmla="*/ 50 w 99"/>
                  <a:gd name="T7" fmla="*/ 0 h 50"/>
                </a:gdLst>
                <a:ahLst/>
                <a:cxnLst>
                  <a:cxn ang="0">
                    <a:pos x="T0" y="T1"/>
                  </a:cxn>
                  <a:cxn ang="0">
                    <a:pos x="T2" y="T3"/>
                  </a:cxn>
                  <a:cxn ang="0">
                    <a:pos x="T4" y="T5"/>
                  </a:cxn>
                  <a:cxn ang="0">
                    <a:pos x="T6" y="T7"/>
                  </a:cxn>
                </a:cxnLst>
                <a:rect l="0" t="0" r="r" b="b"/>
                <a:pathLst>
                  <a:path w="99" h="50">
                    <a:moveTo>
                      <a:pt x="50" y="0"/>
                    </a:moveTo>
                    <a:cubicBezTo>
                      <a:pt x="77" y="0"/>
                      <a:pt x="99" y="22"/>
                      <a:pt x="99" y="50"/>
                    </a:cubicBezTo>
                    <a:cubicBezTo>
                      <a:pt x="0" y="50"/>
                      <a:pt x="0" y="50"/>
                      <a:pt x="0" y="50"/>
                    </a:cubicBezTo>
                    <a:cubicBezTo>
                      <a:pt x="0" y="22"/>
                      <a:pt x="22" y="0"/>
                      <a:pt x="50"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7" name="Freeform 23">
                <a:extLst>
                  <a:ext uri="{FF2B5EF4-FFF2-40B4-BE49-F238E27FC236}">
                    <a16:creationId xmlns:a16="http://schemas.microsoft.com/office/drawing/2014/main" id="{32451E2C-CF84-4FC9-ABB4-F639EC5A8299}"/>
                  </a:ext>
                </a:extLst>
              </p:cNvPr>
              <p:cNvSpPr>
                <a:spLocks/>
              </p:cNvSpPr>
              <p:nvPr/>
            </p:nvSpPr>
            <p:spPr bwMode="auto">
              <a:xfrm>
                <a:off x="8422603" y="4531868"/>
                <a:ext cx="692976" cy="348108"/>
              </a:xfrm>
              <a:custGeom>
                <a:avLst/>
                <a:gdLst>
                  <a:gd name="T0" fmla="*/ 91 w 181"/>
                  <a:gd name="T1" fmla="*/ 0 h 91"/>
                  <a:gd name="T2" fmla="*/ 181 w 181"/>
                  <a:gd name="T3" fmla="*/ 91 h 91"/>
                  <a:gd name="T4" fmla="*/ 0 w 181"/>
                  <a:gd name="T5" fmla="*/ 91 h 91"/>
                  <a:gd name="T6" fmla="*/ 91 w 181"/>
                  <a:gd name="T7" fmla="*/ 0 h 91"/>
                </a:gdLst>
                <a:ahLst/>
                <a:cxnLst>
                  <a:cxn ang="0">
                    <a:pos x="T0" y="T1"/>
                  </a:cxn>
                  <a:cxn ang="0">
                    <a:pos x="T2" y="T3"/>
                  </a:cxn>
                  <a:cxn ang="0">
                    <a:pos x="T4" y="T5"/>
                  </a:cxn>
                  <a:cxn ang="0">
                    <a:pos x="T6" y="T7"/>
                  </a:cxn>
                </a:cxnLst>
                <a:rect l="0" t="0" r="r" b="b"/>
                <a:pathLst>
                  <a:path w="181" h="91">
                    <a:moveTo>
                      <a:pt x="91" y="0"/>
                    </a:moveTo>
                    <a:cubicBezTo>
                      <a:pt x="141" y="0"/>
                      <a:pt x="181" y="41"/>
                      <a:pt x="181" y="91"/>
                    </a:cubicBezTo>
                    <a:cubicBezTo>
                      <a:pt x="0" y="91"/>
                      <a:pt x="0" y="91"/>
                      <a:pt x="0" y="91"/>
                    </a:cubicBezTo>
                    <a:cubicBezTo>
                      <a:pt x="0" y="41"/>
                      <a:pt x="41" y="0"/>
                      <a:pt x="9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8" name="Rectangle 24">
                <a:extLst>
                  <a:ext uri="{FF2B5EF4-FFF2-40B4-BE49-F238E27FC236}">
                    <a16:creationId xmlns:a16="http://schemas.microsoft.com/office/drawing/2014/main" id="{542217C8-C05E-4383-AF1E-726C2E9316D6}"/>
                  </a:ext>
                </a:extLst>
              </p:cNvPr>
              <p:cNvSpPr>
                <a:spLocks noChangeArrowheads="1"/>
              </p:cNvSpPr>
              <p:nvPr/>
            </p:nvSpPr>
            <p:spPr bwMode="auto">
              <a:xfrm>
                <a:off x="8731851" y="4041280"/>
                <a:ext cx="383728" cy="582877"/>
              </a:xfrm>
              <a:prstGeom prst="rect">
                <a:avLst/>
              </a:prstGeom>
              <a:solidFill>
                <a:srgbClr val="B2EBFB"/>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59" name="Rectangle 25">
                <a:extLst>
                  <a:ext uri="{FF2B5EF4-FFF2-40B4-BE49-F238E27FC236}">
                    <a16:creationId xmlns:a16="http://schemas.microsoft.com/office/drawing/2014/main" id="{4B805EAF-D868-4FC0-9C2F-AD2C5C8E0248}"/>
                  </a:ext>
                </a:extLst>
              </p:cNvPr>
              <p:cNvSpPr>
                <a:spLocks noChangeArrowheads="1"/>
              </p:cNvSpPr>
              <p:nvPr/>
            </p:nvSpPr>
            <p:spPr bwMode="auto">
              <a:xfrm>
                <a:off x="9107483" y="4041280"/>
                <a:ext cx="8096" cy="582877"/>
              </a:xfrm>
              <a:prstGeom prst="rect">
                <a:avLst/>
              </a:prstGeom>
              <a:solidFill>
                <a:srgbClr val="B2EBFB"/>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0" name="Rectangle 26">
                <a:extLst>
                  <a:ext uri="{FF2B5EF4-FFF2-40B4-BE49-F238E27FC236}">
                    <a16:creationId xmlns:a16="http://schemas.microsoft.com/office/drawing/2014/main" id="{DE9D5D46-3891-4EAF-B239-EDDD1EC0A89D}"/>
                  </a:ext>
                </a:extLst>
              </p:cNvPr>
              <p:cNvSpPr>
                <a:spLocks noChangeArrowheads="1"/>
              </p:cNvSpPr>
              <p:nvPr/>
            </p:nvSpPr>
            <p:spPr bwMode="auto">
              <a:xfrm>
                <a:off x="8731851" y="4041280"/>
                <a:ext cx="380490" cy="8096"/>
              </a:xfrm>
              <a:prstGeom prst="rect">
                <a:avLst/>
              </a:prstGeom>
              <a:solidFill>
                <a:srgbClr val="B2EBFB"/>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1" name="Freeform 27">
                <a:extLst>
                  <a:ext uri="{FF2B5EF4-FFF2-40B4-BE49-F238E27FC236}">
                    <a16:creationId xmlns:a16="http://schemas.microsoft.com/office/drawing/2014/main" id="{2F7C328F-C5A1-4CAA-977B-E9EC4D76A5EB}"/>
                  </a:ext>
                </a:extLst>
              </p:cNvPr>
              <p:cNvSpPr>
                <a:spLocks noEditPoints="1"/>
              </p:cNvSpPr>
              <p:nvPr/>
            </p:nvSpPr>
            <p:spPr bwMode="auto">
              <a:xfrm>
                <a:off x="8671945" y="3948991"/>
                <a:ext cx="505160" cy="804695"/>
              </a:xfrm>
              <a:custGeom>
                <a:avLst/>
                <a:gdLst>
                  <a:gd name="T0" fmla="*/ 0 w 312"/>
                  <a:gd name="T1" fmla="*/ 0 h 497"/>
                  <a:gd name="T2" fmla="*/ 0 w 312"/>
                  <a:gd name="T3" fmla="*/ 497 h 497"/>
                  <a:gd name="T4" fmla="*/ 312 w 312"/>
                  <a:gd name="T5" fmla="*/ 497 h 497"/>
                  <a:gd name="T6" fmla="*/ 312 w 312"/>
                  <a:gd name="T7" fmla="*/ 0 h 497"/>
                  <a:gd name="T8" fmla="*/ 0 w 312"/>
                  <a:gd name="T9" fmla="*/ 0 h 497"/>
                  <a:gd name="T10" fmla="*/ 272 w 312"/>
                  <a:gd name="T11" fmla="*/ 417 h 497"/>
                  <a:gd name="T12" fmla="*/ 37 w 312"/>
                  <a:gd name="T13" fmla="*/ 417 h 497"/>
                  <a:gd name="T14" fmla="*/ 37 w 312"/>
                  <a:gd name="T15" fmla="*/ 57 h 497"/>
                  <a:gd name="T16" fmla="*/ 272 w 312"/>
                  <a:gd name="T17" fmla="*/ 57 h 497"/>
                  <a:gd name="T18" fmla="*/ 272 w 312"/>
                  <a:gd name="T19" fmla="*/ 417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2" h="497">
                    <a:moveTo>
                      <a:pt x="0" y="0"/>
                    </a:moveTo>
                    <a:lnTo>
                      <a:pt x="0" y="497"/>
                    </a:lnTo>
                    <a:lnTo>
                      <a:pt x="312" y="497"/>
                    </a:lnTo>
                    <a:lnTo>
                      <a:pt x="312" y="0"/>
                    </a:lnTo>
                    <a:lnTo>
                      <a:pt x="0" y="0"/>
                    </a:lnTo>
                    <a:close/>
                    <a:moveTo>
                      <a:pt x="272" y="417"/>
                    </a:moveTo>
                    <a:lnTo>
                      <a:pt x="37" y="417"/>
                    </a:lnTo>
                    <a:lnTo>
                      <a:pt x="37" y="57"/>
                    </a:lnTo>
                    <a:lnTo>
                      <a:pt x="272" y="57"/>
                    </a:lnTo>
                    <a:lnTo>
                      <a:pt x="272" y="417"/>
                    </a:lnTo>
                    <a:close/>
                  </a:path>
                </a:pathLst>
              </a:custGeom>
              <a:solidFill>
                <a:srgbClr val="DD59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2" name="Rectangle 28">
                <a:extLst>
                  <a:ext uri="{FF2B5EF4-FFF2-40B4-BE49-F238E27FC236}">
                    <a16:creationId xmlns:a16="http://schemas.microsoft.com/office/drawing/2014/main" id="{5BADFAC7-BF5E-486A-A131-1CB5ACFA1677}"/>
                  </a:ext>
                </a:extLst>
              </p:cNvPr>
              <p:cNvSpPr>
                <a:spLocks noChangeArrowheads="1"/>
              </p:cNvSpPr>
              <p:nvPr/>
            </p:nvSpPr>
            <p:spPr bwMode="auto">
              <a:xfrm>
                <a:off x="8897000" y="4661397"/>
                <a:ext cx="53431" cy="50193"/>
              </a:xfrm>
              <a:prstGeom prst="rect">
                <a:avLst/>
              </a:prstGeom>
              <a:solidFill>
                <a:srgbClr val="B2EBFB"/>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3" name="Freeform 29">
                <a:extLst>
                  <a:ext uri="{FF2B5EF4-FFF2-40B4-BE49-F238E27FC236}">
                    <a16:creationId xmlns:a16="http://schemas.microsoft.com/office/drawing/2014/main" id="{499A87AF-E528-4233-9191-F6B1E632BDC7}"/>
                  </a:ext>
                </a:extLst>
              </p:cNvPr>
              <p:cNvSpPr>
                <a:spLocks/>
              </p:cNvSpPr>
              <p:nvPr/>
            </p:nvSpPr>
            <p:spPr bwMode="auto">
              <a:xfrm>
                <a:off x="8824141" y="3991088"/>
                <a:ext cx="199150" cy="16191"/>
              </a:xfrm>
              <a:custGeom>
                <a:avLst/>
                <a:gdLst>
                  <a:gd name="T0" fmla="*/ 52 w 52"/>
                  <a:gd name="T1" fmla="*/ 2 h 4"/>
                  <a:gd name="T2" fmla="*/ 51 w 52"/>
                  <a:gd name="T3" fmla="*/ 4 h 4"/>
                  <a:gd name="T4" fmla="*/ 1 w 52"/>
                  <a:gd name="T5" fmla="*/ 4 h 4"/>
                  <a:gd name="T6" fmla="*/ 0 w 52"/>
                  <a:gd name="T7" fmla="*/ 2 h 4"/>
                  <a:gd name="T8" fmla="*/ 0 w 52"/>
                  <a:gd name="T9" fmla="*/ 1 h 4"/>
                  <a:gd name="T10" fmla="*/ 1 w 52"/>
                  <a:gd name="T11" fmla="*/ 0 h 4"/>
                  <a:gd name="T12" fmla="*/ 51 w 52"/>
                  <a:gd name="T13" fmla="*/ 0 h 4"/>
                  <a:gd name="T14" fmla="*/ 52 w 52"/>
                  <a:gd name="T15" fmla="*/ 1 h 4"/>
                  <a:gd name="T16" fmla="*/ 52 w 52"/>
                  <a:gd name="T1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4">
                    <a:moveTo>
                      <a:pt x="52" y="2"/>
                    </a:moveTo>
                    <a:cubicBezTo>
                      <a:pt x="52" y="3"/>
                      <a:pt x="52" y="4"/>
                      <a:pt x="51" y="4"/>
                    </a:cubicBezTo>
                    <a:cubicBezTo>
                      <a:pt x="1" y="4"/>
                      <a:pt x="1" y="4"/>
                      <a:pt x="1" y="4"/>
                    </a:cubicBezTo>
                    <a:cubicBezTo>
                      <a:pt x="0" y="4"/>
                      <a:pt x="0" y="3"/>
                      <a:pt x="0" y="2"/>
                    </a:cubicBezTo>
                    <a:cubicBezTo>
                      <a:pt x="0" y="1"/>
                      <a:pt x="0" y="1"/>
                      <a:pt x="0" y="1"/>
                    </a:cubicBezTo>
                    <a:cubicBezTo>
                      <a:pt x="0" y="0"/>
                      <a:pt x="0" y="0"/>
                      <a:pt x="1" y="0"/>
                    </a:cubicBezTo>
                    <a:cubicBezTo>
                      <a:pt x="51" y="0"/>
                      <a:pt x="51" y="0"/>
                      <a:pt x="51" y="0"/>
                    </a:cubicBezTo>
                    <a:cubicBezTo>
                      <a:pt x="52" y="0"/>
                      <a:pt x="52" y="0"/>
                      <a:pt x="52" y="1"/>
                    </a:cubicBezTo>
                    <a:lnTo>
                      <a:pt x="52" y="2"/>
                    </a:lnTo>
                    <a:close/>
                  </a:path>
                </a:pathLst>
              </a:custGeom>
              <a:solidFill>
                <a:srgbClr val="B2EBF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4" name="Freeform 30">
                <a:extLst>
                  <a:ext uri="{FF2B5EF4-FFF2-40B4-BE49-F238E27FC236}">
                    <a16:creationId xmlns:a16="http://schemas.microsoft.com/office/drawing/2014/main" id="{C68D6608-D7B7-445B-85C7-7DD99E9EB7BB}"/>
                  </a:ext>
                </a:extLst>
              </p:cNvPr>
              <p:cNvSpPr>
                <a:spLocks/>
              </p:cNvSpPr>
              <p:nvPr/>
            </p:nvSpPr>
            <p:spPr bwMode="auto">
              <a:xfrm>
                <a:off x="8731851" y="4206429"/>
                <a:ext cx="380490" cy="417729"/>
              </a:xfrm>
              <a:custGeom>
                <a:avLst/>
                <a:gdLst>
                  <a:gd name="T0" fmla="*/ 235 w 235"/>
                  <a:gd name="T1" fmla="*/ 0 h 258"/>
                  <a:gd name="T2" fmla="*/ 0 w 235"/>
                  <a:gd name="T3" fmla="*/ 142 h 258"/>
                  <a:gd name="T4" fmla="*/ 0 w 235"/>
                  <a:gd name="T5" fmla="*/ 258 h 258"/>
                  <a:gd name="T6" fmla="*/ 235 w 235"/>
                  <a:gd name="T7" fmla="*/ 258 h 258"/>
                  <a:gd name="T8" fmla="*/ 235 w 235"/>
                  <a:gd name="T9" fmla="*/ 0 h 258"/>
                </a:gdLst>
                <a:ahLst/>
                <a:cxnLst>
                  <a:cxn ang="0">
                    <a:pos x="T0" y="T1"/>
                  </a:cxn>
                  <a:cxn ang="0">
                    <a:pos x="T2" y="T3"/>
                  </a:cxn>
                  <a:cxn ang="0">
                    <a:pos x="T4" y="T5"/>
                  </a:cxn>
                  <a:cxn ang="0">
                    <a:pos x="T6" y="T7"/>
                  </a:cxn>
                  <a:cxn ang="0">
                    <a:pos x="T8" y="T9"/>
                  </a:cxn>
                </a:cxnLst>
                <a:rect l="0" t="0" r="r" b="b"/>
                <a:pathLst>
                  <a:path w="235" h="258">
                    <a:moveTo>
                      <a:pt x="235" y="0"/>
                    </a:moveTo>
                    <a:lnTo>
                      <a:pt x="0" y="142"/>
                    </a:lnTo>
                    <a:lnTo>
                      <a:pt x="0" y="258"/>
                    </a:lnTo>
                    <a:lnTo>
                      <a:pt x="235" y="258"/>
                    </a:lnTo>
                    <a:lnTo>
                      <a:pt x="235" y="0"/>
                    </a:lnTo>
                    <a:close/>
                  </a:path>
                </a:pathLst>
              </a:custGeom>
              <a:solidFill>
                <a:srgbClr val="00BCF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5" name="Freeform 31">
                <a:extLst>
                  <a:ext uri="{FF2B5EF4-FFF2-40B4-BE49-F238E27FC236}">
                    <a16:creationId xmlns:a16="http://schemas.microsoft.com/office/drawing/2014/main" id="{6B797387-8545-462E-806F-9499BE3096EE}"/>
                  </a:ext>
                </a:extLst>
              </p:cNvPr>
              <p:cNvSpPr>
                <a:spLocks/>
              </p:cNvSpPr>
              <p:nvPr/>
            </p:nvSpPr>
            <p:spPr bwMode="auto">
              <a:xfrm>
                <a:off x="8574799" y="2818857"/>
                <a:ext cx="1088037" cy="544019"/>
              </a:xfrm>
              <a:custGeom>
                <a:avLst/>
                <a:gdLst>
                  <a:gd name="T0" fmla="*/ 142 w 284"/>
                  <a:gd name="T1" fmla="*/ 0 h 142"/>
                  <a:gd name="T2" fmla="*/ 284 w 284"/>
                  <a:gd name="T3" fmla="*/ 142 h 142"/>
                  <a:gd name="T4" fmla="*/ 0 w 284"/>
                  <a:gd name="T5" fmla="*/ 142 h 142"/>
                  <a:gd name="T6" fmla="*/ 142 w 284"/>
                  <a:gd name="T7" fmla="*/ 0 h 142"/>
                </a:gdLst>
                <a:ahLst/>
                <a:cxnLst>
                  <a:cxn ang="0">
                    <a:pos x="T0" y="T1"/>
                  </a:cxn>
                  <a:cxn ang="0">
                    <a:pos x="T2" y="T3"/>
                  </a:cxn>
                  <a:cxn ang="0">
                    <a:pos x="T4" y="T5"/>
                  </a:cxn>
                  <a:cxn ang="0">
                    <a:pos x="T6" y="T7"/>
                  </a:cxn>
                </a:cxnLst>
                <a:rect l="0" t="0" r="r" b="b"/>
                <a:pathLst>
                  <a:path w="284" h="142">
                    <a:moveTo>
                      <a:pt x="142" y="0"/>
                    </a:moveTo>
                    <a:cubicBezTo>
                      <a:pt x="221" y="0"/>
                      <a:pt x="284" y="64"/>
                      <a:pt x="284" y="142"/>
                    </a:cubicBezTo>
                    <a:cubicBezTo>
                      <a:pt x="0" y="142"/>
                      <a:pt x="0" y="142"/>
                      <a:pt x="0" y="142"/>
                    </a:cubicBezTo>
                    <a:cubicBezTo>
                      <a:pt x="0" y="64"/>
                      <a:pt x="64" y="0"/>
                      <a:pt x="142"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6" name="Freeform 32">
                <a:extLst>
                  <a:ext uri="{FF2B5EF4-FFF2-40B4-BE49-F238E27FC236}">
                    <a16:creationId xmlns:a16="http://schemas.microsoft.com/office/drawing/2014/main" id="{C46BBB0F-3BD3-4D4B-914F-93CA2945DC2E}"/>
                  </a:ext>
                </a:extLst>
              </p:cNvPr>
              <p:cNvSpPr>
                <a:spLocks/>
              </p:cNvSpPr>
              <p:nvPr/>
            </p:nvSpPr>
            <p:spPr bwMode="auto">
              <a:xfrm>
                <a:off x="8307646" y="3121630"/>
                <a:ext cx="482493" cy="241247"/>
              </a:xfrm>
              <a:custGeom>
                <a:avLst/>
                <a:gdLst>
                  <a:gd name="T0" fmla="*/ 63 w 126"/>
                  <a:gd name="T1" fmla="*/ 0 h 63"/>
                  <a:gd name="T2" fmla="*/ 126 w 126"/>
                  <a:gd name="T3" fmla="*/ 63 h 63"/>
                  <a:gd name="T4" fmla="*/ 0 w 126"/>
                  <a:gd name="T5" fmla="*/ 63 h 63"/>
                  <a:gd name="T6" fmla="*/ 63 w 126"/>
                  <a:gd name="T7" fmla="*/ 0 h 63"/>
                </a:gdLst>
                <a:ahLst/>
                <a:cxnLst>
                  <a:cxn ang="0">
                    <a:pos x="T0" y="T1"/>
                  </a:cxn>
                  <a:cxn ang="0">
                    <a:pos x="T2" y="T3"/>
                  </a:cxn>
                  <a:cxn ang="0">
                    <a:pos x="T4" y="T5"/>
                  </a:cxn>
                  <a:cxn ang="0">
                    <a:pos x="T6" y="T7"/>
                  </a:cxn>
                </a:cxnLst>
                <a:rect l="0" t="0" r="r" b="b"/>
                <a:pathLst>
                  <a:path w="126" h="63">
                    <a:moveTo>
                      <a:pt x="63" y="0"/>
                    </a:moveTo>
                    <a:cubicBezTo>
                      <a:pt x="98" y="0"/>
                      <a:pt x="126" y="29"/>
                      <a:pt x="126" y="63"/>
                    </a:cubicBezTo>
                    <a:cubicBezTo>
                      <a:pt x="0" y="63"/>
                      <a:pt x="0" y="63"/>
                      <a:pt x="0" y="63"/>
                    </a:cubicBezTo>
                    <a:cubicBezTo>
                      <a:pt x="0" y="29"/>
                      <a:pt x="28" y="0"/>
                      <a:pt x="6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7" name="Freeform 33">
                <a:extLst>
                  <a:ext uri="{FF2B5EF4-FFF2-40B4-BE49-F238E27FC236}">
                    <a16:creationId xmlns:a16="http://schemas.microsoft.com/office/drawing/2014/main" id="{74A376A3-30FE-4483-ABA2-CFDD8E92D151}"/>
                  </a:ext>
                </a:extLst>
              </p:cNvPr>
              <p:cNvSpPr>
                <a:spLocks/>
              </p:cNvSpPr>
              <p:nvPr/>
            </p:nvSpPr>
            <p:spPr bwMode="auto">
              <a:xfrm>
                <a:off x="8108498" y="3231729"/>
                <a:ext cx="263914" cy="131148"/>
              </a:xfrm>
              <a:custGeom>
                <a:avLst/>
                <a:gdLst>
                  <a:gd name="T0" fmla="*/ 35 w 69"/>
                  <a:gd name="T1" fmla="*/ 0 h 34"/>
                  <a:gd name="T2" fmla="*/ 69 w 69"/>
                  <a:gd name="T3" fmla="*/ 34 h 34"/>
                  <a:gd name="T4" fmla="*/ 0 w 69"/>
                  <a:gd name="T5" fmla="*/ 34 h 34"/>
                  <a:gd name="T6" fmla="*/ 35 w 69"/>
                  <a:gd name="T7" fmla="*/ 0 h 34"/>
                </a:gdLst>
                <a:ahLst/>
                <a:cxnLst>
                  <a:cxn ang="0">
                    <a:pos x="T0" y="T1"/>
                  </a:cxn>
                  <a:cxn ang="0">
                    <a:pos x="T2" y="T3"/>
                  </a:cxn>
                  <a:cxn ang="0">
                    <a:pos x="T4" y="T5"/>
                  </a:cxn>
                  <a:cxn ang="0">
                    <a:pos x="T6" y="T7"/>
                  </a:cxn>
                </a:cxnLst>
                <a:rect l="0" t="0" r="r" b="b"/>
                <a:pathLst>
                  <a:path w="69" h="34">
                    <a:moveTo>
                      <a:pt x="35" y="0"/>
                    </a:moveTo>
                    <a:cubicBezTo>
                      <a:pt x="54" y="0"/>
                      <a:pt x="69" y="15"/>
                      <a:pt x="69" y="34"/>
                    </a:cubicBezTo>
                    <a:cubicBezTo>
                      <a:pt x="0" y="34"/>
                      <a:pt x="0" y="34"/>
                      <a:pt x="0" y="34"/>
                    </a:cubicBezTo>
                    <a:cubicBezTo>
                      <a:pt x="0" y="15"/>
                      <a:pt x="16" y="0"/>
                      <a:pt x="35"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8" name="Freeform 34">
                <a:extLst>
                  <a:ext uri="{FF2B5EF4-FFF2-40B4-BE49-F238E27FC236}">
                    <a16:creationId xmlns:a16="http://schemas.microsoft.com/office/drawing/2014/main" id="{BA63BB00-DA39-4200-80A9-9F6007E4B5AF}"/>
                  </a:ext>
                </a:extLst>
              </p:cNvPr>
              <p:cNvSpPr>
                <a:spLocks/>
              </p:cNvSpPr>
              <p:nvPr/>
            </p:nvSpPr>
            <p:spPr bwMode="auto">
              <a:xfrm>
                <a:off x="9295299" y="3060104"/>
                <a:ext cx="605545" cy="302773"/>
              </a:xfrm>
              <a:custGeom>
                <a:avLst/>
                <a:gdLst>
                  <a:gd name="T0" fmla="*/ 79 w 158"/>
                  <a:gd name="T1" fmla="*/ 0 h 79"/>
                  <a:gd name="T2" fmla="*/ 158 w 158"/>
                  <a:gd name="T3" fmla="*/ 79 h 79"/>
                  <a:gd name="T4" fmla="*/ 0 w 158"/>
                  <a:gd name="T5" fmla="*/ 79 h 79"/>
                  <a:gd name="T6" fmla="*/ 79 w 158"/>
                  <a:gd name="T7" fmla="*/ 0 h 79"/>
                </a:gdLst>
                <a:ahLst/>
                <a:cxnLst>
                  <a:cxn ang="0">
                    <a:pos x="T0" y="T1"/>
                  </a:cxn>
                  <a:cxn ang="0">
                    <a:pos x="T2" y="T3"/>
                  </a:cxn>
                  <a:cxn ang="0">
                    <a:pos x="T4" y="T5"/>
                  </a:cxn>
                  <a:cxn ang="0">
                    <a:pos x="T6" y="T7"/>
                  </a:cxn>
                </a:cxnLst>
                <a:rect l="0" t="0" r="r" b="b"/>
                <a:pathLst>
                  <a:path w="158" h="79">
                    <a:moveTo>
                      <a:pt x="79" y="0"/>
                    </a:moveTo>
                    <a:cubicBezTo>
                      <a:pt x="123" y="0"/>
                      <a:pt x="158" y="36"/>
                      <a:pt x="158" y="79"/>
                    </a:cubicBezTo>
                    <a:cubicBezTo>
                      <a:pt x="0" y="79"/>
                      <a:pt x="0" y="79"/>
                      <a:pt x="0" y="79"/>
                    </a:cubicBezTo>
                    <a:cubicBezTo>
                      <a:pt x="0" y="36"/>
                      <a:pt x="36" y="0"/>
                      <a:pt x="79"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69" name="Freeform 35">
                <a:extLst>
                  <a:ext uri="{FF2B5EF4-FFF2-40B4-BE49-F238E27FC236}">
                    <a16:creationId xmlns:a16="http://schemas.microsoft.com/office/drawing/2014/main" id="{C81DAC1F-B6F0-40ED-8610-329CEF289ADB}"/>
                  </a:ext>
                </a:extLst>
              </p:cNvPr>
              <p:cNvSpPr>
                <a:spLocks/>
              </p:cNvSpPr>
              <p:nvPr/>
            </p:nvSpPr>
            <p:spPr bwMode="auto">
              <a:xfrm>
                <a:off x="5169825" y="5011123"/>
                <a:ext cx="76098" cy="84193"/>
              </a:xfrm>
              <a:custGeom>
                <a:avLst/>
                <a:gdLst>
                  <a:gd name="T0" fmla="*/ 17 w 20"/>
                  <a:gd name="T1" fmla="*/ 7 h 22"/>
                  <a:gd name="T2" fmla="*/ 20 w 20"/>
                  <a:gd name="T3" fmla="*/ 21 h 22"/>
                  <a:gd name="T4" fmla="*/ 8 w 20"/>
                  <a:gd name="T5" fmla="*/ 21 h 22"/>
                  <a:gd name="T6" fmla="*/ 12 w 20"/>
                  <a:gd name="T7" fmla="*/ 0 h 22"/>
                  <a:gd name="T8" fmla="*/ 17 w 20"/>
                  <a:gd name="T9" fmla="*/ 7 h 22"/>
                </a:gdLst>
                <a:ahLst/>
                <a:cxnLst>
                  <a:cxn ang="0">
                    <a:pos x="T0" y="T1"/>
                  </a:cxn>
                  <a:cxn ang="0">
                    <a:pos x="T2" y="T3"/>
                  </a:cxn>
                  <a:cxn ang="0">
                    <a:pos x="T4" y="T5"/>
                  </a:cxn>
                  <a:cxn ang="0">
                    <a:pos x="T6" y="T7"/>
                  </a:cxn>
                  <a:cxn ang="0">
                    <a:pos x="T8" y="T9"/>
                  </a:cxn>
                </a:cxnLst>
                <a:rect l="0" t="0" r="r" b="b"/>
                <a:pathLst>
                  <a:path w="20" h="22">
                    <a:moveTo>
                      <a:pt x="17" y="7"/>
                    </a:moveTo>
                    <a:cubicBezTo>
                      <a:pt x="20" y="21"/>
                      <a:pt x="20" y="21"/>
                      <a:pt x="20" y="21"/>
                    </a:cubicBezTo>
                    <a:cubicBezTo>
                      <a:pt x="20" y="21"/>
                      <a:pt x="16" y="22"/>
                      <a:pt x="8" y="21"/>
                    </a:cubicBezTo>
                    <a:cubicBezTo>
                      <a:pt x="0" y="19"/>
                      <a:pt x="12" y="0"/>
                      <a:pt x="12" y="0"/>
                    </a:cubicBezTo>
                    <a:lnTo>
                      <a:pt x="17" y="7"/>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0" name="Freeform 36">
                <a:extLst>
                  <a:ext uri="{FF2B5EF4-FFF2-40B4-BE49-F238E27FC236}">
                    <a16:creationId xmlns:a16="http://schemas.microsoft.com/office/drawing/2014/main" id="{E093C019-B403-48AF-9B84-604C97080278}"/>
                  </a:ext>
                </a:extLst>
              </p:cNvPr>
              <p:cNvSpPr>
                <a:spLocks/>
              </p:cNvSpPr>
              <p:nvPr/>
            </p:nvSpPr>
            <p:spPr bwMode="auto">
              <a:xfrm>
                <a:off x="4912388" y="5221606"/>
                <a:ext cx="215341" cy="72860"/>
              </a:xfrm>
              <a:custGeom>
                <a:avLst/>
                <a:gdLst>
                  <a:gd name="T0" fmla="*/ 133 w 133"/>
                  <a:gd name="T1" fmla="*/ 24 h 45"/>
                  <a:gd name="T2" fmla="*/ 83 w 133"/>
                  <a:gd name="T3" fmla="*/ 0 h 45"/>
                  <a:gd name="T4" fmla="*/ 83 w 133"/>
                  <a:gd name="T5" fmla="*/ 0 h 45"/>
                  <a:gd name="T6" fmla="*/ 83 w 133"/>
                  <a:gd name="T7" fmla="*/ 0 h 45"/>
                  <a:gd name="T8" fmla="*/ 0 w 133"/>
                  <a:gd name="T9" fmla="*/ 0 h 45"/>
                  <a:gd name="T10" fmla="*/ 0 w 133"/>
                  <a:gd name="T11" fmla="*/ 9 h 45"/>
                  <a:gd name="T12" fmla="*/ 0 w 133"/>
                  <a:gd name="T13" fmla="*/ 19 h 45"/>
                  <a:gd name="T14" fmla="*/ 0 w 133"/>
                  <a:gd name="T15" fmla="*/ 28 h 45"/>
                  <a:gd name="T16" fmla="*/ 0 w 133"/>
                  <a:gd name="T17" fmla="*/ 31 h 45"/>
                  <a:gd name="T18" fmla="*/ 0 w 133"/>
                  <a:gd name="T19" fmla="*/ 45 h 45"/>
                  <a:gd name="T20" fmla="*/ 78 w 133"/>
                  <a:gd name="T21" fmla="*/ 45 h 45"/>
                  <a:gd name="T22" fmla="*/ 83 w 133"/>
                  <a:gd name="T23" fmla="*/ 40 h 45"/>
                  <a:gd name="T24" fmla="*/ 133 w 133"/>
                  <a:gd name="T25" fmla="*/ 40 h 45"/>
                  <a:gd name="T26" fmla="*/ 133 w 133"/>
                  <a:gd name="T27" fmla="*/ 2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45">
                    <a:moveTo>
                      <a:pt x="133" y="24"/>
                    </a:moveTo>
                    <a:lnTo>
                      <a:pt x="83" y="0"/>
                    </a:lnTo>
                    <a:lnTo>
                      <a:pt x="83" y="0"/>
                    </a:lnTo>
                    <a:lnTo>
                      <a:pt x="83" y="0"/>
                    </a:lnTo>
                    <a:lnTo>
                      <a:pt x="0" y="0"/>
                    </a:lnTo>
                    <a:lnTo>
                      <a:pt x="0" y="9"/>
                    </a:lnTo>
                    <a:lnTo>
                      <a:pt x="0" y="19"/>
                    </a:lnTo>
                    <a:lnTo>
                      <a:pt x="0" y="28"/>
                    </a:lnTo>
                    <a:lnTo>
                      <a:pt x="0" y="31"/>
                    </a:lnTo>
                    <a:lnTo>
                      <a:pt x="0" y="45"/>
                    </a:lnTo>
                    <a:lnTo>
                      <a:pt x="78" y="45"/>
                    </a:lnTo>
                    <a:lnTo>
                      <a:pt x="83" y="40"/>
                    </a:lnTo>
                    <a:lnTo>
                      <a:pt x="133" y="40"/>
                    </a:lnTo>
                    <a:lnTo>
                      <a:pt x="133" y="2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1" name="Freeform 37">
                <a:extLst>
                  <a:ext uri="{FF2B5EF4-FFF2-40B4-BE49-F238E27FC236}">
                    <a16:creationId xmlns:a16="http://schemas.microsoft.com/office/drawing/2014/main" id="{384469F8-F1D7-45DC-9965-3E95EF3CDB73}"/>
                  </a:ext>
                </a:extLst>
              </p:cNvPr>
              <p:cNvSpPr>
                <a:spLocks/>
              </p:cNvSpPr>
              <p:nvPr/>
            </p:nvSpPr>
            <p:spPr bwMode="auto">
              <a:xfrm>
                <a:off x="4912388" y="5221606"/>
                <a:ext cx="153815" cy="8096"/>
              </a:xfrm>
              <a:custGeom>
                <a:avLst/>
                <a:gdLst>
                  <a:gd name="T0" fmla="*/ 95 w 95"/>
                  <a:gd name="T1" fmla="*/ 5 h 5"/>
                  <a:gd name="T2" fmla="*/ 0 w 95"/>
                  <a:gd name="T3" fmla="*/ 5 h 5"/>
                  <a:gd name="T4" fmla="*/ 0 w 95"/>
                  <a:gd name="T5" fmla="*/ 0 h 5"/>
                  <a:gd name="T6" fmla="*/ 83 w 95"/>
                  <a:gd name="T7" fmla="*/ 0 h 5"/>
                  <a:gd name="T8" fmla="*/ 95 w 95"/>
                  <a:gd name="T9" fmla="*/ 5 h 5"/>
                </a:gdLst>
                <a:ahLst/>
                <a:cxnLst>
                  <a:cxn ang="0">
                    <a:pos x="T0" y="T1"/>
                  </a:cxn>
                  <a:cxn ang="0">
                    <a:pos x="T2" y="T3"/>
                  </a:cxn>
                  <a:cxn ang="0">
                    <a:pos x="T4" y="T5"/>
                  </a:cxn>
                  <a:cxn ang="0">
                    <a:pos x="T6" y="T7"/>
                  </a:cxn>
                  <a:cxn ang="0">
                    <a:pos x="T8" y="T9"/>
                  </a:cxn>
                </a:cxnLst>
                <a:rect l="0" t="0" r="r" b="b"/>
                <a:pathLst>
                  <a:path w="95" h="5">
                    <a:moveTo>
                      <a:pt x="95" y="5"/>
                    </a:moveTo>
                    <a:lnTo>
                      <a:pt x="0" y="5"/>
                    </a:lnTo>
                    <a:lnTo>
                      <a:pt x="0" y="0"/>
                    </a:lnTo>
                    <a:lnTo>
                      <a:pt x="83" y="0"/>
                    </a:lnTo>
                    <a:lnTo>
                      <a:pt x="95" y="5"/>
                    </a:lnTo>
                    <a:close/>
                  </a:path>
                </a:pathLst>
              </a:custGeom>
              <a:solidFill>
                <a:srgbClr val="73737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2" name="Freeform 38">
                <a:extLst>
                  <a:ext uri="{FF2B5EF4-FFF2-40B4-BE49-F238E27FC236}">
                    <a16:creationId xmlns:a16="http://schemas.microsoft.com/office/drawing/2014/main" id="{ACC615DE-E39D-4803-9506-07BA723BBBA6}"/>
                  </a:ext>
                </a:extLst>
              </p:cNvPr>
              <p:cNvSpPr>
                <a:spLocks/>
              </p:cNvSpPr>
              <p:nvPr/>
            </p:nvSpPr>
            <p:spPr bwMode="auto">
              <a:xfrm>
                <a:off x="5066202" y="5017599"/>
                <a:ext cx="187816" cy="372394"/>
              </a:xfrm>
              <a:custGeom>
                <a:avLst/>
                <a:gdLst>
                  <a:gd name="T0" fmla="*/ 45 w 49"/>
                  <a:gd name="T1" fmla="*/ 9 h 97"/>
                  <a:gd name="T2" fmla="*/ 44 w 49"/>
                  <a:gd name="T3" fmla="*/ 42 h 97"/>
                  <a:gd name="T4" fmla="*/ 49 w 49"/>
                  <a:gd name="T5" fmla="*/ 91 h 97"/>
                  <a:gd name="T6" fmla="*/ 42 w 49"/>
                  <a:gd name="T7" fmla="*/ 97 h 97"/>
                  <a:gd name="T8" fmla="*/ 21 w 49"/>
                  <a:gd name="T9" fmla="*/ 61 h 97"/>
                  <a:gd name="T10" fmla="*/ 14 w 49"/>
                  <a:gd name="T11" fmla="*/ 25 h 97"/>
                  <a:gd name="T12" fmla="*/ 4 w 49"/>
                  <a:gd name="T13" fmla="*/ 14 h 97"/>
                  <a:gd name="T14" fmla="*/ 0 w 49"/>
                  <a:gd name="T15" fmla="*/ 13 h 97"/>
                  <a:gd name="T16" fmla="*/ 8 w 49"/>
                  <a:gd name="T17" fmla="*/ 3 h 97"/>
                  <a:gd name="T18" fmla="*/ 29 w 49"/>
                  <a:gd name="T19" fmla="*/ 4 h 97"/>
                  <a:gd name="T20" fmla="*/ 45 w 49"/>
                  <a:gd name="T21"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97">
                    <a:moveTo>
                      <a:pt x="45" y="9"/>
                    </a:moveTo>
                    <a:cubicBezTo>
                      <a:pt x="45" y="9"/>
                      <a:pt x="43" y="29"/>
                      <a:pt x="44" y="42"/>
                    </a:cubicBezTo>
                    <a:cubicBezTo>
                      <a:pt x="45" y="52"/>
                      <a:pt x="49" y="76"/>
                      <a:pt x="49" y="91"/>
                    </a:cubicBezTo>
                    <a:cubicBezTo>
                      <a:pt x="46" y="95"/>
                      <a:pt x="45" y="95"/>
                      <a:pt x="42" y="97"/>
                    </a:cubicBezTo>
                    <a:cubicBezTo>
                      <a:pt x="21" y="61"/>
                      <a:pt x="21" y="61"/>
                      <a:pt x="21" y="61"/>
                    </a:cubicBezTo>
                    <a:cubicBezTo>
                      <a:pt x="14" y="25"/>
                      <a:pt x="14" y="25"/>
                      <a:pt x="14" y="25"/>
                    </a:cubicBezTo>
                    <a:cubicBezTo>
                      <a:pt x="4" y="14"/>
                      <a:pt x="4" y="14"/>
                      <a:pt x="4" y="14"/>
                    </a:cubicBezTo>
                    <a:cubicBezTo>
                      <a:pt x="0" y="13"/>
                      <a:pt x="0" y="13"/>
                      <a:pt x="0" y="13"/>
                    </a:cubicBezTo>
                    <a:cubicBezTo>
                      <a:pt x="0" y="13"/>
                      <a:pt x="0" y="6"/>
                      <a:pt x="8" y="3"/>
                    </a:cubicBezTo>
                    <a:cubicBezTo>
                      <a:pt x="17" y="0"/>
                      <a:pt x="29" y="4"/>
                      <a:pt x="29" y="4"/>
                    </a:cubicBezTo>
                    <a:lnTo>
                      <a:pt x="45" y="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3" name="Freeform 39">
                <a:extLst>
                  <a:ext uri="{FF2B5EF4-FFF2-40B4-BE49-F238E27FC236}">
                    <a16:creationId xmlns:a16="http://schemas.microsoft.com/office/drawing/2014/main" id="{301B6906-0E36-4C14-8DC9-CDA3A7CA6838}"/>
                  </a:ext>
                </a:extLst>
              </p:cNvPr>
              <p:cNvSpPr>
                <a:spLocks/>
              </p:cNvSpPr>
              <p:nvPr/>
            </p:nvSpPr>
            <p:spPr bwMode="auto">
              <a:xfrm>
                <a:off x="5035440" y="5025695"/>
                <a:ext cx="202388" cy="375632"/>
              </a:xfrm>
              <a:custGeom>
                <a:avLst/>
                <a:gdLst>
                  <a:gd name="T0" fmla="*/ 13 w 53"/>
                  <a:gd name="T1" fmla="*/ 40 h 98"/>
                  <a:gd name="T2" fmla="*/ 12 w 53"/>
                  <a:gd name="T3" fmla="*/ 4 h 98"/>
                  <a:gd name="T4" fmla="*/ 35 w 53"/>
                  <a:gd name="T5" fmla="*/ 26 h 98"/>
                  <a:gd name="T6" fmla="*/ 46 w 53"/>
                  <a:gd name="T7" fmla="*/ 61 h 98"/>
                  <a:gd name="T8" fmla="*/ 53 w 53"/>
                  <a:gd name="T9" fmla="*/ 93 h 98"/>
                  <a:gd name="T10" fmla="*/ 43 w 53"/>
                  <a:gd name="T11" fmla="*/ 98 h 98"/>
                  <a:gd name="T12" fmla="*/ 16 w 53"/>
                  <a:gd name="T13" fmla="*/ 60 h 98"/>
                  <a:gd name="T14" fmla="*/ 18 w 53"/>
                  <a:gd name="T15" fmla="*/ 42 h 98"/>
                  <a:gd name="T16" fmla="*/ 13 w 53"/>
                  <a:gd name="T17" fmla="*/ 4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98">
                    <a:moveTo>
                      <a:pt x="13" y="40"/>
                    </a:moveTo>
                    <a:cubicBezTo>
                      <a:pt x="13" y="40"/>
                      <a:pt x="0" y="8"/>
                      <a:pt x="12" y="4"/>
                    </a:cubicBezTo>
                    <a:cubicBezTo>
                      <a:pt x="25" y="0"/>
                      <a:pt x="30" y="10"/>
                      <a:pt x="35" y="26"/>
                    </a:cubicBezTo>
                    <a:cubicBezTo>
                      <a:pt x="40" y="42"/>
                      <a:pt x="42" y="48"/>
                      <a:pt x="46" y="61"/>
                    </a:cubicBezTo>
                    <a:cubicBezTo>
                      <a:pt x="50" y="74"/>
                      <a:pt x="51" y="82"/>
                      <a:pt x="53" y="93"/>
                    </a:cubicBezTo>
                    <a:cubicBezTo>
                      <a:pt x="50" y="95"/>
                      <a:pt x="47" y="96"/>
                      <a:pt x="43" y="98"/>
                    </a:cubicBezTo>
                    <a:cubicBezTo>
                      <a:pt x="33" y="94"/>
                      <a:pt x="20" y="78"/>
                      <a:pt x="16" y="60"/>
                    </a:cubicBezTo>
                    <a:cubicBezTo>
                      <a:pt x="18" y="49"/>
                      <a:pt x="18" y="42"/>
                      <a:pt x="18" y="42"/>
                    </a:cubicBezTo>
                    <a:lnTo>
                      <a:pt x="13" y="40"/>
                    </a:lnTo>
                    <a:close/>
                  </a:path>
                </a:pathLst>
              </a:custGeom>
              <a:solidFill>
                <a:srgbClr val="969696"/>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4" name="Freeform 40">
                <a:extLst>
                  <a:ext uri="{FF2B5EF4-FFF2-40B4-BE49-F238E27FC236}">
                    <a16:creationId xmlns:a16="http://schemas.microsoft.com/office/drawing/2014/main" id="{B071DC96-8D5C-462A-B60F-03D44275BF78}"/>
                  </a:ext>
                </a:extLst>
              </p:cNvPr>
              <p:cNvSpPr>
                <a:spLocks/>
              </p:cNvSpPr>
              <p:nvPr/>
            </p:nvSpPr>
            <p:spPr bwMode="auto">
              <a:xfrm>
                <a:off x="5085631" y="5151986"/>
                <a:ext cx="92289" cy="35620"/>
              </a:xfrm>
              <a:custGeom>
                <a:avLst/>
                <a:gdLst>
                  <a:gd name="T0" fmla="*/ 45 w 57"/>
                  <a:gd name="T1" fmla="*/ 0 h 22"/>
                  <a:gd name="T2" fmla="*/ 57 w 57"/>
                  <a:gd name="T3" fmla="*/ 3 h 22"/>
                  <a:gd name="T4" fmla="*/ 7 w 57"/>
                  <a:gd name="T5" fmla="*/ 22 h 22"/>
                  <a:gd name="T6" fmla="*/ 0 w 57"/>
                  <a:gd name="T7" fmla="*/ 17 h 22"/>
                  <a:gd name="T8" fmla="*/ 45 w 57"/>
                  <a:gd name="T9" fmla="*/ 0 h 22"/>
                </a:gdLst>
                <a:ahLst/>
                <a:cxnLst>
                  <a:cxn ang="0">
                    <a:pos x="T0" y="T1"/>
                  </a:cxn>
                  <a:cxn ang="0">
                    <a:pos x="T2" y="T3"/>
                  </a:cxn>
                  <a:cxn ang="0">
                    <a:pos x="T4" y="T5"/>
                  </a:cxn>
                  <a:cxn ang="0">
                    <a:pos x="T6" y="T7"/>
                  </a:cxn>
                  <a:cxn ang="0">
                    <a:pos x="T8" y="T9"/>
                  </a:cxn>
                </a:cxnLst>
                <a:rect l="0" t="0" r="r" b="b"/>
                <a:pathLst>
                  <a:path w="57" h="22">
                    <a:moveTo>
                      <a:pt x="45" y="0"/>
                    </a:moveTo>
                    <a:lnTo>
                      <a:pt x="57" y="3"/>
                    </a:lnTo>
                    <a:lnTo>
                      <a:pt x="7" y="22"/>
                    </a:lnTo>
                    <a:lnTo>
                      <a:pt x="0" y="17"/>
                    </a:lnTo>
                    <a:lnTo>
                      <a:pt x="45" y="0"/>
                    </a:lnTo>
                    <a:close/>
                  </a:path>
                </a:pathLst>
              </a:custGeom>
              <a:solidFill>
                <a:srgbClr val="737373"/>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5" name="Freeform 41">
                <a:extLst>
                  <a:ext uri="{FF2B5EF4-FFF2-40B4-BE49-F238E27FC236}">
                    <a16:creationId xmlns:a16="http://schemas.microsoft.com/office/drawing/2014/main" id="{5B96855B-DB14-4A22-8CBC-A0FFAB4CA3A8}"/>
                  </a:ext>
                </a:extLst>
              </p:cNvPr>
              <p:cNvSpPr>
                <a:spLocks noEditPoints="1"/>
              </p:cNvSpPr>
              <p:nvPr/>
            </p:nvSpPr>
            <p:spPr bwMode="auto">
              <a:xfrm>
                <a:off x="4794192" y="3910133"/>
                <a:ext cx="563448" cy="1311473"/>
              </a:xfrm>
              <a:custGeom>
                <a:avLst/>
                <a:gdLst>
                  <a:gd name="T0" fmla="*/ 120 w 147"/>
                  <a:gd name="T1" fmla="*/ 27 h 342"/>
                  <a:gd name="T2" fmla="*/ 103 w 147"/>
                  <a:gd name="T3" fmla="*/ 0 h 342"/>
                  <a:gd name="T4" fmla="*/ 50 w 147"/>
                  <a:gd name="T5" fmla="*/ 0 h 342"/>
                  <a:gd name="T6" fmla="*/ 13 w 147"/>
                  <a:gd name="T7" fmla="*/ 5 h 342"/>
                  <a:gd name="T8" fmla="*/ 4 w 147"/>
                  <a:gd name="T9" fmla="*/ 78 h 342"/>
                  <a:gd name="T10" fmla="*/ 20 w 147"/>
                  <a:gd name="T11" fmla="*/ 204 h 342"/>
                  <a:gd name="T12" fmla="*/ 26 w 147"/>
                  <a:gd name="T13" fmla="*/ 341 h 342"/>
                  <a:gd name="T14" fmla="*/ 70 w 147"/>
                  <a:gd name="T15" fmla="*/ 342 h 342"/>
                  <a:gd name="T16" fmla="*/ 69 w 147"/>
                  <a:gd name="T17" fmla="*/ 201 h 342"/>
                  <a:gd name="T18" fmla="*/ 64 w 147"/>
                  <a:gd name="T19" fmla="*/ 97 h 342"/>
                  <a:gd name="T20" fmla="*/ 71 w 147"/>
                  <a:gd name="T21" fmla="*/ 97 h 342"/>
                  <a:gd name="T22" fmla="*/ 93 w 147"/>
                  <a:gd name="T23" fmla="*/ 180 h 342"/>
                  <a:gd name="T24" fmla="*/ 75 w 147"/>
                  <a:gd name="T25" fmla="*/ 291 h 342"/>
                  <a:gd name="T26" fmla="*/ 111 w 147"/>
                  <a:gd name="T27" fmla="*/ 301 h 342"/>
                  <a:gd name="T28" fmla="*/ 118 w 147"/>
                  <a:gd name="T29" fmla="*/ 308 h 342"/>
                  <a:gd name="T30" fmla="*/ 147 w 147"/>
                  <a:gd name="T31" fmla="*/ 187 h 342"/>
                  <a:gd name="T32" fmla="*/ 120 w 147"/>
                  <a:gd name="T33" fmla="*/ 27 h 342"/>
                  <a:gd name="T34" fmla="*/ 66 w 147"/>
                  <a:gd name="T35" fmla="*/ 62 h 342"/>
                  <a:gd name="T36" fmla="*/ 66 w 147"/>
                  <a:gd name="T37" fmla="*/ 62 h 342"/>
                  <a:gd name="T38" fmla="*/ 66 w 147"/>
                  <a:gd name="T39" fmla="*/ 62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7" h="342">
                    <a:moveTo>
                      <a:pt x="120" y="27"/>
                    </a:moveTo>
                    <a:cubicBezTo>
                      <a:pt x="103" y="0"/>
                      <a:pt x="103" y="0"/>
                      <a:pt x="103" y="0"/>
                    </a:cubicBezTo>
                    <a:cubicBezTo>
                      <a:pt x="50" y="0"/>
                      <a:pt x="50" y="0"/>
                      <a:pt x="50" y="0"/>
                    </a:cubicBezTo>
                    <a:cubicBezTo>
                      <a:pt x="13" y="5"/>
                      <a:pt x="13" y="5"/>
                      <a:pt x="13" y="5"/>
                    </a:cubicBezTo>
                    <a:cubicBezTo>
                      <a:pt x="13" y="5"/>
                      <a:pt x="0" y="37"/>
                      <a:pt x="4" y="78"/>
                    </a:cubicBezTo>
                    <a:cubicBezTo>
                      <a:pt x="8" y="117"/>
                      <a:pt x="20" y="204"/>
                      <a:pt x="20" y="204"/>
                    </a:cubicBezTo>
                    <a:cubicBezTo>
                      <a:pt x="26" y="341"/>
                      <a:pt x="26" y="341"/>
                      <a:pt x="26" y="341"/>
                    </a:cubicBezTo>
                    <a:cubicBezTo>
                      <a:pt x="70" y="342"/>
                      <a:pt x="70" y="342"/>
                      <a:pt x="70" y="342"/>
                    </a:cubicBezTo>
                    <a:cubicBezTo>
                      <a:pt x="69" y="201"/>
                      <a:pt x="69" y="201"/>
                      <a:pt x="69" y="201"/>
                    </a:cubicBezTo>
                    <a:cubicBezTo>
                      <a:pt x="64" y="97"/>
                      <a:pt x="64" y="97"/>
                      <a:pt x="64" y="97"/>
                    </a:cubicBezTo>
                    <a:cubicBezTo>
                      <a:pt x="71" y="97"/>
                      <a:pt x="71" y="97"/>
                      <a:pt x="71" y="97"/>
                    </a:cubicBezTo>
                    <a:cubicBezTo>
                      <a:pt x="93" y="180"/>
                      <a:pt x="93" y="180"/>
                      <a:pt x="93" y="180"/>
                    </a:cubicBezTo>
                    <a:cubicBezTo>
                      <a:pt x="75" y="291"/>
                      <a:pt x="75" y="291"/>
                      <a:pt x="75" y="291"/>
                    </a:cubicBezTo>
                    <a:cubicBezTo>
                      <a:pt x="75" y="291"/>
                      <a:pt x="93" y="287"/>
                      <a:pt x="111" y="301"/>
                    </a:cubicBezTo>
                    <a:cubicBezTo>
                      <a:pt x="118" y="308"/>
                      <a:pt x="118" y="308"/>
                      <a:pt x="118" y="308"/>
                    </a:cubicBezTo>
                    <a:cubicBezTo>
                      <a:pt x="147" y="187"/>
                      <a:pt x="147" y="187"/>
                      <a:pt x="147" y="187"/>
                    </a:cubicBezTo>
                    <a:lnTo>
                      <a:pt x="120" y="27"/>
                    </a:lnTo>
                    <a:close/>
                    <a:moveTo>
                      <a:pt x="66" y="62"/>
                    </a:moveTo>
                    <a:cubicBezTo>
                      <a:pt x="66" y="62"/>
                      <a:pt x="66" y="62"/>
                      <a:pt x="66" y="62"/>
                    </a:cubicBezTo>
                    <a:cubicBezTo>
                      <a:pt x="66" y="62"/>
                      <a:pt x="66" y="62"/>
                      <a:pt x="66" y="62"/>
                    </a:cubicBezTo>
                    <a:close/>
                  </a:path>
                </a:pathLst>
              </a:custGeom>
              <a:solidFill>
                <a:srgbClr val="1A36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6" name="Freeform 42">
                <a:extLst>
                  <a:ext uri="{FF2B5EF4-FFF2-40B4-BE49-F238E27FC236}">
                    <a16:creationId xmlns:a16="http://schemas.microsoft.com/office/drawing/2014/main" id="{E7396F34-5F71-40BF-B66A-BC1E9E156F2D}"/>
                  </a:ext>
                </a:extLst>
              </p:cNvPr>
              <p:cNvSpPr>
                <a:spLocks/>
              </p:cNvSpPr>
              <p:nvPr/>
            </p:nvSpPr>
            <p:spPr bwMode="auto">
              <a:xfrm>
                <a:off x="4996581" y="4285765"/>
                <a:ext cx="69622" cy="935842"/>
              </a:xfrm>
              <a:custGeom>
                <a:avLst/>
                <a:gdLst>
                  <a:gd name="T0" fmla="*/ 24 w 43"/>
                  <a:gd name="T1" fmla="*/ 0 h 578"/>
                  <a:gd name="T2" fmla="*/ 0 w 43"/>
                  <a:gd name="T3" fmla="*/ 0 h 578"/>
                  <a:gd name="T4" fmla="*/ 19 w 43"/>
                  <a:gd name="T5" fmla="*/ 239 h 578"/>
                  <a:gd name="T6" fmla="*/ 15 w 43"/>
                  <a:gd name="T7" fmla="*/ 578 h 578"/>
                  <a:gd name="T8" fmla="*/ 41 w 43"/>
                  <a:gd name="T9" fmla="*/ 578 h 578"/>
                  <a:gd name="T10" fmla="*/ 43 w 43"/>
                  <a:gd name="T11" fmla="*/ 237 h 578"/>
                  <a:gd name="T12" fmla="*/ 24 w 43"/>
                  <a:gd name="T13" fmla="*/ 0 h 578"/>
                </a:gdLst>
                <a:ahLst/>
                <a:cxnLst>
                  <a:cxn ang="0">
                    <a:pos x="T0" y="T1"/>
                  </a:cxn>
                  <a:cxn ang="0">
                    <a:pos x="T2" y="T3"/>
                  </a:cxn>
                  <a:cxn ang="0">
                    <a:pos x="T4" y="T5"/>
                  </a:cxn>
                  <a:cxn ang="0">
                    <a:pos x="T6" y="T7"/>
                  </a:cxn>
                  <a:cxn ang="0">
                    <a:pos x="T8" y="T9"/>
                  </a:cxn>
                  <a:cxn ang="0">
                    <a:pos x="T10" y="T11"/>
                  </a:cxn>
                  <a:cxn ang="0">
                    <a:pos x="T12" y="T13"/>
                  </a:cxn>
                </a:cxnLst>
                <a:rect l="0" t="0" r="r" b="b"/>
                <a:pathLst>
                  <a:path w="43" h="578">
                    <a:moveTo>
                      <a:pt x="24" y="0"/>
                    </a:moveTo>
                    <a:lnTo>
                      <a:pt x="0" y="0"/>
                    </a:lnTo>
                    <a:lnTo>
                      <a:pt x="19" y="239"/>
                    </a:lnTo>
                    <a:lnTo>
                      <a:pt x="15" y="578"/>
                    </a:lnTo>
                    <a:lnTo>
                      <a:pt x="41" y="578"/>
                    </a:lnTo>
                    <a:lnTo>
                      <a:pt x="43" y="237"/>
                    </a:lnTo>
                    <a:lnTo>
                      <a:pt x="24" y="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7" name="Freeform 43">
                <a:extLst>
                  <a:ext uri="{FF2B5EF4-FFF2-40B4-BE49-F238E27FC236}">
                    <a16:creationId xmlns:a16="http://schemas.microsoft.com/office/drawing/2014/main" id="{7185DDC1-A4C5-4FD0-A7B8-254CA5DBFAE0}"/>
                  </a:ext>
                </a:extLst>
              </p:cNvPr>
              <p:cNvSpPr>
                <a:spLocks/>
              </p:cNvSpPr>
              <p:nvPr/>
            </p:nvSpPr>
            <p:spPr bwMode="auto">
              <a:xfrm>
                <a:off x="4651712" y="4114140"/>
                <a:ext cx="89051" cy="226674"/>
              </a:xfrm>
              <a:custGeom>
                <a:avLst/>
                <a:gdLst>
                  <a:gd name="T0" fmla="*/ 22 w 23"/>
                  <a:gd name="T1" fmla="*/ 11 h 59"/>
                  <a:gd name="T2" fmla="*/ 18 w 23"/>
                  <a:gd name="T3" fmla="*/ 0 h 59"/>
                  <a:gd name="T4" fmla="*/ 1 w 23"/>
                  <a:gd name="T5" fmla="*/ 2 h 59"/>
                  <a:gd name="T6" fmla="*/ 0 w 23"/>
                  <a:gd name="T7" fmla="*/ 33 h 59"/>
                  <a:gd name="T8" fmla="*/ 11 w 23"/>
                  <a:gd name="T9" fmla="*/ 59 h 59"/>
                  <a:gd name="T10" fmla="*/ 15 w 23"/>
                  <a:gd name="T11" fmla="*/ 59 h 59"/>
                  <a:gd name="T12" fmla="*/ 14 w 23"/>
                  <a:gd name="T13" fmla="*/ 36 h 59"/>
                  <a:gd name="T14" fmla="*/ 22 w 23"/>
                  <a:gd name="T15" fmla="*/ 11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59">
                    <a:moveTo>
                      <a:pt x="22" y="11"/>
                    </a:moveTo>
                    <a:cubicBezTo>
                      <a:pt x="22" y="6"/>
                      <a:pt x="18" y="0"/>
                      <a:pt x="18" y="0"/>
                    </a:cubicBezTo>
                    <a:cubicBezTo>
                      <a:pt x="1" y="2"/>
                      <a:pt x="1" y="2"/>
                      <a:pt x="1" y="2"/>
                    </a:cubicBezTo>
                    <a:cubicBezTo>
                      <a:pt x="1" y="11"/>
                      <a:pt x="0" y="23"/>
                      <a:pt x="0" y="33"/>
                    </a:cubicBezTo>
                    <a:cubicBezTo>
                      <a:pt x="11" y="59"/>
                      <a:pt x="11" y="59"/>
                      <a:pt x="11" y="59"/>
                    </a:cubicBezTo>
                    <a:cubicBezTo>
                      <a:pt x="15" y="59"/>
                      <a:pt x="15" y="59"/>
                      <a:pt x="15" y="59"/>
                    </a:cubicBezTo>
                    <a:cubicBezTo>
                      <a:pt x="17" y="56"/>
                      <a:pt x="17" y="43"/>
                      <a:pt x="14" y="36"/>
                    </a:cubicBezTo>
                    <a:cubicBezTo>
                      <a:pt x="16" y="34"/>
                      <a:pt x="23" y="19"/>
                      <a:pt x="22" y="11"/>
                    </a:cubicBez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8" name="Rectangle 44">
                <a:extLst>
                  <a:ext uri="{FF2B5EF4-FFF2-40B4-BE49-F238E27FC236}">
                    <a16:creationId xmlns:a16="http://schemas.microsoft.com/office/drawing/2014/main" id="{90C4BB0A-6EB2-489B-829D-2A226F85E86C}"/>
                  </a:ext>
                </a:extLst>
              </p:cNvPr>
              <p:cNvSpPr>
                <a:spLocks noChangeArrowheads="1"/>
              </p:cNvSpPr>
              <p:nvPr/>
            </p:nvSpPr>
            <p:spPr bwMode="auto">
              <a:xfrm>
                <a:off x="4645235" y="4094710"/>
                <a:ext cx="98766" cy="58288"/>
              </a:xfrm>
              <a:prstGeom prst="rect">
                <a:avLst/>
              </a:prstGeom>
              <a:solidFill>
                <a:srgbClr val="0078D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79" name="Rectangle 45">
                <a:extLst>
                  <a:ext uri="{FF2B5EF4-FFF2-40B4-BE49-F238E27FC236}">
                    <a16:creationId xmlns:a16="http://schemas.microsoft.com/office/drawing/2014/main" id="{C043B889-BCB7-4A5B-AC61-FD642974322A}"/>
                  </a:ext>
                </a:extLst>
              </p:cNvPr>
              <p:cNvSpPr>
                <a:spLocks noChangeArrowheads="1"/>
              </p:cNvSpPr>
              <p:nvPr/>
            </p:nvSpPr>
            <p:spPr bwMode="auto">
              <a:xfrm>
                <a:off x="4645235" y="4094710"/>
                <a:ext cx="50193" cy="58288"/>
              </a:xfrm>
              <a:prstGeom prst="rect">
                <a:avLst/>
              </a:prstGeom>
              <a:solidFill>
                <a:srgbClr val="00539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0" name="Freeform 46">
                <a:extLst>
                  <a:ext uri="{FF2B5EF4-FFF2-40B4-BE49-F238E27FC236}">
                    <a16:creationId xmlns:a16="http://schemas.microsoft.com/office/drawing/2014/main" id="{1F225BC8-0E60-45B5-A275-A38C473EBFA1}"/>
                  </a:ext>
                </a:extLst>
              </p:cNvPr>
              <p:cNvSpPr>
                <a:spLocks/>
              </p:cNvSpPr>
              <p:nvPr/>
            </p:nvSpPr>
            <p:spPr bwMode="auto">
              <a:xfrm>
                <a:off x="5691176" y="3558788"/>
                <a:ext cx="225056" cy="95528"/>
              </a:xfrm>
              <a:custGeom>
                <a:avLst/>
                <a:gdLst>
                  <a:gd name="T0" fmla="*/ 48 w 59"/>
                  <a:gd name="T1" fmla="*/ 2 h 25"/>
                  <a:gd name="T2" fmla="*/ 29 w 59"/>
                  <a:gd name="T3" fmla="*/ 4 h 25"/>
                  <a:gd name="T4" fmla="*/ 9 w 59"/>
                  <a:gd name="T5" fmla="*/ 1 h 25"/>
                  <a:gd name="T6" fmla="*/ 0 w 59"/>
                  <a:gd name="T7" fmla="*/ 9 h 25"/>
                  <a:gd name="T8" fmla="*/ 7 w 59"/>
                  <a:gd name="T9" fmla="*/ 25 h 25"/>
                  <a:gd name="T10" fmla="*/ 59 w 59"/>
                  <a:gd name="T11" fmla="*/ 8 h 25"/>
                  <a:gd name="T12" fmla="*/ 48 w 59"/>
                  <a:gd name="T13" fmla="*/ 2 h 25"/>
                </a:gdLst>
                <a:ahLst/>
                <a:cxnLst>
                  <a:cxn ang="0">
                    <a:pos x="T0" y="T1"/>
                  </a:cxn>
                  <a:cxn ang="0">
                    <a:pos x="T2" y="T3"/>
                  </a:cxn>
                  <a:cxn ang="0">
                    <a:pos x="T4" y="T5"/>
                  </a:cxn>
                  <a:cxn ang="0">
                    <a:pos x="T6" y="T7"/>
                  </a:cxn>
                  <a:cxn ang="0">
                    <a:pos x="T8" y="T9"/>
                  </a:cxn>
                  <a:cxn ang="0">
                    <a:pos x="T10" y="T11"/>
                  </a:cxn>
                  <a:cxn ang="0">
                    <a:pos x="T12" y="T13"/>
                  </a:cxn>
                </a:cxnLst>
                <a:rect l="0" t="0" r="r" b="b"/>
                <a:pathLst>
                  <a:path w="59" h="25">
                    <a:moveTo>
                      <a:pt x="48" y="2"/>
                    </a:moveTo>
                    <a:cubicBezTo>
                      <a:pt x="44" y="2"/>
                      <a:pt x="36" y="5"/>
                      <a:pt x="29" y="4"/>
                    </a:cubicBezTo>
                    <a:cubicBezTo>
                      <a:pt x="20" y="4"/>
                      <a:pt x="16" y="0"/>
                      <a:pt x="9" y="1"/>
                    </a:cubicBezTo>
                    <a:cubicBezTo>
                      <a:pt x="4" y="2"/>
                      <a:pt x="0" y="9"/>
                      <a:pt x="0" y="9"/>
                    </a:cubicBezTo>
                    <a:cubicBezTo>
                      <a:pt x="7" y="25"/>
                      <a:pt x="7" y="25"/>
                      <a:pt x="7" y="25"/>
                    </a:cubicBezTo>
                    <a:cubicBezTo>
                      <a:pt x="25" y="18"/>
                      <a:pt x="59" y="8"/>
                      <a:pt x="59" y="8"/>
                    </a:cubicBezTo>
                    <a:cubicBezTo>
                      <a:pt x="59" y="3"/>
                      <a:pt x="55" y="2"/>
                      <a:pt x="48" y="2"/>
                    </a:cubicBez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1" name="Freeform 47">
                <a:extLst>
                  <a:ext uri="{FF2B5EF4-FFF2-40B4-BE49-F238E27FC236}">
                    <a16:creationId xmlns:a16="http://schemas.microsoft.com/office/drawing/2014/main" id="{841095E3-5302-44F2-9625-C1549BCCD3CD}"/>
                  </a:ext>
                </a:extLst>
              </p:cNvPr>
              <p:cNvSpPr>
                <a:spLocks/>
              </p:cNvSpPr>
              <p:nvPr/>
            </p:nvSpPr>
            <p:spPr bwMode="auto">
              <a:xfrm>
                <a:off x="5694414" y="3550692"/>
                <a:ext cx="131148" cy="30763"/>
              </a:xfrm>
              <a:custGeom>
                <a:avLst/>
                <a:gdLst>
                  <a:gd name="T0" fmla="*/ 6 w 34"/>
                  <a:gd name="T1" fmla="*/ 4 h 8"/>
                  <a:gd name="T2" fmla="*/ 33 w 34"/>
                  <a:gd name="T3" fmla="*/ 2 h 8"/>
                  <a:gd name="T4" fmla="*/ 27 w 34"/>
                  <a:gd name="T5" fmla="*/ 8 h 8"/>
                  <a:gd name="T6" fmla="*/ 17 w 34"/>
                  <a:gd name="T7" fmla="*/ 8 h 8"/>
                  <a:gd name="T8" fmla="*/ 6 w 34"/>
                  <a:gd name="T9" fmla="*/ 4 h 8"/>
                </a:gdLst>
                <a:ahLst/>
                <a:cxnLst>
                  <a:cxn ang="0">
                    <a:pos x="T0" y="T1"/>
                  </a:cxn>
                  <a:cxn ang="0">
                    <a:pos x="T2" y="T3"/>
                  </a:cxn>
                  <a:cxn ang="0">
                    <a:pos x="T4" y="T5"/>
                  </a:cxn>
                  <a:cxn ang="0">
                    <a:pos x="T6" y="T7"/>
                  </a:cxn>
                  <a:cxn ang="0">
                    <a:pos x="T8" y="T9"/>
                  </a:cxn>
                </a:cxnLst>
                <a:rect l="0" t="0" r="r" b="b"/>
                <a:pathLst>
                  <a:path w="34" h="8">
                    <a:moveTo>
                      <a:pt x="6" y="4"/>
                    </a:moveTo>
                    <a:cubicBezTo>
                      <a:pt x="14" y="0"/>
                      <a:pt x="30" y="0"/>
                      <a:pt x="33" y="2"/>
                    </a:cubicBezTo>
                    <a:cubicBezTo>
                      <a:pt x="34" y="6"/>
                      <a:pt x="31" y="8"/>
                      <a:pt x="27" y="8"/>
                    </a:cubicBezTo>
                    <a:cubicBezTo>
                      <a:pt x="22" y="8"/>
                      <a:pt x="17" y="8"/>
                      <a:pt x="17" y="8"/>
                    </a:cubicBezTo>
                    <a:cubicBezTo>
                      <a:pt x="17" y="8"/>
                      <a:pt x="0" y="8"/>
                      <a:pt x="6" y="4"/>
                    </a:cubicBez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2" name="Freeform 48">
                <a:extLst>
                  <a:ext uri="{FF2B5EF4-FFF2-40B4-BE49-F238E27FC236}">
                    <a16:creationId xmlns:a16="http://schemas.microsoft.com/office/drawing/2014/main" id="{8DD4AFA9-F406-4DE2-B823-C87102CA645B}"/>
                  </a:ext>
                </a:extLst>
              </p:cNvPr>
              <p:cNvSpPr>
                <a:spLocks/>
              </p:cNvSpPr>
              <p:nvPr/>
            </p:nvSpPr>
            <p:spPr bwMode="auto">
              <a:xfrm>
                <a:off x="5652317" y="3565265"/>
                <a:ext cx="87432" cy="108480"/>
              </a:xfrm>
              <a:custGeom>
                <a:avLst/>
                <a:gdLst>
                  <a:gd name="T0" fmla="*/ 24 w 54"/>
                  <a:gd name="T1" fmla="*/ 67 h 67"/>
                  <a:gd name="T2" fmla="*/ 0 w 54"/>
                  <a:gd name="T3" fmla="*/ 15 h 67"/>
                  <a:gd name="T4" fmla="*/ 31 w 54"/>
                  <a:gd name="T5" fmla="*/ 0 h 67"/>
                  <a:gd name="T6" fmla="*/ 54 w 54"/>
                  <a:gd name="T7" fmla="*/ 52 h 67"/>
                  <a:gd name="T8" fmla="*/ 24 w 54"/>
                  <a:gd name="T9" fmla="*/ 67 h 67"/>
                </a:gdLst>
                <a:ahLst/>
                <a:cxnLst>
                  <a:cxn ang="0">
                    <a:pos x="T0" y="T1"/>
                  </a:cxn>
                  <a:cxn ang="0">
                    <a:pos x="T2" y="T3"/>
                  </a:cxn>
                  <a:cxn ang="0">
                    <a:pos x="T4" y="T5"/>
                  </a:cxn>
                  <a:cxn ang="0">
                    <a:pos x="T6" y="T7"/>
                  </a:cxn>
                  <a:cxn ang="0">
                    <a:pos x="T8" y="T9"/>
                  </a:cxn>
                </a:cxnLst>
                <a:rect l="0" t="0" r="r" b="b"/>
                <a:pathLst>
                  <a:path w="54" h="67">
                    <a:moveTo>
                      <a:pt x="24" y="67"/>
                    </a:moveTo>
                    <a:lnTo>
                      <a:pt x="0" y="15"/>
                    </a:lnTo>
                    <a:lnTo>
                      <a:pt x="31" y="0"/>
                    </a:lnTo>
                    <a:lnTo>
                      <a:pt x="54" y="52"/>
                    </a:lnTo>
                    <a:lnTo>
                      <a:pt x="24" y="67"/>
                    </a:lnTo>
                    <a:close/>
                  </a:path>
                </a:pathLst>
              </a:custGeom>
              <a:solidFill>
                <a:srgbClr val="0078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3" name="Freeform 49">
                <a:extLst>
                  <a:ext uri="{FF2B5EF4-FFF2-40B4-BE49-F238E27FC236}">
                    <a16:creationId xmlns:a16="http://schemas.microsoft.com/office/drawing/2014/main" id="{70A1FB2D-0F45-4308-AC51-2C4B02728BD9}"/>
                  </a:ext>
                </a:extLst>
              </p:cNvPr>
              <p:cNvSpPr>
                <a:spLocks/>
              </p:cNvSpPr>
              <p:nvPr/>
            </p:nvSpPr>
            <p:spPr bwMode="auto">
              <a:xfrm>
                <a:off x="4824957" y="3205824"/>
                <a:ext cx="872697" cy="892126"/>
              </a:xfrm>
              <a:custGeom>
                <a:avLst/>
                <a:gdLst>
                  <a:gd name="T0" fmla="*/ 228 w 228"/>
                  <a:gd name="T1" fmla="*/ 121 h 233"/>
                  <a:gd name="T2" fmla="*/ 218 w 228"/>
                  <a:gd name="T3" fmla="*/ 99 h 233"/>
                  <a:gd name="T4" fmla="*/ 167 w 228"/>
                  <a:gd name="T5" fmla="*/ 118 h 233"/>
                  <a:gd name="T6" fmla="*/ 140 w 228"/>
                  <a:gd name="T7" fmla="*/ 15 h 233"/>
                  <a:gd name="T8" fmla="*/ 90 w 228"/>
                  <a:gd name="T9" fmla="*/ 0 h 233"/>
                  <a:gd name="T10" fmla="*/ 51 w 228"/>
                  <a:gd name="T11" fmla="*/ 2 h 233"/>
                  <a:gd name="T12" fmla="*/ 51 w 228"/>
                  <a:gd name="T13" fmla="*/ 160 h 233"/>
                  <a:gd name="T14" fmla="*/ 0 w 228"/>
                  <a:gd name="T15" fmla="*/ 184 h 233"/>
                  <a:gd name="T16" fmla="*/ 0 w 228"/>
                  <a:gd name="T17" fmla="*/ 216 h 233"/>
                  <a:gd name="T18" fmla="*/ 56 w 228"/>
                  <a:gd name="T19" fmla="*/ 233 h 233"/>
                  <a:gd name="T20" fmla="*/ 121 w 228"/>
                  <a:gd name="T21" fmla="*/ 219 h 233"/>
                  <a:gd name="T22" fmla="*/ 113 w 228"/>
                  <a:gd name="T23" fmla="*/ 141 h 233"/>
                  <a:gd name="T24" fmla="*/ 116 w 228"/>
                  <a:gd name="T25" fmla="*/ 81 h 233"/>
                  <a:gd name="T26" fmla="*/ 146 w 228"/>
                  <a:gd name="T27" fmla="*/ 159 h 233"/>
                  <a:gd name="T28" fmla="*/ 228 w 228"/>
                  <a:gd name="T29" fmla="*/ 121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8" h="233">
                    <a:moveTo>
                      <a:pt x="228" y="121"/>
                    </a:moveTo>
                    <a:cubicBezTo>
                      <a:pt x="218" y="99"/>
                      <a:pt x="218" y="99"/>
                      <a:pt x="218" y="99"/>
                    </a:cubicBezTo>
                    <a:cubicBezTo>
                      <a:pt x="167" y="118"/>
                      <a:pt x="167" y="118"/>
                      <a:pt x="167" y="118"/>
                    </a:cubicBezTo>
                    <a:cubicBezTo>
                      <a:pt x="140" y="15"/>
                      <a:pt x="140" y="15"/>
                      <a:pt x="140" y="15"/>
                    </a:cubicBezTo>
                    <a:cubicBezTo>
                      <a:pt x="90" y="0"/>
                      <a:pt x="90" y="0"/>
                      <a:pt x="90" y="0"/>
                    </a:cubicBezTo>
                    <a:cubicBezTo>
                      <a:pt x="51" y="2"/>
                      <a:pt x="51" y="2"/>
                      <a:pt x="51" y="2"/>
                    </a:cubicBezTo>
                    <a:cubicBezTo>
                      <a:pt x="51" y="160"/>
                      <a:pt x="51" y="160"/>
                      <a:pt x="51" y="160"/>
                    </a:cubicBezTo>
                    <a:cubicBezTo>
                      <a:pt x="30" y="160"/>
                      <a:pt x="11" y="177"/>
                      <a:pt x="0" y="184"/>
                    </a:cubicBezTo>
                    <a:cubicBezTo>
                      <a:pt x="0" y="216"/>
                      <a:pt x="0" y="216"/>
                      <a:pt x="0" y="216"/>
                    </a:cubicBezTo>
                    <a:cubicBezTo>
                      <a:pt x="12" y="224"/>
                      <a:pt x="33" y="233"/>
                      <a:pt x="56" y="233"/>
                    </a:cubicBezTo>
                    <a:cubicBezTo>
                      <a:pt x="80" y="233"/>
                      <a:pt x="109" y="227"/>
                      <a:pt x="121" y="219"/>
                    </a:cubicBezTo>
                    <a:cubicBezTo>
                      <a:pt x="113" y="141"/>
                      <a:pt x="113" y="141"/>
                      <a:pt x="113" y="141"/>
                    </a:cubicBezTo>
                    <a:cubicBezTo>
                      <a:pt x="116" y="81"/>
                      <a:pt x="116" y="81"/>
                      <a:pt x="116" y="81"/>
                    </a:cubicBezTo>
                    <a:cubicBezTo>
                      <a:pt x="146" y="159"/>
                      <a:pt x="146" y="159"/>
                      <a:pt x="146" y="159"/>
                    </a:cubicBezTo>
                    <a:lnTo>
                      <a:pt x="228" y="121"/>
                    </a:lnTo>
                    <a:close/>
                  </a:path>
                </a:pathLst>
              </a:custGeom>
              <a:solidFill>
                <a:srgbClr val="59585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4" name="Freeform 50">
                <a:extLst>
                  <a:ext uri="{FF2B5EF4-FFF2-40B4-BE49-F238E27FC236}">
                    <a16:creationId xmlns:a16="http://schemas.microsoft.com/office/drawing/2014/main" id="{6DE76781-EBC6-41E0-848C-3E2F26F12E73}"/>
                  </a:ext>
                </a:extLst>
              </p:cNvPr>
              <p:cNvSpPr>
                <a:spLocks/>
              </p:cNvSpPr>
              <p:nvPr/>
            </p:nvSpPr>
            <p:spPr bwMode="auto">
              <a:xfrm>
                <a:off x="4629044" y="3205824"/>
                <a:ext cx="628212" cy="892126"/>
              </a:xfrm>
              <a:custGeom>
                <a:avLst/>
                <a:gdLst>
                  <a:gd name="T0" fmla="*/ 164 w 164"/>
                  <a:gd name="T1" fmla="*/ 7 h 233"/>
                  <a:gd name="T2" fmla="*/ 141 w 164"/>
                  <a:gd name="T3" fmla="*/ 0 h 233"/>
                  <a:gd name="T4" fmla="*/ 76 w 164"/>
                  <a:gd name="T5" fmla="*/ 0 h 233"/>
                  <a:gd name="T6" fmla="*/ 26 w 164"/>
                  <a:gd name="T7" fmla="*/ 15 h 233"/>
                  <a:gd name="T8" fmla="*/ 0 w 164"/>
                  <a:gd name="T9" fmla="*/ 127 h 233"/>
                  <a:gd name="T10" fmla="*/ 0 w 164"/>
                  <a:gd name="T11" fmla="*/ 232 h 233"/>
                  <a:gd name="T12" fmla="*/ 30 w 164"/>
                  <a:gd name="T13" fmla="*/ 232 h 233"/>
                  <a:gd name="T14" fmla="*/ 37 w 164"/>
                  <a:gd name="T15" fmla="*/ 131 h 233"/>
                  <a:gd name="T16" fmla="*/ 49 w 164"/>
                  <a:gd name="T17" fmla="*/ 85 h 233"/>
                  <a:gd name="T18" fmla="*/ 51 w 164"/>
                  <a:gd name="T19" fmla="*/ 140 h 233"/>
                  <a:gd name="T20" fmla="*/ 43 w 164"/>
                  <a:gd name="T21" fmla="*/ 220 h 233"/>
                  <a:gd name="T22" fmla="*/ 103 w 164"/>
                  <a:gd name="T23" fmla="*/ 233 h 233"/>
                  <a:gd name="T24" fmla="*/ 103 w 164"/>
                  <a:gd name="T25" fmla="*/ 219 h 233"/>
                  <a:gd name="T26" fmla="*/ 103 w 164"/>
                  <a:gd name="T27" fmla="*/ 172 h 233"/>
                  <a:gd name="T28" fmla="*/ 103 w 164"/>
                  <a:gd name="T29" fmla="*/ 7 h 233"/>
                  <a:gd name="T30" fmla="*/ 164 w 164"/>
                  <a:gd name="T31" fmla="*/ 7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4" h="233">
                    <a:moveTo>
                      <a:pt x="164" y="7"/>
                    </a:moveTo>
                    <a:cubicBezTo>
                      <a:pt x="141" y="0"/>
                      <a:pt x="141" y="0"/>
                      <a:pt x="141" y="0"/>
                    </a:cubicBezTo>
                    <a:cubicBezTo>
                      <a:pt x="76" y="0"/>
                      <a:pt x="76" y="0"/>
                      <a:pt x="76" y="0"/>
                    </a:cubicBezTo>
                    <a:cubicBezTo>
                      <a:pt x="26" y="15"/>
                      <a:pt x="26" y="15"/>
                      <a:pt x="26" y="15"/>
                    </a:cubicBezTo>
                    <a:cubicBezTo>
                      <a:pt x="0" y="127"/>
                      <a:pt x="0" y="127"/>
                      <a:pt x="0" y="127"/>
                    </a:cubicBezTo>
                    <a:cubicBezTo>
                      <a:pt x="0" y="232"/>
                      <a:pt x="0" y="232"/>
                      <a:pt x="0" y="232"/>
                    </a:cubicBezTo>
                    <a:cubicBezTo>
                      <a:pt x="30" y="232"/>
                      <a:pt x="30" y="232"/>
                      <a:pt x="30" y="232"/>
                    </a:cubicBezTo>
                    <a:cubicBezTo>
                      <a:pt x="37" y="131"/>
                      <a:pt x="37" y="131"/>
                      <a:pt x="37" y="131"/>
                    </a:cubicBezTo>
                    <a:cubicBezTo>
                      <a:pt x="49" y="85"/>
                      <a:pt x="49" y="85"/>
                      <a:pt x="49" y="85"/>
                    </a:cubicBezTo>
                    <a:cubicBezTo>
                      <a:pt x="51" y="140"/>
                      <a:pt x="51" y="140"/>
                      <a:pt x="51" y="140"/>
                    </a:cubicBezTo>
                    <a:cubicBezTo>
                      <a:pt x="43" y="220"/>
                      <a:pt x="43" y="220"/>
                      <a:pt x="43" y="220"/>
                    </a:cubicBezTo>
                    <a:cubicBezTo>
                      <a:pt x="54" y="227"/>
                      <a:pt x="82" y="232"/>
                      <a:pt x="103" y="233"/>
                    </a:cubicBezTo>
                    <a:cubicBezTo>
                      <a:pt x="103" y="219"/>
                      <a:pt x="103" y="219"/>
                      <a:pt x="103" y="219"/>
                    </a:cubicBezTo>
                    <a:cubicBezTo>
                      <a:pt x="103" y="172"/>
                      <a:pt x="103" y="172"/>
                      <a:pt x="103" y="172"/>
                    </a:cubicBezTo>
                    <a:cubicBezTo>
                      <a:pt x="103" y="7"/>
                      <a:pt x="103" y="7"/>
                      <a:pt x="103" y="7"/>
                    </a:cubicBezTo>
                    <a:lnTo>
                      <a:pt x="164" y="7"/>
                    </a:lnTo>
                    <a:close/>
                  </a:path>
                </a:pathLst>
              </a:custGeom>
              <a:solidFill>
                <a:srgbClr val="46474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5" name="Rectangle 51">
                <a:extLst>
                  <a:ext uri="{FF2B5EF4-FFF2-40B4-BE49-F238E27FC236}">
                    <a16:creationId xmlns:a16="http://schemas.microsoft.com/office/drawing/2014/main" id="{434C1AC7-67BE-407A-8874-9C74D36E54AD}"/>
                  </a:ext>
                </a:extLst>
              </p:cNvPr>
              <p:cNvSpPr>
                <a:spLocks noChangeArrowheads="1"/>
              </p:cNvSpPr>
              <p:nvPr/>
            </p:nvSpPr>
            <p:spPr bwMode="auto">
              <a:xfrm>
                <a:off x="4973914" y="3063343"/>
                <a:ext cx="153815" cy="139243"/>
              </a:xfrm>
              <a:prstGeom prst="rect">
                <a:avLst/>
              </a:prstGeom>
              <a:solidFill>
                <a:srgbClr val="FF8C0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6" name="Rectangle 52">
                <a:extLst>
                  <a:ext uri="{FF2B5EF4-FFF2-40B4-BE49-F238E27FC236}">
                    <a16:creationId xmlns:a16="http://schemas.microsoft.com/office/drawing/2014/main" id="{29520073-DF76-4D59-90C8-BC8EF98D7E85}"/>
                  </a:ext>
                </a:extLst>
              </p:cNvPr>
              <p:cNvSpPr>
                <a:spLocks noChangeArrowheads="1"/>
              </p:cNvSpPr>
              <p:nvPr/>
            </p:nvSpPr>
            <p:spPr bwMode="auto">
              <a:xfrm>
                <a:off x="4973913" y="3063343"/>
                <a:ext cx="53431" cy="139243"/>
              </a:xfrm>
              <a:prstGeom prst="rect">
                <a:avLst/>
              </a:prstGeom>
              <a:solidFill>
                <a:srgbClr val="E36333"/>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7" name="Oval 53">
                <a:extLst>
                  <a:ext uri="{FF2B5EF4-FFF2-40B4-BE49-F238E27FC236}">
                    <a16:creationId xmlns:a16="http://schemas.microsoft.com/office/drawing/2014/main" id="{2744CD79-2C4C-4384-9F94-3B50C8031473}"/>
                  </a:ext>
                </a:extLst>
              </p:cNvPr>
              <p:cNvSpPr>
                <a:spLocks noChangeArrowheads="1"/>
              </p:cNvSpPr>
              <p:nvPr/>
            </p:nvSpPr>
            <p:spPr bwMode="auto">
              <a:xfrm>
                <a:off x="5004676" y="2799429"/>
                <a:ext cx="204007" cy="199150"/>
              </a:xfrm>
              <a:prstGeom prst="ellipse">
                <a:avLst/>
              </a:pr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8" name="Freeform 54">
                <a:extLst>
                  <a:ext uri="{FF2B5EF4-FFF2-40B4-BE49-F238E27FC236}">
                    <a16:creationId xmlns:a16="http://schemas.microsoft.com/office/drawing/2014/main" id="{0E09A444-6E1A-4487-A522-F3B785606916}"/>
                  </a:ext>
                </a:extLst>
              </p:cNvPr>
              <p:cNvSpPr>
                <a:spLocks/>
              </p:cNvSpPr>
              <p:nvPr/>
            </p:nvSpPr>
            <p:spPr bwMode="auto">
              <a:xfrm>
                <a:off x="5192492" y="2925718"/>
                <a:ext cx="42097" cy="114957"/>
              </a:xfrm>
              <a:custGeom>
                <a:avLst/>
                <a:gdLst>
                  <a:gd name="T0" fmla="*/ 5 w 26"/>
                  <a:gd name="T1" fmla="*/ 0 h 71"/>
                  <a:gd name="T2" fmla="*/ 26 w 26"/>
                  <a:gd name="T3" fmla="*/ 69 h 71"/>
                  <a:gd name="T4" fmla="*/ 0 w 26"/>
                  <a:gd name="T5" fmla="*/ 71 h 71"/>
                  <a:gd name="T6" fmla="*/ 5 w 26"/>
                  <a:gd name="T7" fmla="*/ 0 h 71"/>
                </a:gdLst>
                <a:ahLst/>
                <a:cxnLst>
                  <a:cxn ang="0">
                    <a:pos x="T0" y="T1"/>
                  </a:cxn>
                  <a:cxn ang="0">
                    <a:pos x="T2" y="T3"/>
                  </a:cxn>
                  <a:cxn ang="0">
                    <a:pos x="T4" y="T5"/>
                  </a:cxn>
                  <a:cxn ang="0">
                    <a:pos x="T6" y="T7"/>
                  </a:cxn>
                </a:cxnLst>
                <a:rect l="0" t="0" r="r" b="b"/>
                <a:pathLst>
                  <a:path w="26" h="71">
                    <a:moveTo>
                      <a:pt x="5" y="0"/>
                    </a:moveTo>
                    <a:lnTo>
                      <a:pt x="26" y="69"/>
                    </a:lnTo>
                    <a:lnTo>
                      <a:pt x="0" y="71"/>
                    </a:lnTo>
                    <a:lnTo>
                      <a:pt x="5" y="0"/>
                    </a:ln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89" name="Freeform 55">
                <a:extLst>
                  <a:ext uri="{FF2B5EF4-FFF2-40B4-BE49-F238E27FC236}">
                    <a16:creationId xmlns:a16="http://schemas.microsoft.com/office/drawing/2014/main" id="{5C7A2ADA-59D6-4E7D-9458-D253A067EC9C}"/>
                  </a:ext>
                </a:extLst>
              </p:cNvPr>
              <p:cNvSpPr>
                <a:spLocks/>
              </p:cNvSpPr>
              <p:nvPr/>
            </p:nvSpPr>
            <p:spPr bwMode="auto">
              <a:xfrm>
                <a:off x="5062964" y="2880384"/>
                <a:ext cx="145719" cy="255818"/>
              </a:xfrm>
              <a:custGeom>
                <a:avLst/>
                <a:gdLst>
                  <a:gd name="T0" fmla="*/ 0 w 38"/>
                  <a:gd name="T1" fmla="*/ 42 h 67"/>
                  <a:gd name="T2" fmla="*/ 31 w 38"/>
                  <a:gd name="T3" fmla="*/ 67 h 67"/>
                  <a:gd name="T4" fmla="*/ 38 w 38"/>
                  <a:gd name="T5" fmla="*/ 67 h 67"/>
                  <a:gd name="T6" fmla="*/ 38 w 38"/>
                  <a:gd name="T7" fmla="*/ 4 h 67"/>
                  <a:gd name="T8" fmla="*/ 0 w 38"/>
                  <a:gd name="T9" fmla="*/ 0 h 67"/>
                  <a:gd name="T10" fmla="*/ 0 w 38"/>
                  <a:gd name="T11" fmla="*/ 36 h 67"/>
                  <a:gd name="T12" fmla="*/ 0 w 38"/>
                  <a:gd name="T13" fmla="*/ 42 h 67"/>
                </a:gdLst>
                <a:ahLst/>
                <a:cxnLst>
                  <a:cxn ang="0">
                    <a:pos x="T0" y="T1"/>
                  </a:cxn>
                  <a:cxn ang="0">
                    <a:pos x="T2" y="T3"/>
                  </a:cxn>
                  <a:cxn ang="0">
                    <a:pos x="T4" y="T5"/>
                  </a:cxn>
                  <a:cxn ang="0">
                    <a:pos x="T6" y="T7"/>
                  </a:cxn>
                  <a:cxn ang="0">
                    <a:pos x="T8" y="T9"/>
                  </a:cxn>
                  <a:cxn ang="0">
                    <a:pos x="T10" y="T11"/>
                  </a:cxn>
                  <a:cxn ang="0">
                    <a:pos x="T12" y="T13"/>
                  </a:cxn>
                </a:cxnLst>
                <a:rect l="0" t="0" r="r" b="b"/>
                <a:pathLst>
                  <a:path w="38" h="67">
                    <a:moveTo>
                      <a:pt x="0" y="42"/>
                    </a:moveTo>
                    <a:cubicBezTo>
                      <a:pt x="0" y="65"/>
                      <a:pt x="21" y="66"/>
                      <a:pt x="31" y="67"/>
                    </a:cubicBezTo>
                    <a:cubicBezTo>
                      <a:pt x="38" y="67"/>
                      <a:pt x="38" y="67"/>
                      <a:pt x="38" y="67"/>
                    </a:cubicBezTo>
                    <a:cubicBezTo>
                      <a:pt x="38" y="4"/>
                      <a:pt x="38" y="4"/>
                      <a:pt x="38" y="4"/>
                    </a:cubicBezTo>
                    <a:cubicBezTo>
                      <a:pt x="0" y="0"/>
                      <a:pt x="0" y="0"/>
                      <a:pt x="0" y="0"/>
                    </a:cubicBezTo>
                    <a:cubicBezTo>
                      <a:pt x="0" y="36"/>
                      <a:pt x="0" y="36"/>
                      <a:pt x="0" y="36"/>
                    </a:cubicBezTo>
                    <a:cubicBezTo>
                      <a:pt x="0" y="36"/>
                      <a:pt x="0" y="42"/>
                      <a:pt x="0" y="42"/>
                    </a:cubicBez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0" name="Freeform 56">
                <a:extLst>
                  <a:ext uri="{FF2B5EF4-FFF2-40B4-BE49-F238E27FC236}">
                    <a16:creationId xmlns:a16="http://schemas.microsoft.com/office/drawing/2014/main" id="{F7E97375-DCAC-4EDD-87EB-96338B4C4C60}"/>
                  </a:ext>
                </a:extLst>
              </p:cNvPr>
              <p:cNvSpPr>
                <a:spLocks/>
              </p:cNvSpPr>
              <p:nvPr/>
            </p:nvSpPr>
            <p:spPr bwMode="auto">
              <a:xfrm>
                <a:off x="4867053" y="2715234"/>
                <a:ext cx="386966" cy="401538"/>
              </a:xfrm>
              <a:custGeom>
                <a:avLst/>
                <a:gdLst>
                  <a:gd name="T0" fmla="*/ 93 w 101"/>
                  <a:gd name="T1" fmla="*/ 11 h 105"/>
                  <a:gd name="T2" fmla="*/ 85 w 101"/>
                  <a:gd name="T3" fmla="*/ 14 h 105"/>
                  <a:gd name="T4" fmla="*/ 30 w 101"/>
                  <a:gd name="T5" fmla="*/ 6 h 105"/>
                  <a:gd name="T6" fmla="*/ 21 w 101"/>
                  <a:gd name="T7" fmla="*/ 20 h 105"/>
                  <a:gd name="T8" fmla="*/ 4 w 101"/>
                  <a:gd name="T9" fmla="*/ 28 h 105"/>
                  <a:gd name="T10" fmla="*/ 1 w 101"/>
                  <a:gd name="T11" fmla="*/ 52 h 105"/>
                  <a:gd name="T12" fmla="*/ 24 w 101"/>
                  <a:gd name="T13" fmla="*/ 96 h 105"/>
                  <a:gd name="T14" fmla="*/ 38 w 101"/>
                  <a:gd name="T15" fmla="*/ 105 h 105"/>
                  <a:gd name="T16" fmla="*/ 68 w 101"/>
                  <a:gd name="T17" fmla="*/ 78 h 105"/>
                  <a:gd name="T18" fmla="*/ 61 w 101"/>
                  <a:gd name="T19" fmla="*/ 74 h 105"/>
                  <a:gd name="T20" fmla="*/ 61 w 101"/>
                  <a:gd name="T21" fmla="*/ 74 h 105"/>
                  <a:gd name="T22" fmla="*/ 59 w 101"/>
                  <a:gd name="T23" fmla="*/ 66 h 105"/>
                  <a:gd name="T24" fmla="*/ 68 w 101"/>
                  <a:gd name="T25" fmla="*/ 54 h 105"/>
                  <a:gd name="T26" fmla="*/ 75 w 101"/>
                  <a:gd name="T27" fmla="*/ 61 h 105"/>
                  <a:gd name="T28" fmla="*/ 75 w 101"/>
                  <a:gd name="T29" fmla="*/ 65 h 105"/>
                  <a:gd name="T30" fmla="*/ 79 w 101"/>
                  <a:gd name="T31" fmla="*/ 65 h 105"/>
                  <a:gd name="T32" fmla="*/ 80 w 101"/>
                  <a:gd name="T33" fmla="*/ 52 h 105"/>
                  <a:gd name="T34" fmla="*/ 79 w 101"/>
                  <a:gd name="T35" fmla="*/ 40 h 105"/>
                  <a:gd name="T36" fmla="*/ 80 w 101"/>
                  <a:gd name="T37" fmla="*/ 40 h 105"/>
                  <a:gd name="T38" fmla="*/ 84 w 101"/>
                  <a:gd name="T39" fmla="*/ 41 h 105"/>
                  <a:gd name="T40" fmla="*/ 93 w 101"/>
                  <a:gd name="T41" fmla="*/ 1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1" h="105">
                    <a:moveTo>
                      <a:pt x="93" y="11"/>
                    </a:moveTo>
                    <a:cubicBezTo>
                      <a:pt x="91" y="15"/>
                      <a:pt x="85" y="14"/>
                      <a:pt x="85" y="14"/>
                    </a:cubicBezTo>
                    <a:cubicBezTo>
                      <a:pt x="71" y="7"/>
                      <a:pt x="48" y="0"/>
                      <a:pt x="30" y="6"/>
                    </a:cubicBezTo>
                    <a:cubicBezTo>
                      <a:pt x="27" y="7"/>
                      <a:pt x="22" y="16"/>
                      <a:pt x="21" y="20"/>
                    </a:cubicBezTo>
                    <a:cubicBezTo>
                      <a:pt x="21" y="20"/>
                      <a:pt x="13" y="18"/>
                      <a:pt x="4" y="28"/>
                    </a:cubicBezTo>
                    <a:cubicBezTo>
                      <a:pt x="2" y="35"/>
                      <a:pt x="0" y="44"/>
                      <a:pt x="1" y="52"/>
                    </a:cubicBezTo>
                    <a:cubicBezTo>
                      <a:pt x="3" y="64"/>
                      <a:pt x="4" y="77"/>
                      <a:pt x="24" y="96"/>
                    </a:cubicBezTo>
                    <a:cubicBezTo>
                      <a:pt x="24" y="96"/>
                      <a:pt x="30" y="101"/>
                      <a:pt x="38" y="105"/>
                    </a:cubicBezTo>
                    <a:cubicBezTo>
                      <a:pt x="64" y="97"/>
                      <a:pt x="68" y="78"/>
                      <a:pt x="68" y="78"/>
                    </a:cubicBezTo>
                    <a:cubicBezTo>
                      <a:pt x="64" y="78"/>
                      <a:pt x="61" y="74"/>
                      <a:pt x="61" y="74"/>
                    </a:cubicBezTo>
                    <a:cubicBezTo>
                      <a:pt x="61" y="74"/>
                      <a:pt x="61" y="74"/>
                      <a:pt x="61" y="74"/>
                    </a:cubicBezTo>
                    <a:cubicBezTo>
                      <a:pt x="60" y="73"/>
                      <a:pt x="59" y="70"/>
                      <a:pt x="59" y="66"/>
                    </a:cubicBezTo>
                    <a:cubicBezTo>
                      <a:pt x="58" y="60"/>
                      <a:pt x="63" y="54"/>
                      <a:pt x="68" y="54"/>
                    </a:cubicBezTo>
                    <a:cubicBezTo>
                      <a:pt x="73" y="54"/>
                      <a:pt x="75" y="61"/>
                      <a:pt x="75" y="61"/>
                    </a:cubicBezTo>
                    <a:cubicBezTo>
                      <a:pt x="75" y="61"/>
                      <a:pt x="75" y="63"/>
                      <a:pt x="75" y="65"/>
                    </a:cubicBezTo>
                    <a:cubicBezTo>
                      <a:pt x="79" y="65"/>
                      <a:pt x="79" y="65"/>
                      <a:pt x="79" y="65"/>
                    </a:cubicBezTo>
                    <a:cubicBezTo>
                      <a:pt x="80" y="52"/>
                      <a:pt x="80" y="52"/>
                      <a:pt x="80" y="52"/>
                    </a:cubicBezTo>
                    <a:cubicBezTo>
                      <a:pt x="80" y="47"/>
                      <a:pt x="79" y="43"/>
                      <a:pt x="79" y="40"/>
                    </a:cubicBezTo>
                    <a:cubicBezTo>
                      <a:pt x="79" y="40"/>
                      <a:pt x="80" y="40"/>
                      <a:pt x="80" y="40"/>
                    </a:cubicBezTo>
                    <a:cubicBezTo>
                      <a:pt x="80" y="40"/>
                      <a:pt x="82" y="41"/>
                      <a:pt x="84" y="41"/>
                    </a:cubicBezTo>
                    <a:cubicBezTo>
                      <a:pt x="94" y="43"/>
                      <a:pt x="101" y="25"/>
                      <a:pt x="93" y="11"/>
                    </a:cubicBezTo>
                    <a:close/>
                  </a:path>
                </a:pathLst>
              </a:custGeom>
              <a:solidFill>
                <a:srgbClr val="6633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1" name="Freeform 57">
                <a:extLst>
                  <a:ext uri="{FF2B5EF4-FFF2-40B4-BE49-F238E27FC236}">
                    <a16:creationId xmlns:a16="http://schemas.microsoft.com/office/drawing/2014/main" id="{9B947FE4-3B76-464D-999A-B940E1D0F63F}"/>
                  </a:ext>
                </a:extLst>
              </p:cNvPr>
              <p:cNvSpPr>
                <a:spLocks/>
              </p:cNvSpPr>
              <p:nvPr/>
            </p:nvSpPr>
            <p:spPr bwMode="auto">
              <a:xfrm>
                <a:off x="4931817" y="3171821"/>
                <a:ext cx="229913" cy="34002"/>
              </a:xfrm>
              <a:custGeom>
                <a:avLst/>
                <a:gdLst>
                  <a:gd name="T0" fmla="*/ 0 w 142"/>
                  <a:gd name="T1" fmla="*/ 21 h 21"/>
                  <a:gd name="T2" fmla="*/ 142 w 142"/>
                  <a:gd name="T3" fmla="*/ 21 h 21"/>
                  <a:gd name="T4" fmla="*/ 121 w 142"/>
                  <a:gd name="T5" fmla="*/ 0 h 21"/>
                  <a:gd name="T6" fmla="*/ 0 w 142"/>
                  <a:gd name="T7" fmla="*/ 0 h 21"/>
                  <a:gd name="T8" fmla="*/ 0 w 142"/>
                  <a:gd name="T9" fmla="*/ 21 h 21"/>
                </a:gdLst>
                <a:ahLst/>
                <a:cxnLst>
                  <a:cxn ang="0">
                    <a:pos x="T0" y="T1"/>
                  </a:cxn>
                  <a:cxn ang="0">
                    <a:pos x="T2" y="T3"/>
                  </a:cxn>
                  <a:cxn ang="0">
                    <a:pos x="T4" y="T5"/>
                  </a:cxn>
                  <a:cxn ang="0">
                    <a:pos x="T6" y="T7"/>
                  </a:cxn>
                  <a:cxn ang="0">
                    <a:pos x="T8" y="T9"/>
                  </a:cxn>
                </a:cxnLst>
                <a:rect l="0" t="0" r="r" b="b"/>
                <a:pathLst>
                  <a:path w="142" h="21">
                    <a:moveTo>
                      <a:pt x="0" y="21"/>
                    </a:moveTo>
                    <a:lnTo>
                      <a:pt x="142" y="21"/>
                    </a:lnTo>
                    <a:lnTo>
                      <a:pt x="121" y="0"/>
                    </a:lnTo>
                    <a:lnTo>
                      <a:pt x="0" y="0"/>
                    </a:lnTo>
                    <a:lnTo>
                      <a:pt x="0" y="21"/>
                    </a:lnTo>
                    <a:close/>
                  </a:path>
                </a:pathLst>
              </a:custGeom>
              <a:solidFill>
                <a:srgbClr val="0078D4"/>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2" name="Rectangle 58">
                <a:extLst>
                  <a:ext uri="{FF2B5EF4-FFF2-40B4-BE49-F238E27FC236}">
                    <a16:creationId xmlns:a16="http://schemas.microsoft.com/office/drawing/2014/main" id="{BFA9ABA8-402F-44D1-909A-1007E5BA9CD8}"/>
                  </a:ext>
                </a:extLst>
              </p:cNvPr>
              <p:cNvSpPr>
                <a:spLocks noChangeArrowheads="1"/>
              </p:cNvSpPr>
              <p:nvPr/>
            </p:nvSpPr>
            <p:spPr bwMode="auto">
              <a:xfrm>
                <a:off x="4931817" y="3171821"/>
                <a:ext cx="89051" cy="34002"/>
              </a:xfrm>
              <a:prstGeom prst="rect">
                <a:avLst/>
              </a:prstGeom>
              <a:solidFill>
                <a:srgbClr val="00539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3" name="Freeform 60">
                <a:extLst>
                  <a:ext uri="{FF2B5EF4-FFF2-40B4-BE49-F238E27FC236}">
                    <a16:creationId xmlns:a16="http://schemas.microsoft.com/office/drawing/2014/main" id="{E9607AAA-073D-4E8C-9AB9-B063D65EE211}"/>
                  </a:ext>
                </a:extLst>
              </p:cNvPr>
              <p:cNvSpPr>
                <a:spLocks/>
              </p:cNvSpPr>
              <p:nvPr/>
            </p:nvSpPr>
            <p:spPr bwMode="auto">
              <a:xfrm>
                <a:off x="6092713" y="3481071"/>
                <a:ext cx="64764" cy="89051"/>
              </a:xfrm>
              <a:custGeom>
                <a:avLst/>
                <a:gdLst>
                  <a:gd name="T0" fmla="*/ 4 w 17"/>
                  <a:gd name="T1" fmla="*/ 7 h 23"/>
                  <a:gd name="T2" fmla="*/ 0 w 17"/>
                  <a:gd name="T3" fmla="*/ 23 h 23"/>
                  <a:gd name="T4" fmla="*/ 15 w 17"/>
                  <a:gd name="T5" fmla="*/ 9 h 23"/>
                  <a:gd name="T6" fmla="*/ 8 w 17"/>
                  <a:gd name="T7" fmla="*/ 1 h 23"/>
                  <a:gd name="T8" fmla="*/ 4 w 17"/>
                  <a:gd name="T9" fmla="*/ 7 h 23"/>
                </a:gdLst>
                <a:ahLst/>
                <a:cxnLst>
                  <a:cxn ang="0">
                    <a:pos x="T0" y="T1"/>
                  </a:cxn>
                  <a:cxn ang="0">
                    <a:pos x="T2" y="T3"/>
                  </a:cxn>
                  <a:cxn ang="0">
                    <a:pos x="T4" y="T5"/>
                  </a:cxn>
                  <a:cxn ang="0">
                    <a:pos x="T6" y="T7"/>
                  </a:cxn>
                  <a:cxn ang="0">
                    <a:pos x="T8" y="T9"/>
                  </a:cxn>
                </a:cxnLst>
                <a:rect l="0" t="0" r="r" b="b"/>
                <a:pathLst>
                  <a:path w="17" h="23">
                    <a:moveTo>
                      <a:pt x="4" y="7"/>
                    </a:moveTo>
                    <a:cubicBezTo>
                      <a:pt x="0" y="23"/>
                      <a:pt x="0" y="23"/>
                      <a:pt x="0" y="23"/>
                    </a:cubicBezTo>
                    <a:cubicBezTo>
                      <a:pt x="0" y="23"/>
                      <a:pt x="13" y="18"/>
                      <a:pt x="15" y="9"/>
                    </a:cubicBezTo>
                    <a:cubicBezTo>
                      <a:pt x="17" y="0"/>
                      <a:pt x="8" y="1"/>
                      <a:pt x="8" y="1"/>
                    </a:cubicBezTo>
                    <a:lnTo>
                      <a:pt x="4" y="7"/>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4" name="Rectangle 61">
                <a:extLst>
                  <a:ext uri="{FF2B5EF4-FFF2-40B4-BE49-F238E27FC236}">
                    <a16:creationId xmlns:a16="http://schemas.microsoft.com/office/drawing/2014/main" id="{9684FBD8-51E7-4341-8D6F-E68CB7E96216}"/>
                  </a:ext>
                </a:extLst>
              </p:cNvPr>
              <p:cNvSpPr>
                <a:spLocks noChangeArrowheads="1"/>
              </p:cNvSpPr>
              <p:nvPr/>
            </p:nvSpPr>
            <p:spPr bwMode="auto">
              <a:xfrm>
                <a:off x="6215765" y="3324017"/>
                <a:ext cx="114957" cy="142481"/>
              </a:xfrm>
              <a:prstGeom prst="rect">
                <a:avLst/>
              </a:prstGeom>
              <a:solidFill>
                <a:srgbClr val="FFFC9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5" name="Oval 62">
                <a:extLst>
                  <a:ext uri="{FF2B5EF4-FFF2-40B4-BE49-F238E27FC236}">
                    <a16:creationId xmlns:a16="http://schemas.microsoft.com/office/drawing/2014/main" id="{F9E19D8C-8235-4371-AA68-A941688B570D}"/>
                  </a:ext>
                </a:extLst>
              </p:cNvPr>
              <p:cNvSpPr>
                <a:spLocks noChangeArrowheads="1"/>
              </p:cNvSpPr>
              <p:nvPr/>
            </p:nvSpPr>
            <p:spPr bwMode="auto">
              <a:xfrm>
                <a:off x="6126715" y="3060104"/>
                <a:ext cx="272009" cy="272009"/>
              </a:xfrm>
              <a:prstGeom prst="ellipse">
                <a:avLst/>
              </a:prstGeom>
              <a:solidFill>
                <a:srgbClr val="E26C4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6" name="Freeform 63">
                <a:extLst>
                  <a:ext uri="{FF2B5EF4-FFF2-40B4-BE49-F238E27FC236}">
                    <a16:creationId xmlns:a16="http://schemas.microsoft.com/office/drawing/2014/main" id="{3E809D4E-B952-4EF5-96DE-6406CB444FC3}"/>
                  </a:ext>
                </a:extLst>
              </p:cNvPr>
              <p:cNvSpPr>
                <a:spLocks/>
              </p:cNvSpPr>
              <p:nvPr/>
            </p:nvSpPr>
            <p:spPr bwMode="auto">
              <a:xfrm>
                <a:off x="6193098" y="3205824"/>
                <a:ext cx="210483" cy="210483"/>
              </a:xfrm>
              <a:custGeom>
                <a:avLst/>
                <a:gdLst>
                  <a:gd name="T0" fmla="*/ 47 w 55"/>
                  <a:gd name="T1" fmla="*/ 12 h 55"/>
                  <a:gd name="T2" fmla="*/ 47 w 55"/>
                  <a:gd name="T3" fmla="*/ 2 h 55"/>
                  <a:gd name="T4" fmla="*/ 40 w 55"/>
                  <a:gd name="T5" fmla="*/ 10 h 55"/>
                  <a:gd name="T6" fmla="*/ 19 w 55"/>
                  <a:gd name="T7" fmla="*/ 35 h 55"/>
                  <a:gd name="T8" fmla="*/ 0 w 55"/>
                  <a:gd name="T9" fmla="*/ 35 h 55"/>
                  <a:gd name="T10" fmla="*/ 24 w 55"/>
                  <a:gd name="T11" fmla="*/ 55 h 55"/>
                  <a:gd name="T12" fmla="*/ 35 w 55"/>
                  <a:gd name="T13" fmla="*/ 54 h 55"/>
                  <a:gd name="T14" fmla="*/ 48 w 55"/>
                  <a:gd name="T15" fmla="*/ 45 h 55"/>
                  <a:gd name="T16" fmla="*/ 49 w 55"/>
                  <a:gd name="T17" fmla="*/ 44 h 55"/>
                  <a:gd name="T18" fmla="*/ 49 w 55"/>
                  <a:gd name="T19" fmla="*/ 44 h 55"/>
                  <a:gd name="T20" fmla="*/ 55 w 55"/>
                  <a:gd name="T21" fmla="*/ 21 h 55"/>
                  <a:gd name="T22" fmla="*/ 54 w 55"/>
                  <a:gd name="T23" fmla="*/ 0 h 55"/>
                  <a:gd name="T24" fmla="*/ 47 w 55"/>
                  <a:gd name="T25" fmla="*/ 1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55">
                    <a:moveTo>
                      <a:pt x="47" y="12"/>
                    </a:moveTo>
                    <a:cubicBezTo>
                      <a:pt x="47" y="2"/>
                      <a:pt x="47" y="2"/>
                      <a:pt x="47" y="2"/>
                    </a:cubicBezTo>
                    <a:cubicBezTo>
                      <a:pt x="47" y="2"/>
                      <a:pt x="40" y="5"/>
                      <a:pt x="40" y="10"/>
                    </a:cubicBezTo>
                    <a:cubicBezTo>
                      <a:pt x="40" y="15"/>
                      <a:pt x="19" y="35"/>
                      <a:pt x="19" y="35"/>
                    </a:cubicBezTo>
                    <a:cubicBezTo>
                      <a:pt x="0" y="35"/>
                      <a:pt x="0" y="35"/>
                      <a:pt x="0" y="35"/>
                    </a:cubicBezTo>
                    <a:cubicBezTo>
                      <a:pt x="24" y="55"/>
                      <a:pt x="24" y="55"/>
                      <a:pt x="24" y="55"/>
                    </a:cubicBezTo>
                    <a:cubicBezTo>
                      <a:pt x="27" y="54"/>
                      <a:pt x="31" y="54"/>
                      <a:pt x="35" y="54"/>
                    </a:cubicBezTo>
                    <a:cubicBezTo>
                      <a:pt x="45" y="54"/>
                      <a:pt x="48" y="48"/>
                      <a:pt x="48" y="45"/>
                    </a:cubicBezTo>
                    <a:cubicBezTo>
                      <a:pt x="49" y="44"/>
                      <a:pt x="49" y="44"/>
                      <a:pt x="49" y="44"/>
                    </a:cubicBezTo>
                    <a:cubicBezTo>
                      <a:pt x="49" y="44"/>
                      <a:pt x="49" y="44"/>
                      <a:pt x="49" y="44"/>
                    </a:cubicBezTo>
                    <a:cubicBezTo>
                      <a:pt x="55" y="21"/>
                      <a:pt x="55" y="21"/>
                      <a:pt x="55" y="21"/>
                    </a:cubicBezTo>
                    <a:cubicBezTo>
                      <a:pt x="54" y="0"/>
                      <a:pt x="54" y="0"/>
                      <a:pt x="54" y="0"/>
                    </a:cubicBezTo>
                    <a:lnTo>
                      <a:pt x="47" y="12"/>
                    </a:ln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7" name="Freeform 64">
                <a:extLst>
                  <a:ext uri="{FF2B5EF4-FFF2-40B4-BE49-F238E27FC236}">
                    <a16:creationId xmlns:a16="http://schemas.microsoft.com/office/drawing/2014/main" id="{3919FB3B-449F-4F64-B961-AF84A737EF77}"/>
                  </a:ext>
                </a:extLst>
              </p:cNvPr>
              <p:cNvSpPr>
                <a:spLocks/>
              </p:cNvSpPr>
              <p:nvPr/>
            </p:nvSpPr>
            <p:spPr bwMode="auto">
              <a:xfrm>
                <a:off x="6330722" y="3324018"/>
                <a:ext cx="38858" cy="89051"/>
              </a:xfrm>
              <a:custGeom>
                <a:avLst/>
                <a:gdLst>
                  <a:gd name="T0" fmla="*/ 0 w 10"/>
                  <a:gd name="T1" fmla="*/ 0 h 23"/>
                  <a:gd name="T2" fmla="*/ 0 w 10"/>
                  <a:gd name="T3" fmla="*/ 23 h 23"/>
                  <a:gd name="T4" fmla="*/ 10 w 10"/>
                  <a:gd name="T5" fmla="*/ 19 h 23"/>
                  <a:gd name="T6" fmla="*/ 0 w 10"/>
                  <a:gd name="T7" fmla="*/ 0 h 23"/>
                </a:gdLst>
                <a:ahLst/>
                <a:cxnLst>
                  <a:cxn ang="0">
                    <a:pos x="T0" y="T1"/>
                  </a:cxn>
                  <a:cxn ang="0">
                    <a:pos x="T2" y="T3"/>
                  </a:cxn>
                  <a:cxn ang="0">
                    <a:pos x="T4" y="T5"/>
                  </a:cxn>
                  <a:cxn ang="0">
                    <a:pos x="T6" y="T7"/>
                  </a:cxn>
                </a:cxnLst>
                <a:rect l="0" t="0" r="r" b="b"/>
                <a:pathLst>
                  <a:path w="10" h="23">
                    <a:moveTo>
                      <a:pt x="0" y="0"/>
                    </a:moveTo>
                    <a:cubicBezTo>
                      <a:pt x="0" y="23"/>
                      <a:pt x="0" y="23"/>
                      <a:pt x="0" y="23"/>
                    </a:cubicBezTo>
                    <a:cubicBezTo>
                      <a:pt x="0" y="23"/>
                      <a:pt x="7" y="23"/>
                      <a:pt x="10" y="19"/>
                    </a:cubicBezTo>
                    <a:lnTo>
                      <a:pt x="0" y="0"/>
                    </a:lnTo>
                    <a:close/>
                  </a:path>
                </a:pathLst>
              </a:custGeom>
              <a:solidFill>
                <a:srgbClr val="FDDA4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8" name="Freeform 65">
                <a:extLst>
                  <a:ext uri="{FF2B5EF4-FFF2-40B4-BE49-F238E27FC236}">
                    <a16:creationId xmlns:a16="http://schemas.microsoft.com/office/drawing/2014/main" id="{B52F720B-2918-4C95-BA08-F1C810F25373}"/>
                  </a:ext>
                </a:extLst>
              </p:cNvPr>
              <p:cNvSpPr>
                <a:spLocks/>
              </p:cNvSpPr>
              <p:nvPr/>
            </p:nvSpPr>
            <p:spPr bwMode="auto">
              <a:xfrm>
                <a:off x="6353390" y="3197727"/>
                <a:ext cx="30763" cy="53431"/>
              </a:xfrm>
              <a:custGeom>
                <a:avLst/>
                <a:gdLst>
                  <a:gd name="T0" fmla="*/ 0 w 8"/>
                  <a:gd name="T1" fmla="*/ 2 h 14"/>
                  <a:gd name="T2" fmla="*/ 1 w 8"/>
                  <a:gd name="T3" fmla="*/ 7 h 14"/>
                  <a:gd name="T4" fmla="*/ 5 w 8"/>
                  <a:gd name="T5" fmla="*/ 14 h 14"/>
                  <a:gd name="T6" fmla="*/ 8 w 8"/>
                  <a:gd name="T7" fmla="*/ 2 h 14"/>
                  <a:gd name="T8" fmla="*/ 1 w 8"/>
                  <a:gd name="T9" fmla="*/ 0 h 14"/>
                  <a:gd name="T10" fmla="*/ 0 w 8"/>
                  <a:gd name="T11" fmla="*/ 2 h 14"/>
                </a:gdLst>
                <a:ahLst/>
                <a:cxnLst>
                  <a:cxn ang="0">
                    <a:pos x="T0" y="T1"/>
                  </a:cxn>
                  <a:cxn ang="0">
                    <a:pos x="T2" y="T3"/>
                  </a:cxn>
                  <a:cxn ang="0">
                    <a:pos x="T4" y="T5"/>
                  </a:cxn>
                  <a:cxn ang="0">
                    <a:pos x="T6" y="T7"/>
                  </a:cxn>
                  <a:cxn ang="0">
                    <a:pos x="T8" y="T9"/>
                  </a:cxn>
                  <a:cxn ang="0">
                    <a:pos x="T10" y="T11"/>
                  </a:cxn>
                </a:cxnLst>
                <a:rect l="0" t="0" r="r" b="b"/>
                <a:pathLst>
                  <a:path w="8" h="14">
                    <a:moveTo>
                      <a:pt x="0" y="2"/>
                    </a:moveTo>
                    <a:cubicBezTo>
                      <a:pt x="1" y="7"/>
                      <a:pt x="1" y="7"/>
                      <a:pt x="1" y="7"/>
                    </a:cubicBezTo>
                    <a:cubicBezTo>
                      <a:pt x="1" y="7"/>
                      <a:pt x="5" y="6"/>
                      <a:pt x="5" y="14"/>
                    </a:cubicBezTo>
                    <a:cubicBezTo>
                      <a:pt x="8" y="2"/>
                      <a:pt x="8" y="2"/>
                      <a:pt x="8" y="2"/>
                    </a:cubicBezTo>
                    <a:cubicBezTo>
                      <a:pt x="1" y="0"/>
                      <a:pt x="1" y="0"/>
                      <a:pt x="1" y="0"/>
                    </a:cubicBezTo>
                    <a:lnTo>
                      <a:pt x="0" y="2"/>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499" name="Freeform 66">
                <a:extLst>
                  <a:ext uri="{FF2B5EF4-FFF2-40B4-BE49-F238E27FC236}">
                    <a16:creationId xmlns:a16="http://schemas.microsoft.com/office/drawing/2014/main" id="{3DC66F21-04D8-412D-989D-469995F763D7}"/>
                  </a:ext>
                </a:extLst>
              </p:cNvPr>
              <p:cNvSpPr>
                <a:spLocks/>
              </p:cNvSpPr>
              <p:nvPr/>
            </p:nvSpPr>
            <p:spPr bwMode="auto">
              <a:xfrm>
                <a:off x="6269196" y="3225253"/>
                <a:ext cx="80955" cy="106861"/>
              </a:xfrm>
              <a:custGeom>
                <a:avLst/>
                <a:gdLst>
                  <a:gd name="T0" fmla="*/ 21 w 21"/>
                  <a:gd name="T1" fmla="*/ 10 h 28"/>
                  <a:gd name="T2" fmla="*/ 20 w 21"/>
                  <a:gd name="T3" fmla="*/ 3 h 28"/>
                  <a:gd name="T4" fmla="*/ 16 w 21"/>
                  <a:gd name="T5" fmla="*/ 2 h 28"/>
                  <a:gd name="T6" fmla="*/ 11 w 21"/>
                  <a:gd name="T7" fmla="*/ 14 h 28"/>
                  <a:gd name="T8" fmla="*/ 0 w 21"/>
                  <a:gd name="T9" fmla="*/ 28 h 28"/>
                  <a:gd name="T10" fmla="*/ 21 w 21"/>
                  <a:gd name="T11" fmla="*/ 10 h 28"/>
                </a:gdLst>
                <a:ahLst/>
                <a:cxnLst>
                  <a:cxn ang="0">
                    <a:pos x="T0" y="T1"/>
                  </a:cxn>
                  <a:cxn ang="0">
                    <a:pos x="T2" y="T3"/>
                  </a:cxn>
                  <a:cxn ang="0">
                    <a:pos x="T4" y="T5"/>
                  </a:cxn>
                  <a:cxn ang="0">
                    <a:pos x="T6" y="T7"/>
                  </a:cxn>
                  <a:cxn ang="0">
                    <a:pos x="T8" y="T9"/>
                  </a:cxn>
                  <a:cxn ang="0">
                    <a:pos x="T10" y="T11"/>
                  </a:cxn>
                </a:cxnLst>
                <a:rect l="0" t="0" r="r" b="b"/>
                <a:pathLst>
                  <a:path w="21" h="28">
                    <a:moveTo>
                      <a:pt x="21" y="10"/>
                    </a:moveTo>
                    <a:cubicBezTo>
                      <a:pt x="21" y="10"/>
                      <a:pt x="19" y="6"/>
                      <a:pt x="20" y="3"/>
                    </a:cubicBezTo>
                    <a:cubicBezTo>
                      <a:pt x="21" y="0"/>
                      <a:pt x="16" y="2"/>
                      <a:pt x="16" y="2"/>
                    </a:cubicBezTo>
                    <a:cubicBezTo>
                      <a:pt x="11" y="14"/>
                      <a:pt x="11" y="14"/>
                      <a:pt x="11" y="14"/>
                    </a:cubicBezTo>
                    <a:cubicBezTo>
                      <a:pt x="0" y="28"/>
                      <a:pt x="0" y="28"/>
                      <a:pt x="0" y="28"/>
                    </a:cubicBezTo>
                    <a:lnTo>
                      <a:pt x="21" y="1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0" name="Freeform 67">
                <a:extLst>
                  <a:ext uri="{FF2B5EF4-FFF2-40B4-BE49-F238E27FC236}">
                    <a16:creationId xmlns:a16="http://schemas.microsoft.com/office/drawing/2014/main" id="{4FCA635F-8DA0-49C8-B900-A6510EF2A9B7}"/>
                  </a:ext>
                </a:extLst>
              </p:cNvPr>
              <p:cNvSpPr>
                <a:spLocks/>
              </p:cNvSpPr>
              <p:nvPr/>
            </p:nvSpPr>
            <p:spPr bwMode="auto">
              <a:xfrm>
                <a:off x="6269196" y="3063342"/>
                <a:ext cx="157054" cy="187816"/>
              </a:xfrm>
              <a:custGeom>
                <a:avLst/>
                <a:gdLst>
                  <a:gd name="T0" fmla="*/ 28 w 41"/>
                  <a:gd name="T1" fmla="*/ 36 h 49"/>
                  <a:gd name="T2" fmla="*/ 27 w 41"/>
                  <a:gd name="T3" fmla="*/ 49 h 49"/>
                  <a:gd name="T4" fmla="*/ 35 w 41"/>
                  <a:gd name="T5" fmla="*/ 21 h 49"/>
                  <a:gd name="T6" fmla="*/ 3 w 41"/>
                  <a:gd name="T7" fmla="*/ 5 h 49"/>
                  <a:gd name="T8" fmla="*/ 1 w 41"/>
                  <a:gd name="T9" fmla="*/ 30 h 49"/>
                  <a:gd name="T10" fmla="*/ 24 w 41"/>
                  <a:gd name="T11" fmla="*/ 31 h 49"/>
                  <a:gd name="T12" fmla="*/ 28 w 41"/>
                  <a:gd name="T13" fmla="*/ 36 h 49"/>
                </a:gdLst>
                <a:ahLst/>
                <a:cxnLst>
                  <a:cxn ang="0">
                    <a:pos x="T0" y="T1"/>
                  </a:cxn>
                  <a:cxn ang="0">
                    <a:pos x="T2" y="T3"/>
                  </a:cxn>
                  <a:cxn ang="0">
                    <a:pos x="T4" y="T5"/>
                  </a:cxn>
                  <a:cxn ang="0">
                    <a:pos x="T6" y="T7"/>
                  </a:cxn>
                  <a:cxn ang="0">
                    <a:pos x="T8" y="T9"/>
                  </a:cxn>
                  <a:cxn ang="0">
                    <a:pos x="T10" y="T11"/>
                  </a:cxn>
                  <a:cxn ang="0">
                    <a:pos x="T12" y="T13"/>
                  </a:cxn>
                </a:cxnLst>
                <a:rect l="0" t="0" r="r" b="b"/>
                <a:pathLst>
                  <a:path w="41" h="49">
                    <a:moveTo>
                      <a:pt x="28" y="36"/>
                    </a:moveTo>
                    <a:cubicBezTo>
                      <a:pt x="27" y="49"/>
                      <a:pt x="27" y="49"/>
                      <a:pt x="27" y="49"/>
                    </a:cubicBezTo>
                    <a:cubicBezTo>
                      <a:pt x="27" y="49"/>
                      <a:pt x="41" y="42"/>
                      <a:pt x="35" y="21"/>
                    </a:cubicBezTo>
                    <a:cubicBezTo>
                      <a:pt x="28" y="0"/>
                      <a:pt x="3" y="5"/>
                      <a:pt x="3" y="5"/>
                    </a:cubicBezTo>
                    <a:cubicBezTo>
                      <a:pt x="3" y="5"/>
                      <a:pt x="0" y="30"/>
                      <a:pt x="1" y="30"/>
                    </a:cubicBezTo>
                    <a:cubicBezTo>
                      <a:pt x="1" y="30"/>
                      <a:pt x="24" y="30"/>
                      <a:pt x="24" y="31"/>
                    </a:cubicBezTo>
                    <a:cubicBezTo>
                      <a:pt x="25" y="31"/>
                      <a:pt x="28" y="36"/>
                      <a:pt x="28" y="36"/>
                    </a:cubicBezTo>
                    <a:close/>
                  </a:path>
                </a:pathLst>
              </a:custGeom>
              <a:solidFill>
                <a:srgbClr val="E26C4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1" name="Rectangle 68">
                <a:extLst>
                  <a:ext uri="{FF2B5EF4-FFF2-40B4-BE49-F238E27FC236}">
                    <a16:creationId xmlns:a16="http://schemas.microsoft.com/office/drawing/2014/main" id="{FA5C6EE5-3040-450F-91E8-A88ECEA3C883}"/>
                  </a:ext>
                </a:extLst>
              </p:cNvPr>
              <p:cNvSpPr>
                <a:spLocks noChangeArrowheads="1"/>
              </p:cNvSpPr>
              <p:nvPr/>
            </p:nvSpPr>
            <p:spPr bwMode="auto">
              <a:xfrm>
                <a:off x="6227100" y="3332114"/>
                <a:ext cx="42097" cy="134386"/>
              </a:xfrm>
              <a:prstGeom prst="rect">
                <a:avLst/>
              </a:prstGeom>
              <a:solidFill>
                <a:srgbClr val="FDDA45"/>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2" name="Freeform 69">
                <a:extLst>
                  <a:ext uri="{FF2B5EF4-FFF2-40B4-BE49-F238E27FC236}">
                    <a16:creationId xmlns:a16="http://schemas.microsoft.com/office/drawing/2014/main" id="{D596650A-644B-4B6E-B44D-403ECF5D4413}"/>
                  </a:ext>
                </a:extLst>
              </p:cNvPr>
              <p:cNvSpPr>
                <a:spLocks/>
              </p:cNvSpPr>
              <p:nvPr/>
            </p:nvSpPr>
            <p:spPr bwMode="auto">
              <a:xfrm>
                <a:off x="6423010" y="3957087"/>
                <a:ext cx="221818" cy="448492"/>
              </a:xfrm>
              <a:custGeom>
                <a:avLst/>
                <a:gdLst>
                  <a:gd name="T0" fmla="*/ 0 w 58"/>
                  <a:gd name="T1" fmla="*/ 17 h 117"/>
                  <a:gd name="T2" fmla="*/ 38 w 58"/>
                  <a:gd name="T3" fmla="*/ 78 h 117"/>
                  <a:gd name="T4" fmla="*/ 37 w 58"/>
                  <a:gd name="T5" fmla="*/ 85 h 117"/>
                  <a:gd name="T6" fmla="*/ 44 w 58"/>
                  <a:gd name="T7" fmla="*/ 102 h 117"/>
                  <a:gd name="T8" fmla="*/ 47 w 58"/>
                  <a:gd name="T9" fmla="*/ 100 h 117"/>
                  <a:gd name="T10" fmla="*/ 50 w 58"/>
                  <a:gd name="T11" fmla="*/ 110 h 117"/>
                  <a:gd name="T12" fmla="*/ 58 w 58"/>
                  <a:gd name="T13" fmla="*/ 116 h 117"/>
                  <a:gd name="T14" fmla="*/ 49 w 58"/>
                  <a:gd name="T15" fmla="*/ 76 h 117"/>
                  <a:gd name="T16" fmla="*/ 19 w 58"/>
                  <a:gd name="T17" fmla="*/ 0 h 117"/>
                  <a:gd name="T18" fmla="*/ 0 w 58"/>
                  <a:gd name="T19" fmla="*/ 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117">
                    <a:moveTo>
                      <a:pt x="0" y="17"/>
                    </a:moveTo>
                    <a:cubicBezTo>
                      <a:pt x="38" y="78"/>
                      <a:pt x="38" y="78"/>
                      <a:pt x="38" y="78"/>
                    </a:cubicBezTo>
                    <a:cubicBezTo>
                      <a:pt x="38" y="79"/>
                      <a:pt x="36" y="82"/>
                      <a:pt x="37" y="85"/>
                    </a:cubicBezTo>
                    <a:cubicBezTo>
                      <a:pt x="37" y="91"/>
                      <a:pt x="42" y="101"/>
                      <a:pt x="44" y="102"/>
                    </a:cubicBezTo>
                    <a:cubicBezTo>
                      <a:pt x="45" y="102"/>
                      <a:pt x="46" y="101"/>
                      <a:pt x="47" y="100"/>
                    </a:cubicBezTo>
                    <a:cubicBezTo>
                      <a:pt x="48" y="104"/>
                      <a:pt x="49" y="109"/>
                      <a:pt x="50" y="110"/>
                    </a:cubicBezTo>
                    <a:cubicBezTo>
                      <a:pt x="52" y="115"/>
                      <a:pt x="55" y="117"/>
                      <a:pt x="58" y="116"/>
                    </a:cubicBezTo>
                    <a:cubicBezTo>
                      <a:pt x="49" y="76"/>
                      <a:pt x="49" y="76"/>
                      <a:pt x="49" y="76"/>
                    </a:cubicBezTo>
                    <a:cubicBezTo>
                      <a:pt x="44" y="58"/>
                      <a:pt x="29" y="23"/>
                      <a:pt x="19" y="0"/>
                    </a:cubicBezTo>
                    <a:lnTo>
                      <a:pt x="0" y="17"/>
                    </a:ln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3" name="Freeform 70">
                <a:extLst>
                  <a:ext uri="{FF2B5EF4-FFF2-40B4-BE49-F238E27FC236}">
                    <a16:creationId xmlns:a16="http://schemas.microsoft.com/office/drawing/2014/main" id="{161A93C5-CE71-4E3E-89D0-624C0ECA1DB9}"/>
                  </a:ext>
                </a:extLst>
              </p:cNvPr>
              <p:cNvSpPr>
                <a:spLocks/>
              </p:cNvSpPr>
              <p:nvPr/>
            </p:nvSpPr>
            <p:spPr bwMode="auto">
              <a:xfrm>
                <a:off x="6387390" y="3581455"/>
                <a:ext cx="131148" cy="440396"/>
              </a:xfrm>
              <a:custGeom>
                <a:avLst/>
                <a:gdLst>
                  <a:gd name="T0" fmla="*/ 30 w 34"/>
                  <a:gd name="T1" fmla="*/ 81 h 115"/>
                  <a:gd name="T2" fmla="*/ 34 w 34"/>
                  <a:gd name="T3" fmla="*/ 12 h 115"/>
                  <a:gd name="T4" fmla="*/ 32 w 34"/>
                  <a:gd name="T5" fmla="*/ 0 h 115"/>
                  <a:gd name="T6" fmla="*/ 0 w 34"/>
                  <a:gd name="T7" fmla="*/ 9 h 115"/>
                  <a:gd name="T8" fmla="*/ 9 w 34"/>
                  <a:gd name="T9" fmla="*/ 114 h 115"/>
                  <a:gd name="T10" fmla="*/ 9 w 34"/>
                  <a:gd name="T11" fmla="*/ 115 h 115"/>
                  <a:gd name="T12" fmla="*/ 31 w 34"/>
                  <a:gd name="T13" fmla="*/ 105 h 115"/>
                  <a:gd name="T14" fmla="*/ 30 w 34"/>
                  <a:gd name="T15" fmla="*/ 81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115">
                    <a:moveTo>
                      <a:pt x="30" y="81"/>
                    </a:moveTo>
                    <a:cubicBezTo>
                      <a:pt x="34" y="12"/>
                      <a:pt x="34" y="12"/>
                      <a:pt x="34" y="12"/>
                    </a:cubicBezTo>
                    <a:cubicBezTo>
                      <a:pt x="32" y="0"/>
                      <a:pt x="32" y="0"/>
                      <a:pt x="32" y="0"/>
                    </a:cubicBezTo>
                    <a:cubicBezTo>
                      <a:pt x="0" y="9"/>
                      <a:pt x="0" y="9"/>
                      <a:pt x="0" y="9"/>
                    </a:cubicBezTo>
                    <a:cubicBezTo>
                      <a:pt x="9" y="114"/>
                      <a:pt x="9" y="114"/>
                      <a:pt x="9" y="114"/>
                    </a:cubicBezTo>
                    <a:cubicBezTo>
                      <a:pt x="9" y="115"/>
                      <a:pt x="9" y="115"/>
                      <a:pt x="9" y="115"/>
                    </a:cubicBezTo>
                    <a:cubicBezTo>
                      <a:pt x="31" y="105"/>
                      <a:pt x="31" y="105"/>
                      <a:pt x="31" y="105"/>
                    </a:cubicBezTo>
                    <a:cubicBezTo>
                      <a:pt x="29" y="91"/>
                      <a:pt x="30" y="81"/>
                      <a:pt x="30" y="81"/>
                    </a:cubicBez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4" name="Freeform 71">
                <a:extLst>
                  <a:ext uri="{FF2B5EF4-FFF2-40B4-BE49-F238E27FC236}">
                    <a16:creationId xmlns:a16="http://schemas.microsoft.com/office/drawing/2014/main" id="{F09CBCD2-E448-40CA-9B05-7E3CD26EC52F}"/>
                  </a:ext>
                </a:extLst>
              </p:cNvPr>
              <p:cNvSpPr>
                <a:spLocks/>
              </p:cNvSpPr>
              <p:nvPr/>
            </p:nvSpPr>
            <p:spPr bwMode="auto">
              <a:xfrm>
                <a:off x="5935661" y="3565265"/>
                <a:ext cx="179721" cy="333535"/>
              </a:xfrm>
              <a:custGeom>
                <a:avLst/>
                <a:gdLst>
                  <a:gd name="T0" fmla="*/ 111 w 111"/>
                  <a:gd name="T1" fmla="*/ 29 h 206"/>
                  <a:gd name="T2" fmla="*/ 43 w 111"/>
                  <a:gd name="T3" fmla="*/ 0 h 206"/>
                  <a:gd name="T4" fmla="*/ 29 w 111"/>
                  <a:gd name="T5" fmla="*/ 26 h 206"/>
                  <a:gd name="T6" fmla="*/ 0 w 111"/>
                  <a:gd name="T7" fmla="*/ 202 h 206"/>
                  <a:gd name="T8" fmla="*/ 52 w 111"/>
                  <a:gd name="T9" fmla="*/ 206 h 206"/>
                  <a:gd name="T10" fmla="*/ 111 w 111"/>
                  <a:gd name="T11" fmla="*/ 29 h 206"/>
                </a:gdLst>
                <a:ahLst/>
                <a:cxnLst>
                  <a:cxn ang="0">
                    <a:pos x="T0" y="T1"/>
                  </a:cxn>
                  <a:cxn ang="0">
                    <a:pos x="T2" y="T3"/>
                  </a:cxn>
                  <a:cxn ang="0">
                    <a:pos x="T4" y="T5"/>
                  </a:cxn>
                  <a:cxn ang="0">
                    <a:pos x="T6" y="T7"/>
                  </a:cxn>
                  <a:cxn ang="0">
                    <a:pos x="T8" y="T9"/>
                  </a:cxn>
                  <a:cxn ang="0">
                    <a:pos x="T10" y="T11"/>
                  </a:cxn>
                </a:cxnLst>
                <a:rect l="0" t="0" r="r" b="b"/>
                <a:pathLst>
                  <a:path w="111" h="206">
                    <a:moveTo>
                      <a:pt x="111" y="29"/>
                    </a:moveTo>
                    <a:lnTo>
                      <a:pt x="43" y="0"/>
                    </a:lnTo>
                    <a:lnTo>
                      <a:pt x="29" y="26"/>
                    </a:lnTo>
                    <a:lnTo>
                      <a:pt x="0" y="202"/>
                    </a:lnTo>
                    <a:lnTo>
                      <a:pt x="52" y="206"/>
                    </a:lnTo>
                    <a:lnTo>
                      <a:pt x="111" y="29"/>
                    </a:ln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5" name="Freeform 72">
                <a:extLst>
                  <a:ext uri="{FF2B5EF4-FFF2-40B4-BE49-F238E27FC236}">
                    <a16:creationId xmlns:a16="http://schemas.microsoft.com/office/drawing/2014/main" id="{8A919931-F9AA-4DFF-A740-00AD51529C43}"/>
                  </a:ext>
                </a:extLst>
              </p:cNvPr>
              <p:cNvSpPr>
                <a:spLocks/>
              </p:cNvSpPr>
              <p:nvPr/>
            </p:nvSpPr>
            <p:spPr bwMode="auto">
              <a:xfrm>
                <a:off x="5935661" y="3772509"/>
                <a:ext cx="406395" cy="453349"/>
              </a:xfrm>
              <a:custGeom>
                <a:avLst/>
                <a:gdLst>
                  <a:gd name="T0" fmla="*/ 101 w 106"/>
                  <a:gd name="T1" fmla="*/ 108 h 118"/>
                  <a:gd name="T2" fmla="*/ 92 w 106"/>
                  <a:gd name="T3" fmla="*/ 101 h 118"/>
                  <a:gd name="T4" fmla="*/ 95 w 106"/>
                  <a:gd name="T5" fmla="*/ 100 h 118"/>
                  <a:gd name="T6" fmla="*/ 80 w 106"/>
                  <a:gd name="T7" fmla="*/ 85 h 118"/>
                  <a:gd name="T8" fmla="*/ 73 w 106"/>
                  <a:gd name="T9" fmla="*/ 84 h 118"/>
                  <a:gd name="T10" fmla="*/ 26 w 106"/>
                  <a:gd name="T11" fmla="*/ 21 h 118"/>
                  <a:gd name="T12" fmla="*/ 6 w 106"/>
                  <a:gd name="T13" fmla="*/ 0 h 118"/>
                  <a:gd name="T14" fmla="*/ 0 w 106"/>
                  <a:gd name="T15" fmla="*/ 32 h 118"/>
                  <a:gd name="T16" fmla="*/ 66 w 106"/>
                  <a:gd name="T17" fmla="*/ 94 h 118"/>
                  <a:gd name="T18" fmla="*/ 103 w 106"/>
                  <a:gd name="T19" fmla="*/ 118 h 118"/>
                  <a:gd name="T20" fmla="*/ 101 w 106"/>
                  <a:gd name="T21" fmla="*/ 10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118">
                    <a:moveTo>
                      <a:pt x="101" y="108"/>
                    </a:moveTo>
                    <a:cubicBezTo>
                      <a:pt x="99" y="107"/>
                      <a:pt x="95" y="104"/>
                      <a:pt x="92" y="101"/>
                    </a:cubicBezTo>
                    <a:cubicBezTo>
                      <a:pt x="93" y="101"/>
                      <a:pt x="94" y="101"/>
                      <a:pt x="95" y="100"/>
                    </a:cubicBezTo>
                    <a:cubicBezTo>
                      <a:pt x="94" y="97"/>
                      <a:pt x="87" y="87"/>
                      <a:pt x="80" y="85"/>
                    </a:cubicBezTo>
                    <a:cubicBezTo>
                      <a:pt x="78" y="84"/>
                      <a:pt x="75" y="84"/>
                      <a:pt x="73" y="84"/>
                    </a:cubicBezTo>
                    <a:cubicBezTo>
                      <a:pt x="26" y="21"/>
                      <a:pt x="26" y="21"/>
                      <a:pt x="26" y="21"/>
                    </a:cubicBezTo>
                    <a:cubicBezTo>
                      <a:pt x="6" y="0"/>
                      <a:pt x="6" y="0"/>
                      <a:pt x="6" y="0"/>
                    </a:cubicBezTo>
                    <a:cubicBezTo>
                      <a:pt x="0" y="32"/>
                      <a:pt x="0" y="32"/>
                      <a:pt x="0" y="32"/>
                    </a:cubicBezTo>
                    <a:cubicBezTo>
                      <a:pt x="19" y="50"/>
                      <a:pt x="50" y="81"/>
                      <a:pt x="66" y="94"/>
                    </a:cubicBezTo>
                    <a:cubicBezTo>
                      <a:pt x="103" y="118"/>
                      <a:pt x="103" y="118"/>
                      <a:pt x="103" y="118"/>
                    </a:cubicBezTo>
                    <a:cubicBezTo>
                      <a:pt x="106" y="116"/>
                      <a:pt x="104" y="113"/>
                      <a:pt x="101" y="108"/>
                    </a:cubicBez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6" name="Freeform 73">
                <a:extLst>
                  <a:ext uri="{FF2B5EF4-FFF2-40B4-BE49-F238E27FC236}">
                    <a16:creationId xmlns:a16="http://schemas.microsoft.com/office/drawing/2014/main" id="{8685248D-7ED3-414A-83FE-E0B70E1B3A17}"/>
                  </a:ext>
                </a:extLst>
              </p:cNvPr>
              <p:cNvSpPr>
                <a:spLocks/>
              </p:cNvSpPr>
              <p:nvPr/>
            </p:nvSpPr>
            <p:spPr bwMode="auto">
              <a:xfrm>
                <a:off x="6016616" y="5347896"/>
                <a:ext cx="202388" cy="229913"/>
              </a:xfrm>
              <a:custGeom>
                <a:avLst/>
                <a:gdLst>
                  <a:gd name="T0" fmla="*/ 53 w 53"/>
                  <a:gd name="T1" fmla="*/ 40 h 60"/>
                  <a:gd name="T2" fmla="*/ 51 w 53"/>
                  <a:gd name="T3" fmla="*/ 38 h 60"/>
                  <a:gd name="T4" fmla="*/ 51 w 53"/>
                  <a:gd name="T5" fmla="*/ 38 h 60"/>
                  <a:gd name="T6" fmla="*/ 32 w 53"/>
                  <a:gd name="T7" fmla="*/ 32 h 60"/>
                  <a:gd name="T8" fmla="*/ 22 w 53"/>
                  <a:gd name="T9" fmla="*/ 18 h 60"/>
                  <a:gd name="T10" fmla="*/ 10 w 53"/>
                  <a:gd name="T11" fmla="*/ 0 h 60"/>
                  <a:gd name="T12" fmla="*/ 0 w 53"/>
                  <a:gd name="T13" fmla="*/ 15 h 60"/>
                  <a:gd name="T14" fmla="*/ 0 w 53"/>
                  <a:gd name="T15" fmla="*/ 16 h 60"/>
                  <a:gd name="T16" fmla="*/ 0 w 53"/>
                  <a:gd name="T17" fmla="*/ 17 h 60"/>
                  <a:gd name="T18" fmla="*/ 6 w 53"/>
                  <a:gd name="T19" fmla="*/ 49 h 60"/>
                  <a:gd name="T20" fmla="*/ 6 w 53"/>
                  <a:gd name="T21" fmla="*/ 60 h 60"/>
                  <a:gd name="T22" fmla="*/ 9 w 53"/>
                  <a:gd name="T23" fmla="*/ 60 h 60"/>
                  <a:gd name="T24" fmla="*/ 14 w 53"/>
                  <a:gd name="T25" fmla="*/ 35 h 60"/>
                  <a:gd name="T26" fmla="*/ 18 w 53"/>
                  <a:gd name="T27" fmla="*/ 41 h 60"/>
                  <a:gd name="T28" fmla="*/ 17 w 53"/>
                  <a:gd name="T29" fmla="*/ 41 h 60"/>
                  <a:gd name="T30" fmla="*/ 27 w 53"/>
                  <a:gd name="T31" fmla="*/ 49 h 60"/>
                  <a:gd name="T32" fmla="*/ 35 w 53"/>
                  <a:gd name="T33" fmla="*/ 51 h 60"/>
                  <a:gd name="T34" fmla="*/ 35 w 53"/>
                  <a:gd name="T35" fmla="*/ 51 h 60"/>
                  <a:gd name="T36" fmla="*/ 44 w 53"/>
                  <a:gd name="T37" fmla="*/ 50 h 60"/>
                  <a:gd name="T38" fmla="*/ 52 w 53"/>
                  <a:gd name="T39" fmla="*/ 42 h 60"/>
                  <a:gd name="T40" fmla="*/ 52 w 53"/>
                  <a:gd name="T41" fmla="*/ 42 h 60"/>
                  <a:gd name="T42" fmla="*/ 53 w 53"/>
                  <a:gd name="T43" fmla="*/ 4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 h="60">
                    <a:moveTo>
                      <a:pt x="53" y="40"/>
                    </a:moveTo>
                    <a:cubicBezTo>
                      <a:pt x="53" y="39"/>
                      <a:pt x="52" y="38"/>
                      <a:pt x="51" y="38"/>
                    </a:cubicBezTo>
                    <a:cubicBezTo>
                      <a:pt x="51" y="38"/>
                      <a:pt x="51" y="38"/>
                      <a:pt x="51" y="38"/>
                    </a:cubicBezTo>
                    <a:cubicBezTo>
                      <a:pt x="32" y="32"/>
                      <a:pt x="32" y="32"/>
                      <a:pt x="32" y="32"/>
                    </a:cubicBezTo>
                    <a:cubicBezTo>
                      <a:pt x="22" y="18"/>
                      <a:pt x="22" y="18"/>
                      <a:pt x="22" y="18"/>
                    </a:cubicBezTo>
                    <a:cubicBezTo>
                      <a:pt x="10" y="0"/>
                      <a:pt x="10" y="0"/>
                      <a:pt x="10" y="0"/>
                    </a:cubicBezTo>
                    <a:cubicBezTo>
                      <a:pt x="4" y="2"/>
                      <a:pt x="0" y="8"/>
                      <a:pt x="0" y="15"/>
                    </a:cubicBezTo>
                    <a:cubicBezTo>
                      <a:pt x="0" y="15"/>
                      <a:pt x="0" y="16"/>
                      <a:pt x="0" y="16"/>
                    </a:cubicBezTo>
                    <a:cubicBezTo>
                      <a:pt x="0" y="17"/>
                      <a:pt x="0" y="17"/>
                      <a:pt x="0" y="17"/>
                    </a:cubicBezTo>
                    <a:cubicBezTo>
                      <a:pt x="0" y="17"/>
                      <a:pt x="6" y="40"/>
                      <a:pt x="6" y="49"/>
                    </a:cubicBezTo>
                    <a:cubicBezTo>
                      <a:pt x="6" y="60"/>
                      <a:pt x="6" y="60"/>
                      <a:pt x="6" y="60"/>
                    </a:cubicBezTo>
                    <a:cubicBezTo>
                      <a:pt x="9" y="60"/>
                      <a:pt x="9" y="60"/>
                      <a:pt x="9" y="60"/>
                    </a:cubicBezTo>
                    <a:cubicBezTo>
                      <a:pt x="9" y="47"/>
                      <a:pt x="11" y="40"/>
                      <a:pt x="14" y="35"/>
                    </a:cubicBezTo>
                    <a:cubicBezTo>
                      <a:pt x="18" y="41"/>
                      <a:pt x="18" y="41"/>
                      <a:pt x="18" y="41"/>
                    </a:cubicBezTo>
                    <a:cubicBezTo>
                      <a:pt x="17" y="41"/>
                      <a:pt x="17" y="41"/>
                      <a:pt x="17" y="41"/>
                    </a:cubicBezTo>
                    <a:cubicBezTo>
                      <a:pt x="15" y="38"/>
                      <a:pt x="29" y="50"/>
                      <a:pt x="27" y="49"/>
                    </a:cubicBezTo>
                    <a:cubicBezTo>
                      <a:pt x="35" y="51"/>
                      <a:pt x="35" y="51"/>
                      <a:pt x="35" y="51"/>
                    </a:cubicBezTo>
                    <a:cubicBezTo>
                      <a:pt x="35" y="51"/>
                      <a:pt x="35" y="51"/>
                      <a:pt x="35" y="51"/>
                    </a:cubicBezTo>
                    <a:cubicBezTo>
                      <a:pt x="41" y="53"/>
                      <a:pt x="44" y="50"/>
                      <a:pt x="44" y="50"/>
                    </a:cubicBezTo>
                    <a:cubicBezTo>
                      <a:pt x="52" y="42"/>
                      <a:pt x="52" y="42"/>
                      <a:pt x="52" y="42"/>
                    </a:cubicBezTo>
                    <a:cubicBezTo>
                      <a:pt x="52" y="42"/>
                      <a:pt x="52" y="42"/>
                      <a:pt x="52" y="42"/>
                    </a:cubicBezTo>
                    <a:cubicBezTo>
                      <a:pt x="53" y="42"/>
                      <a:pt x="53" y="41"/>
                      <a:pt x="53" y="40"/>
                    </a:cubicBez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7" name="Freeform 74">
                <a:extLst>
                  <a:ext uri="{FF2B5EF4-FFF2-40B4-BE49-F238E27FC236}">
                    <a16:creationId xmlns:a16="http://schemas.microsoft.com/office/drawing/2014/main" id="{AD21C97E-6807-477F-BF8A-B1976AD441D9}"/>
                  </a:ext>
                </a:extLst>
              </p:cNvPr>
              <p:cNvSpPr>
                <a:spLocks/>
              </p:cNvSpPr>
              <p:nvPr/>
            </p:nvSpPr>
            <p:spPr bwMode="auto">
              <a:xfrm>
                <a:off x="6061951" y="5448281"/>
                <a:ext cx="142481" cy="106861"/>
              </a:xfrm>
              <a:custGeom>
                <a:avLst/>
                <a:gdLst>
                  <a:gd name="T0" fmla="*/ 1 w 37"/>
                  <a:gd name="T1" fmla="*/ 0 h 28"/>
                  <a:gd name="T2" fmla="*/ 0 w 37"/>
                  <a:gd name="T3" fmla="*/ 7 h 28"/>
                  <a:gd name="T4" fmla="*/ 0 w 37"/>
                  <a:gd name="T5" fmla="*/ 12 h 28"/>
                  <a:gd name="T6" fmla="*/ 15 w 37"/>
                  <a:gd name="T7" fmla="*/ 27 h 28"/>
                  <a:gd name="T8" fmla="*/ 20 w 37"/>
                  <a:gd name="T9" fmla="*/ 28 h 28"/>
                  <a:gd name="T10" fmla="*/ 37 w 37"/>
                  <a:gd name="T11" fmla="*/ 19 h 28"/>
                  <a:gd name="T12" fmla="*/ 1 w 37"/>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7" h="28">
                    <a:moveTo>
                      <a:pt x="1" y="0"/>
                    </a:moveTo>
                    <a:cubicBezTo>
                      <a:pt x="0" y="2"/>
                      <a:pt x="0" y="5"/>
                      <a:pt x="0" y="7"/>
                    </a:cubicBezTo>
                    <a:cubicBezTo>
                      <a:pt x="0" y="9"/>
                      <a:pt x="0" y="10"/>
                      <a:pt x="0" y="12"/>
                    </a:cubicBezTo>
                    <a:cubicBezTo>
                      <a:pt x="15" y="27"/>
                      <a:pt x="15" y="27"/>
                      <a:pt x="15" y="27"/>
                    </a:cubicBezTo>
                    <a:cubicBezTo>
                      <a:pt x="16" y="27"/>
                      <a:pt x="18" y="28"/>
                      <a:pt x="20" y="28"/>
                    </a:cubicBezTo>
                    <a:cubicBezTo>
                      <a:pt x="27" y="28"/>
                      <a:pt x="33" y="24"/>
                      <a:pt x="37" y="19"/>
                    </a:cubicBezTo>
                    <a:lnTo>
                      <a:pt x="1" y="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8" name="Freeform 75">
                <a:extLst>
                  <a:ext uri="{FF2B5EF4-FFF2-40B4-BE49-F238E27FC236}">
                    <a16:creationId xmlns:a16="http://schemas.microsoft.com/office/drawing/2014/main" id="{C5494874-AC7F-4433-BBFF-365D68B7E830}"/>
                  </a:ext>
                </a:extLst>
              </p:cNvPr>
              <p:cNvSpPr>
                <a:spLocks/>
              </p:cNvSpPr>
              <p:nvPr/>
            </p:nvSpPr>
            <p:spPr bwMode="auto">
              <a:xfrm>
                <a:off x="6120238" y="5496854"/>
                <a:ext cx="98766" cy="69622"/>
              </a:xfrm>
              <a:custGeom>
                <a:avLst/>
                <a:gdLst>
                  <a:gd name="T0" fmla="*/ 23 w 26"/>
                  <a:gd name="T1" fmla="*/ 0 h 18"/>
                  <a:gd name="T2" fmla="*/ 26 w 26"/>
                  <a:gd name="T3" fmla="*/ 3 h 18"/>
                  <a:gd name="T4" fmla="*/ 0 w 26"/>
                  <a:gd name="T5" fmla="*/ 14 h 18"/>
                  <a:gd name="T6" fmla="*/ 14 w 26"/>
                  <a:gd name="T7" fmla="*/ 6 h 18"/>
                  <a:gd name="T8" fmla="*/ 23 w 26"/>
                  <a:gd name="T9" fmla="*/ 0 h 18"/>
                </a:gdLst>
                <a:ahLst/>
                <a:cxnLst>
                  <a:cxn ang="0">
                    <a:pos x="T0" y="T1"/>
                  </a:cxn>
                  <a:cxn ang="0">
                    <a:pos x="T2" y="T3"/>
                  </a:cxn>
                  <a:cxn ang="0">
                    <a:pos x="T4" y="T5"/>
                  </a:cxn>
                  <a:cxn ang="0">
                    <a:pos x="T6" y="T7"/>
                  </a:cxn>
                  <a:cxn ang="0">
                    <a:pos x="T8" y="T9"/>
                  </a:cxn>
                </a:cxnLst>
                <a:rect l="0" t="0" r="r" b="b"/>
                <a:pathLst>
                  <a:path w="26" h="18">
                    <a:moveTo>
                      <a:pt x="23" y="0"/>
                    </a:moveTo>
                    <a:cubicBezTo>
                      <a:pt x="26" y="3"/>
                      <a:pt x="26" y="3"/>
                      <a:pt x="26" y="3"/>
                    </a:cubicBezTo>
                    <a:cubicBezTo>
                      <a:pt x="26" y="3"/>
                      <a:pt x="16" y="18"/>
                      <a:pt x="0" y="14"/>
                    </a:cubicBezTo>
                    <a:cubicBezTo>
                      <a:pt x="14" y="6"/>
                      <a:pt x="14" y="6"/>
                      <a:pt x="14" y="6"/>
                    </a:cubicBezTo>
                    <a:lnTo>
                      <a:pt x="23" y="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09" name="Freeform 76">
                <a:extLst>
                  <a:ext uri="{FF2B5EF4-FFF2-40B4-BE49-F238E27FC236}">
                    <a16:creationId xmlns:a16="http://schemas.microsoft.com/office/drawing/2014/main" id="{08E3AC9E-259F-4A8F-A0B4-1EF9A2DD9AA6}"/>
                  </a:ext>
                </a:extLst>
              </p:cNvPr>
              <p:cNvSpPr>
                <a:spLocks/>
              </p:cNvSpPr>
              <p:nvPr/>
            </p:nvSpPr>
            <p:spPr bwMode="auto">
              <a:xfrm>
                <a:off x="6188241" y="4661397"/>
                <a:ext cx="246104" cy="689738"/>
              </a:xfrm>
              <a:custGeom>
                <a:avLst/>
                <a:gdLst>
                  <a:gd name="T0" fmla="*/ 36 w 64"/>
                  <a:gd name="T1" fmla="*/ 0 h 180"/>
                  <a:gd name="T2" fmla="*/ 64 w 64"/>
                  <a:gd name="T3" fmla="*/ 180 h 180"/>
                  <a:gd name="T4" fmla="*/ 49 w 64"/>
                  <a:gd name="T5" fmla="*/ 180 h 180"/>
                  <a:gd name="T6" fmla="*/ 21 w 64"/>
                  <a:gd name="T7" fmla="*/ 111 h 180"/>
                  <a:gd name="T8" fmla="*/ 11 w 64"/>
                  <a:gd name="T9" fmla="*/ 67 h 180"/>
                  <a:gd name="T10" fmla="*/ 36 w 64"/>
                  <a:gd name="T11" fmla="*/ 0 h 180"/>
                </a:gdLst>
                <a:ahLst/>
                <a:cxnLst>
                  <a:cxn ang="0">
                    <a:pos x="T0" y="T1"/>
                  </a:cxn>
                  <a:cxn ang="0">
                    <a:pos x="T2" y="T3"/>
                  </a:cxn>
                  <a:cxn ang="0">
                    <a:pos x="T4" y="T5"/>
                  </a:cxn>
                  <a:cxn ang="0">
                    <a:pos x="T6" y="T7"/>
                  </a:cxn>
                  <a:cxn ang="0">
                    <a:pos x="T8" y="T9"/>
                  </a:cxn>
                  <a:cxn ang="0">
                    <a:pos x="T10" y="T11"/>
                  </a:cxn>
                </a:cxnLst>
                <a:rect l="0" t="0" r="r" b="b"/>
                <a:pathLst>
                  <a:path w="64" h="180">
                    <a:moveTo>
                      <a:pt x="36" y="0"/>
                    </a:moveTo>
                    <a:cubicBezTo>
                      <a:pt x="64" y="180"/>
                      <a:pt x="64" y="180"/>
                      <a:pt x="64" y="180"/>
                    </a:cubicBezTo>
                    <a:cubicBezTo>
                      <a:pt x="49" y="180"/>
                      <a:pt x="49" y="180"/>
                      <a:pt x="49" y="180"/>
                    </a:cubicBezTo>
                    <a:cubicBezTo>
                      <a:pt x="49" y="180"/>
                      <a:pt x="42" y="140"/>
                      <a:pt x="21" y="111"/>
                    </a:cubicBezTo>
                    <a:cubicBezTo>
                      <a:pt x="0" y="83"/>
                      <a:pt x="11" y="67"/>
                      <a:pt x="11" y="67"/>
                    </a:cubicBezTo>
                    <a:lnTo>
                      <a:pt x="36" y="0"/>
                    </a:ln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0" name="Freeform 77">
                <a:extLst>
                  <a:ext uri="{FF2B5EF4-FFF2-40B4-BE49-F238E27FC236}">
                    <a16:creationId xmlns:a16="http://schemas.microsoft.com/office/drawing/2014/main" id="{2E230BE3-4226-41CB-8C51-CA2A03E720DB}"/>
                  </a:ext>
                </a:extLst>
              </p:cNvPr>
              <p:cNvSpPr>
                <a:spLocks/>
              </p:cNvSpPr>
              <p:nvPr/>
            </p:nvSpPr>
            <p:spPr bwMode="auto">
              <a:xfrm>
                <a:off x="6053855" y="4624158"/>
                <a:ext cx="288200" cy="877554"/>
              </a:xfrm>
              <a:custGeom>
                <a:avLst/>
                <a:gdLst>
                  <a:gd name="T0" fmla="*/ 28 w 75"/>
                  <a:gd name="T1" fmla="*/ 225 h 229"/>
                  <a:gd name="T2" fmla="*/ 27 w 75"/>
                  <a:gd name="T3" fmla="*/ 223 h 229"/>
                  <a:gd name="T4" fmla="*/ 26 w 75"/>
                  <a:gd name="T5" fmla="*/ 222 h 229"/>
                  <a:gd name="T6" fmla="*/ 21 w 75"/>
                  <a:gd name="T7" fmla="*/ 191 h 229"/>
                  <a:gd name="T8" fmla="*/ 75 w 75"/>
                  <a:gd name="T9" fmla="*/ 4 h 229"/>
                  <a:gd name="T10" fmla="*/ 16 w 75"/>
                  <a:gd name="T11" fmla="*/ 0 h 229"/>
                  <a:gd name="T12" fmla="*/ 28 w 75"/>
                  <a:gd name="T13" fmla="*/ 54 h 229"/>
                  <a:gd name="T14" fmla="*/ 7 w 75"/>
                  <a:gd name="T15" fmla="*/ 133 h 229"/>
                  <a:gd name="T16" fmla="*/ 0 w 75"/>
                  <a:gd name="T17" fmla="*/ 190 h 229"/>
                  <a:gd name="T18" fmla="*/ 28 w 75"/>
                  <a:gd name="T19" fmla="*/ 229 h 229"/>
                  <a:gd name="T20" fmla="*/ 28 w 75"/>
                  <a:gd name="T21" fmla="*/ 229 h 229"/>
                  <a:gd name="T22" fmla="*/ 28 w 75"/>
                  <a:gd name="T23" fmla="*/ 229 h 229"/>
                  <a:gd name="T24" fmla="*/ 28 w 75"/>
                  <a:gd name="T25" fmla="*/ 229 h 229"/>
                  <a:gd name="T26" fmla="*/ 28 w 75"/>
                  <a:gd name="T27" fmla="*/ 229 h 229"/>
                  <a:gd name="T28" fmla="*/ 28 w 75"/>
                  <a:gd name="T29" fmla="*/ 22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 h="229">
                    <a:moveTo>
                      <a:pt x="28" y="225"/>
                    </a:moveTo>
                    <a:cubicBezTo>
                      <a:pt x="28" y="224"/>
                      <a:pt x="28" y="223"/>
                      <a:pt x="27" y="223"/>
                    </a:cubicBezTo>
                    <a:cubicBezTo>
                      <a:pt x="27" y="222"/>
                      <a:pt x="26" y="222"/>
                      <a:pt x="26" y="222"/>
                    </a:cubicBezTo>
                    <a:cubicBezTo>
                      <a:pt x="21" y="191"/>
                      <a:pt x="21" y="191"/>
                      <a:pt x="21" y="191"/>
                    </a:cubicBezTo>
                    <a:cubicBezTo>
                      <a:pt x="75" y="4"/>
                      <a:pt x="75" y="4"/>
                      <a:pt x="75" y="4"/>
                    </a:cubicBezTo>
                    <a:cubicBezTo>
                      <a:pt x="16" y="0"/>
                      <a:pt x="16" y="0"/>
                      <a:pt x="16" y="0"/>
                    </a:cubicBezTo>
                    <a:cubicBezTo>
                      <a:pt x="28" y="54"/>
                      <a:pt x="28" y="54"/>
                      <a:pt x="28" y="54"/>
                    </a:cubicBezTo>
                    <a:cubicBezTo>
                      <a:pt x="3" y="79"/>
                      <a:pt x="7" y="94"/>
                      <a:pt x="7" y="133"/>
                    </a:cubicBezTo>
                    <a:cubicBezTo>
                      <a:pt x="7" y="172"/>
                      <a:pt x="0" y="190"/>
                      <a:pt x="0" y="190"/>
                    </a:cubicBezTo>
                    <a:cubicBezTo>
                      <a:pt x="28" y="229"/>
                      <a:pt x="28" y="229"/>
                      <a:pt x="28" y="229"/>
                    </a:cubicBezTo>
                    <a:cubicBezTo>
                      <a:pt x="28" y="229"/>
                      <a:pt x="28" y="229"/>
                      <a:pt x="28" y="229"/>
                    </a:cubicBezTo>
                    <a:cubicBezTo>
                      <a:pt x="28" y="229"/>
                      <a:pt x="28" y="229"/>
                      <a:pt x="28" y="229"/>
                    </a:cubicBezTo>
                    <a:cubicBezTo>
                      <a:pt x="28" y="229"/>
                      <a:pt x="28" y="229"/>
                      <a:pt x="28" y="229"/>
                    </a:cubicBezTo>
                    <a:cubicBezTo>
                      <a:pt x="28" y="229"/>
                      <a:pt x="28" y="229"/>
                      <a:pt x="28" y="229"/>
                    </a:cubicBezTo>
                    <a:cubicBezTo>
                      <a:pt x="28" y="229"/>
                      <a:pt x="29" y="227"/>
                      <a:pt x="28" y="225"/>
                    </a:cubicBez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1" name="Freeform 78">
                <a:extLst>
                  <a:ext uri="{FF2B5EF4-FFF2-40B4-BE49-F238E27FC236}">
                    <a16:creationId xmlns:a16="http://schemas.microsoft.com/office/drawing/2014/main" id="{E573DF5C-332C-4C8D-B0B3-4886E46C74AB}"/>
                  </a:ext>
                </a:extLst>
              </p:cNvPr>
              <p:cNvSpPr>
                <a:spLocks/>
              </p:cNvSpPr>
              <p:nvPr/>
            </p:nvSpPr>
            <p:spPr bwMode="auto">
              <a:xfrm>
                <a:off x="6230337" y="4692160"/>
                <a:ext cx="111719" cy="356203"/>
              </a:xfrm>
              <a:custGeom>
                <a:avLst/>
                <a:gdLst>
                  <a:gd name="T0" fmla="*/ 69 w 69"/>
                  <a:gd name="T1" fmla="*/ 36 h 220"/>
                  <a:gd name="T2" fmla="*/ 62 w 69"/>
                  <a:gd name="T3" fmla="*/ 0 h 220"/>
                  <a:gd name="T4" fmla="*/ 0 w 69"/>
                  <a:gd name="T5" fmla="*/ 206 h 220"/>
                  <a:gd name="T6" fmla="*/ 7 w 69"/>
                  <a:gd name="T7" fmla="*/ 220 h 220"/>
                  <a:gd name="T8" fmla="*/ 69 w 69"/>
                  <a:gd name="T9" fmla="*/ 36 h 220"/>
                </a:gdLst>
                <a:ahLst/>
                <a:cxnLst>
                  <a:cxn ang="0">
                    <a:pos x="T0" y="T1"/>
                  </a:cxn>
                  <a:cxn ang="0">
                    <a:pos x="T2" y="T3"/>
                  </a:cxn>
                  <a:cxn ang="0">
                    <a:pos x="T4" y="T5"/>
                  </a:cxn>
                  <a:cxn ang="0">
                    <a:pos x="T6" y="T7"/>
                  </a:cxn>
                  <a:cxn ang="0">
                    <a:pos x="T8" y="T9"/>
                  </a:cxn>
                </a:cxnLst>
                <a:rect l="0" t="0" r="r" b="b"/>
                <a:pathLst>
                  <a:path w="69" h="220">
                    <a:moveTo>
                      <a:pt x="69" y="36"/>
                    </a:moveTo>
                    <a:lnTo>
                      <a:pt x="62" y="0"/>
                    </a:lnTo>
                    <a:lnTo>
                      <a:pt x="0" y="206"/>
                    </a:lnTo>
                    <a:lnTo>
                      <a:pt x="7" y="220"/>
                    </a:lnTo>
                    <a:lnTo>
                      <a:pt x="69" y="36"/>
                    </a:lnTo>
                    <a:close/>
                  </a:path>
                </a:pathLst>
              </a:custGeom>
              <a:solidFill>
                <a:srgbClr val="FDDA4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2" name="Freeform 79">
                <a:extLst>
                  <a:ext uri="{FF2B5EF4-FFF2-40B4-BE49-F238E27FC236}">
                    <a16:creationId xmlns:a16="http://schemas.microsoft.com/office/drawing/2014/main" id="{A2FC7CC4-6112-4F5B-83EC-A477DD605B82}"/>
                  </a:ext>
                </a:extLst>
              </p:cNvPr>
              <p:cNvSpPr>
                <a:spLocks/>
              </p:cNvSpPr>
              <p:nvPr/>
            </p:nvSpPr>
            <p:spPr bwMode="auto">
              <a:xfrm>
                <a:off x="6372819" y="5378660"/>
                <a:ext cx="30763" cy="80955"/>
              </a:xfrm>
              <a:custGeom>
                <a:avLst/>
                <a:gdLst>
                  <a:gd name="T0" fmla="*/ 9 w 19"/>
                  <a:gd name="T1" fmla="*/ 2 h 50"/>
                  <a:gd name="T2" fmla="*/ 0 w 19"/>
                  <a:gd name="T3" fmla="*/ 0 h 50"/>
                  <a:gd name="T4" fmla="*/ 12 w 19"/>
                  <a:gd name="T5" fmla="*/ 50 h 50"/>
                  <a:gd name="T6" fmla="*/ 16 w 19"/>
                  <a:gd name="T7" fmla="*/ 50 h 50"/>
                  <a:gd name="T8" fmla="*/ 19 w 19"/>
                  <a:gd name="T9" fmla="*/ 19 h 50"/>
                  <a:gd name="T10" fmla="*/ 9 w 19"/>
                  <a:gd name="T11" fmla="*/ 2 h 50"/>
                </a:gdLst>
                <a:ahLst/>
                <a:cxnLst>
                  <a:cxn ang="0">
                    <a:pos x="T0" y="T1"/>
                  </a:cxn>
                  <a:cxn ang="0">
                    <a:pos x="T2" y="T3"/>
                  </a:cxn>
                  <a:cxn ang="0">
                    <a:pos x="T4" y="T5"/>
                  </a:cxn>
                  <a:cxn ang="0">
                    <a:pos x="T6" y="T7"/>
                  </a:cxn>
                  <a:cxn ang="0">
                    <a:pos x="T8" y="T9"/>
                  </a:cxn>
                  <a:cxn ang="0">
                    <a:pos x="T10" y="T11"/>
                  </a:cxn>
                </a:cxnLst>
                <a:rect l="0" t="0" r="r" b="b"/>
                <a:pathLst>
                  <a:path w="19" h="50">
                    <a:moveTo>
                      <a:pt x="9" y="2"/>
                    </a:moveTo>
                    <a:lnTo>
                      <a:pt x="0" y="0"/>
                    </a:lnTo>
                    <a:lnTo>
                      <a:pt x="12" y="50"/>
                    </a:lnTo>
                    <a:lnTo>
                      <a:pt x="16" y="50"/>
                    </a:lnTo>
                    <a:lnTo>
                      <a:pt x="19" y="19"/>
                    </a:lnTo>
                    <a:lnTo>
                      <a:pt x="9" y="2"/>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3" name="Freeform 80">
                <a:extLst>
                  <a:ext uri="{FF2B5EF4-FFF2-40B4-BE49-F238E27FC236}">
                    <a16:creationId xmlns:a16="http://schemas.microsoft.com/office/drawing/2014/main" id="{1E5FAD43-C46D-49ED-A48A-AC7F1456C8F7}"/>
                  </a:ext>
                </a:extLst>
              </p:cNvPr>
              <p:cNvSpPr>
                <a:spLocks/>
              </p:cNvSpPr>
              <p:nvPr/>
            </p:nvSpPr>
            <p:spPr bwMode="auto">
              <a:xfrm>
                <a:off x="6376057" y="5393231"/>
                <a:ext cx="4858" cy="4858"/>
              </a:xfrm>
              <a:custGeom>
                <a:avLst/>
                <a:gdLst>
                  <a:gd name="T0" fmla="*/ 1 w 1"/>
                  <a:gd name="T1" fmla="*/ 0 h 1"/>
                  <a:gd name="T2" fmla="*/ 0 w 1"/>
                  <a:gd name="T3" fmla="*/ 0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0" y="0"/>
                      <a:pt x="0" y="0"/>
                      <a:pt x="0" y="0"/>
                    </a:cubicBezTo>
                    <a:cubicBezTo>
                      <a:pt x="0" y="0"/>
                      <a:pt x="1" y="0"/>
                      <a:pt x="1" y="1"/>
                    </a:cubicBezTo>
                    <a:cubicBezTo>
                      <a:pt x="1" y="0"/>
                      <a:pt x="1" y="0"/>
                      <a:pt x="1" y="0"/>
                    </a:cubicBez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4" name="Freeform 81">
                <a:extLst>
                  <a:ext uri="{FF2B5EF4-FFF2-40B4-BE49-F238E27FC236}">
                    <a16:creationId xmlns:a16="http://schemas.microsoft.com/office/drawing/2014/main" id="{04C8E880-8101-4D28-9FE2-4D319B28A4A8}"/>
                  </a:ext>
                </a:extLst>
              </p:cNvPr>
              <p:cNvSpPr>
                <a:spLocks/>
              </p:cNvSpPr>
              <p:nvPr/>
            </p:nvSpPr>
            <p:spPr bwMode="auto">
              <a:xfrm>
                <a:off x="6380913" y="5386754"/>
                <a:ext cx="163530" cy="53431"/>
              </a:xfrm>
              <a:custGeom>
                <a:avLst/>
                <a:gdLst>
                  <a:gd name="T0" fmla="*/ 12 w 43"/>
                  <a:gd name="T1" fmla="*/ 1 h 14"/>
                  <a:gd name="T2" fmla="*/ 0 w 43"/>
                  <a:gd name="T3" fmla="*/ 2 h 14"/>
                  <a:gd name="T4" fmla="*/ 18 w 43"/>
                  <a:gd name="T5" fmla="*/ 13 h 14"/>
                  <a:gd name="T6" fmla="*/ 27 w 43"/>
                  <a:gd name="T7" fmla="*/ 14 h 14"/>
                  <a:gd name="T8" fmla="*/ 43 w 43"/>
                  <a:gd name="T9" fmla="*/ 6 h 14"/>
                  <a:gd name="T10" fmla="*/ 12 w 43"/>
                  <a:gd name="T11" fmla="*/ 1 h 14"/>
                </a:gdLst>
                <a:ahLst/>
                <a:cxnLst>
                  <a:cxn ang="0">
                    <a:pos x="T0" y="T1"/>
                  </a:cxn>
                  <a:cxn ang="0">
                    <a:pos x="T2" y="T3"/>
                  </a:cxn>
                  <a:cxn ang="0">
                    <a:pos x="T4" y="T5"/>
                  </a:cxn>
                  <a:cxn ang="0">
                    <a:pos x="T6" y="T7"/>
                  </a:cxn>
                  <a:cxn ang="0">
                    <a:pos x="T8" y="T9"/>
                  </a:cxn>
                  <a:cxn ang="0">
                    <a:pos x="T10" y="T11"/>
                  </a:cxn>
                </a:cxnLst>
                <a:rect l="0" t="0" r="r" b="b"/>
                <a:pathLst>
                  <a:path w="43" h="14">
                    <a:moveTo>
                      <a:pt x="12" y="1"/>
                    </a:moveTo>
                    <a:cubicBezTo>
                      <a:pt x="0" y="2"/>
                      <a:pt x="0" y="2"/>
                      <a:pt x="0" y="2"/>
                    </a:cubicBezTo>
                    <a:cubicBezTo>
                      <a:pt x="1" y="2"/>
                      <a:pt x="9" y="2"/>
                      <a:pt x="18" y="13"/>
                    </a:cubicBezTo>
                    <a:cubicBezTo>
                      <a:pt x="20" y="14"/>
                      <a:pt x="25" y="14"/>
                      <a:pt x="27" y="14"/>
                    </a:cubicBezTo>
                    <a:cubicBezTo>
                      <a:pt x="38" y="11"/>
                      <a:pt x="43" y="6"/>
                      <a:pt x="43" y="6"/>
                    </a:cubicBezTo>
                    <a:cubicBezTo>
                      <a:pt x="28" y="0"/>
                      <a:pt x="12" y="1"/>
                      <a:pt x="12" y="1"/>
                    </a:cubicBez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5" name="Freeform 82">
                <a:extLst>
                  <a:ext uri="{FF2B5EF4-FFF2-40B4-BE49-F238E27FC236}">
                    <a16:creationId xmlns:a16="http://schemas.microsoft.com/office/drawing/2014/main" id="{6D31AAF3-5624-4B00-B842-5698CA268D11}"/>
                  </a:ext>
                </a:extLst>
              </p:cNvPr>
              <p:cNvSpPr>
                <a:spLocks/>
              </p:cNvSpPr>
              <p:nvPr/>
            </p:nvSpPr>
            <p:spPr bwMode="auto">
              <a:xfrm>
                <a:off x="6380914" y="5344658"/>
                <a:ext cx="132766" cy="64764"/>
              </a:xfrm>
              <a:custGeom>
                <a:avLst/>
                <a:gdLst>
                  <a:gd name="T0" fmla="*/ 11 w 35"/>
                  <a:gd name="T1" fmla="*/ 0 h 17"/>
                  <a:gd name="T2" fmla="*/ 35 w 35"/>
                  <a:gd name="T3" fmla="*/ 16 h 17"/>
                  <a:gd name="T4" fmla="*/ 0 w 35"/>
                  <a:gd name="T5" fmla="*/ 3 h 17"/>
                  <a:gd name="T6" fmla="*/ 3 w 35"/>
                  <a:gd name="T7" fmla="*/ 0 h 17"/>
                  <a:gd name="T8" fmla="*/ 11 w 35"/>
                  <a:gd name="T9" fmla="*/ 0 h 17"/>
                </a:gdLst>
                <a:ahLst/>
                <a:cxnLst>
                  <a:cxn ang="0">
                    <a:pos x="T0" y="T1"/>
                  </a:cxn>
                  <a:cxn ang="0">
                    <a:pos x="T2" y="T3"/>
                  </a:cxn>
                  <a:cxn ang="0">
                    <a:pos x="T4" y="T5"/>
                  </a:cxn>
                  <a:cxn ang="0">
                    <a:pos x="T6" y="T7"/>
                  </a:cxn>
                  <a:cxn ang="0">
                    <a:pos x="T8" y="T9"/>
                  </a:cxn>
                </a:cxnLst>
                <a:rect l="0" t="0" r="r" b="b"/>
                <a:pathLst>
                  <a:path w="35" h="17">
                    <a:moveTo>
                      <a:pt x="11" y="0"/>
                    </a:moveTo>
                    <a:cubicBezTo>
                      <a:pt x="35" y="16"/>
                      <a:pt x="35" y="16"/>
                      <a:pt x="35" y="16"/>
                    </a:cubicBezTo>
                    <a:cubicBezTo>
                      <a:pt x="35" y="16"/>
                      <a:pt x="22" y="17"/>
                      <a:pt x="0" y="3"/>
                    </a:cubicBezTo>
                    <a:cubicBezTo>
                      <a:pt x="3" y="0"/>
                      <a:pt x="3" y="0"/>
                      <a:pt x="3" y="0"/>
                    </a:cubicBezTo>
                    <a:lnTo>
                      <a:pt x="11" y="0"/>
                    </a:lnTo>
                    <a:close/>
                  </a:path>
                </a:pathLst>
              </a:custGeom>
              <a:solidFill>
                <a:srgbClr val="FFFC9E"/>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6" name="Freeform 83">
                <a:extLst>
                  <a:ext uri="{FF2B5EF4-FFF2-40B4-BE49-F238E27FC236}">
                    <a16:creationId xmlns:a16="http://schemas.microsoft.com/office/drawing/2014/main" id="{855CF4FA-1D2D-478B-ADF8-041F98FB06A5}"/>
                  </a:ext>
                </a:extLst>
              </p:cNvPr>
              <p:cNvSpPr>
                <a:spLocks/>
              </p:cNvSpPr>
              <p:nvPr/>
            </p:nvSpPr>
            <p:spPr bwMode="auto">
              <a:xfrm>
                <a:off x="6356627" y="5347897"/>
                <a:ext cx="111719" cy="76098"/>
              </a:xfrm>
              <a:custGeom>
                <a:avLst/>
                <a:gdLst>
                  <a:gd name="T0" fmla="*/ 27 w 29"/>
                  <a:gd name="T1" fmla="*/ 12 h 20"/>
                  <a:gd name="T2" fmla="*/ 20 w 29"/>
                  <a:gd name="T3" fmla="*/ 6 h 20"/>
                  <a:gd name="T4" fmla="*/ 4 w 29"/>
                  <a:gd name="T5" fmla="*/ 0 h 20"/>
                  <a:gd name="T6" fmla="*/ 28 w 29"/>
                  <a:gd name="T7" fmla="*/ 20 h 20"/>
                  <a:gd name="T8" fmla="*/ 27 w 29"/>
                  <a:gd name="T9" fmla="*/ 12 h 20"/>
                </a:gdLst>
                <a:ahLst/>
                <a:cxnLst>
                  <a:cxn ang="0">
                    <a:pos x="T0" y="T1"/>
                  </a:cxn>
                  <a:cxn ang="0">
                    <a:pos x="T2" y="T3"/>
                  </a:cxn>
                  <a:cxn ang="0">
                    <a:pos x="T4" y="T5"/>
                  </a:cxn>
                  <a:cxn ang="0">
                    <a:pos x="T6" y="T7"/>
                  </a:cxn>
                  <a:cxn ang="0">
                    <a:pos x="T8" y="T9"/>
                  </a:cxn>
                </a:cxnLst>
                <a:rect l="0" t="0" r="r" b="b"/>
                <a:pathLst>
                  <a:path w="29" h="20">
                    <a:moveTo>
                      <a:pt x="27" y="12"/>
                    </a:moveTo>
                    <a:cubicBezTo>
                      <a:pt x="27" y="12"/>
                      <a:pt x="24" y="9"/>
                      <a:pt x="20" y="6"/>
                    </a:cubicBezTo>
                    <a:cubicBezTo>
                      <a:pt x="14" y="3"/>
                      <a:pt x="4" y="0"/>
                      <a:pt x="4" y="0"/>
                    </a:cubicBezTo>
                    <a:cubicBezTo>
                      <a:pt x="0" y="19"/>
                      <a:pt x="28" y="20"/>
                      <a:pt x="28" y="20"/>
                    </a:cubicBezTo>
                    <a:cubicBezTo>
                      <a:pt x="28" y="16"/>
                      <a:pt x="29" y="14"/>
                      <a:pt x="27" y="12"/>
                    </a:cubicBez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7" name="Freeform 84">
                <a:extLst>
                  <a:ext uri="{FF2B5EF4-FFF2-40B4-BE49-F238E27FC236}">
                    <a16:creationId xmlns:a16="http://schemas.microsoft.com/office/drawing/2014/main" id="{2E039892-573B-4A8E-A685-F303E7BDD443}"/>
                  </a:ext>
                </a:extLst>
              </p:cNvPr>
              <p:cNvSpPr>
                <a:spLocks/>
              </p:cNvSpPr>
              <p:nvPr/>
            </p:nvSpPr>
            <p:spPr bwMode="auto">
              <a:xfrm>
                <a:off x="6403581" y="5398089"/>
                <a:ext cx="45335" cy="37240"/>
              </a:xfrm>
              <a:custGeom>
                <a:avLst/>
                <a:gdLst>
                  <a:gd name="T0" fmla="*/ 0 w 28"/>
                  <a:gd name="T1" fmla="*/ 0 h 23"/>
                  <a:gd name="T2" fmla="*/ 0 w 28"/>
                  <a:gd name="T3" fmla="*/ 7 h 23"/>
                  <a:gd name="T4" fmla="*/ 28 w 28"/>
                  <a:gd name="T5" fmla="*/ 23 h 23"/>
                  <a:gd name="T6" fmla="*/ 28 w 28"/>
                  <a:gd name="T7" fmla="*/ 5 h 23"/>
                  <a:gd name="T8" fmla="*/ 0 w 28"/>
                  <a:gd name="T9" fmla="*/ 0 h 23"/>
                </a:gdLst>
                <a:ahLst/>
                <a:cxnLst>
                  <a:cxn ang="0">
                    <a:pos x="T0" y="T1"/>
                  </a:cxn>
                  <a:cxn ang="0">
                    <a:pos x="T2" y="T3"/>
                  </a:cxn>
                  <a:cxn ang="0">
                    <a:pos x="T4" y="T5"/>
                  </a:cxn>
                  <a:cxn ang="0">
                    <a:pos x="T6" y="T7"/>
                  </a:cxn>
                  <a:cxn ang="0">
                    <a:pos x="T8" y="T9"/>
                  </a:cxn>
                </a:cxnLst>
                <a:rect l="0" t="0" r="r" b="b"/>
                <a:pathLst>
                  <a:path w="28" h="23">
                    <a:moveTo>
                      <a:pt x="0" y="0"/>
                    </a:moveTo>
                    <a:lnTo>
                      <a:pt x="0" y="7"/>
                    </a:lnTo>
                    <a:lnTo>
                      <a:pt x="28" y="23"/>
                    </a:lnTo>
                    <a:lnTo>
                      <a:pt x="28" y="5"/>
                    </a:lnTo>
                    <a:lnTo>
                      <a:pt x="0" y="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8" name="Freeform 85">
                <a:extLst>
                  <a:ext uri="{FF2B5EF4-FFF2-40B4-BE49-F238E27FC236}">
                    <a16:creationId xmlns:a16="http://schemas.microsoft.com/office/drawing/2014/main" id="{DE151756-D668-41E1-B215-FBA7C865DC38}"/>
                  </a:ext>
                </a:extLst>
              </p:cNvPr>
              <p:cNvSpPr>
                <a:spLocks/>
              </p:cNvSpPr>
              <p:nvPr/>
            </p:nvSpPr>
            <p:spPr bwMode="auto">
              <a:xfrm>
                <a:off x="6356628" y="5347896"/>
                <a:ext cx="42097" cy="111719"/>
              </a:xfrm>
              <a:custGeom>
                <a:avLst/>
                <a:gdLst>
                  <a:gd name="T0" fmla="*/ 6 w 11"/>
                  <a:gd name="T1" fmla="*/ 3 h 29"/>
                  <a:gd name="T2" fmla="*/ 4 w 11"/>
                  <a:gd name="T3" fmla="*/ 0 h 29"/>
                  <a:gd name="T4" fmla="*/ 1 w 11"/>
                  <a:gd name="T5" fmla="*/ 8 h 29"/>
                  <a:gd name="T6" fmla="*/ 9 w 11"/>
                  <a:gd name="T7" fmla="*/ 29 h 29"/>
                  <a:gd name="T8" fmla="*/ 11 w 11"/>
                  <a:gd name="T9" fmla="*/ 16 h 29"/>
                  <a:gd name="T10" fmla="*/ 7 w 11"/>
                  <a:gd name="T11" fmla="*/ 4 h 29"/>
                </a:gdLst>
                <a:ahLst/>
                <a:cxnLst>
                  <a:cxn ang="0">
                    <a:pos x="T0" y="T1"/>
                  </a:cxn>
                  <a:cxn ang="0">
                    <a:pos x="T2" y="T3"/>
                  </a:cxn>
                  <a:cxn ang="0">
                    <a:pos x="T4" y="T5"/>
                  </a:cxn>
                  <a:cxn ang="0">
                    <a:pos x="T6" y="T7"/>
                  </a:cxn>
                  <a:cxn ang="0">
                    <a:pos x="T8" y="T9"/>
                  </a:cxn>
                  <a:cxn ang="0">
                    <a:pos x="T10" y="T11"/>
                  </a:cxn>
                </a:cxnLst>
                <a:rect l="0" t="0" r="r" b="b"/>
                <a:pathLst>
                  <a:path w="11" h="29">
                    <a:moveTo>
                      <a:pt x="6" y="3"/>
                    </a:moveTo>
                    <a:cubicBezTo>
                      <a:pt x="6" y="2"/>
                      <a:pt x="4" y="0"/>
                      <a:pt x="4" y="0"/>
                    </a:cubicBezTo>
                    <a:cubicBezTo>
                      <a:pt x="4" y="0"/>
                      <a:pt x="0" y="2"/>
                      <a:pt x="1" y="8"/>
                    </a:cubicBezTo>
                    <a:cubicBezTo>
                      <a:pt x="2" y="15"/>
                      <a:pt x="6" y="16"/>
                      <a:pt x="9" y="29"/>
                    </a:cubicBezTo>
                    <a:cubicBezTo>
                      <a:pt x="11" y="16"/>
                      <a:pt x="11" y="16"/>
                      <a:pt x="11" y="16"/>
                    </a:cubicBezTo>
                    <a:cubicBezTo>
                      <a:pt x="7" y="4"/>
                      <a:pt x="7" y="4"/>
                      <a:pt x="7" y="4"/>
                    </a:cubicBezTo>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19" name="Freeform 86">
                <a:extLst>
                  <a:ext uri="{FF2B5EF4-FFF2-40B4-BE49-F238E27FC236}">
                    <a16:creationId xmlns:a16="http://schemas.microsoft.com/office/drawing/2014/main" id="{80C831B8-816A-4133-BD8E-645CD8E86027}"/>
                  </a:ext>
                </a:extLst>
              </p:cNvPr>
              <p:cNvSpPr>
                <a:spLocks/>
              </p:cNvSpPr>
              <p:nvPr/>
            </p:nvSpPr>
            <p:spPr bwMode="auto">
              <a:xfrm>
                <a:off x="5997187" y="3934420"/>
                <a:ext cx="229913" cy="757740"/>
              </a:xfrm>
              <a:custGeom>
                <a:avLst/>
                <a:gdLst>
                  <a:gd name="T0" fmla="*/ 28 w 60"/>
                  <a:gd name="T1" fmla="*/ 0 h 198"/>
                  <a:gd name="T2" fmla="*/ 27 w 60"/>
                  <a:gd name="T3" fmla="*/ 18 h 198"/>
                  <a:gd name="T4" fmla="*/ 15 w 60"/>
                  <a:gd name="T5" fmla="*/ 134 h 198"/>
                  <a:gd name="T6" fmla="*/ 31 w 60"/>
                  <a:gd name="T7" fmla="*/ 198 h 198"/>
                  <a:gd name="T8" fmla="*/ 60 w 60"/>
                  <a:gd name="T9" fmla="*/ 198 h 198"/>
                  <a:gd name="T10" fmla="*/ 60 w 60"/>
                  <a:gd name="T11" fmla="*/ 0 h 198"/>
                  <a:gd name="T12" fmla="*/ 28 w 60"/>
                  <a:gd name="T13" fmla="*/ 0 h 198"/>
                </a:gdLst>
                <a:ahLst/>
                <a:cxnLst>
                  <a:cxn ang="0">
                    <a:pos x="T0" y="T1"/>
                  </a:cxn>
                  <a:cxn ang="0">
                    <a:pos x="T2" y="T3"/>
                  </a:cxn>
                  <a:cxn ang="0">
                    <a:pos x="T4" y="T5"/>
                  </a:cxn>
                  <a:cxn ang="0">
                    <a:pos x="T6" y="T7"/>
                  </a:cxn>
                  <a:cxn ang="0">
                    <a:pos x="T8" y="T9"/>
                  </a:cxn>
                  <a:cxn ang="0">
                    <a:pos x="T10" y="T11"/>
                  </a:cxn>
                  <a:cxn ang="0">
                    <a:pos x="T12" y="T13"/>
                  </a:cxn>
                </a:cxnLst>
                <a:rect l="0" t="0" r="r" b="b"/>
                <a:pathLst>
                  <a:path w="60" h="198">
                    <a:moveTo>
                      <a:pt x="28" y="0"/>
                    </a:moveTo>
                    <a:cubicBezTo>
                      <a:pt x="27" y="18"/>
                      <a:pt x="27" y="18"/>
                      <a:pt x="27" y="18"/>
                    </a:cubicBezTo>
                    <a:cubicBezTo>
                      <a:pt x="27" y="18"/>
                      <a:pt x="0" y="62"/>
                      <a:pt x="15" y="134"/>
                    </a:cubicBezTo>
                    <a:cubicBezTo>
                      <a:pt x="31" y="198"/>
                      <a:pt x="31" y="198"/>
                      <a:pt x="31" y="198"/>
                    </a:cubicBezTo>
                    <a:cubicBezTo>
                      <a:pt x="60" y="198"/>
                      <a:pt x="60" y="198"/>
                      <a:pt x="60" y="198"/>
                    </a:cubicBezTo>
                    <a:cubicBezTo>
                      <a:pt x="60" y="0"/>
                      <a:pt x="60" y="0"/>
                      <a:pt x="60" y="0"/>
                    </a:cubicBezTo>
                    <a:lnTo>
                      <a:pt x="28" y="0"/>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0" name="Freeform 87">
                <a:extLst>
                  <a:ext uri="{FF2B5EF4-FFF2-40B4-BE49-F238E27FC236}">
                    <a16:creationId xmlns:a16="http://schemas.microsoft.com/office/drawing/2014/main" id="{2CDC2858-7FAE-4156-BADA-F36071DEA4A1}"/>
                  </a:ext>
                </a:extLst>
              </p:cNvPr>
              <p:cNvSpPr>
                <a:spLocks/>
              </p:cNvSpPr>
              <p:nvPr/>
            </p:nvSpPr>
            <p:spPr bwMode="auto">
              <a:xfrm>
                <a:off x="6188241" y="3934420"/>
                <a:ext cx="338393" cy="757740"/>
              </a:xfrm>
              <a:custGeom>
                <a:avLst/>
                <a:gdLst>
                  <a:gd name="T0" fmla="*/ 62 w 88"/>
                  <a:gd name="T1" fmla="*/ 23 h 198"/>
                  <a:gd name="T2" fmla="*/ 60 w 88"/>
                  <a:gd name="T3" fmla="*/ 0 h 198"/>
                  <a:gd name="T4" fmla="*/ 10 w 88"/>
                  <a:gd name="T5" fmla="*/ 0 h 198"/>
                  <a:gd name="T6" fmla="*/ 0 w 88"/>
                  <a:gd name="T7" fmla="*/ 85 h 198"/>
                  <a:gd name="T8" fmla="*/ 10 w 88"/>
                  <a:gd name="T9" fmla="*/ 198 h 198"/>
                  <a:gd name="T10" fmla="*/ 42 w 88"/>
                  <a:gd name="T11" fmla="*/ 198 h 198"/>
                  <a:gd name="T12" fmla="*/ 62 w 88"/>
                  <a:gd name="T13" fmla="*/ 23 h 198"/>
                </a:gdLst>
                <a:ahLst/>
                <a:cxnLst>
                  <a:cxn ang="0">
                    <a:pos x="T0" y="T1"/>
                  </a:cxn>
                  <a:cxn ang="0">
                    <a:pos x="T2" y="T3"/>
                  </a:cxn>
                  <a:cxn ang="0">
                    <a:pos x="T4" y="T5"/>
                  </a:cxn>
                  <a:cxn ang="0">
                    <a:pos x="T6" y="T7"/>
                  </a:cxn>
                  <a:cxn ang="0">
                    <a:pos x="T8" y="T9"/>
                  </a:cxn>
                  <a:cxn ang="0">
                    <a:pos x="T10" y="T11"/>
                  </a:cxn>
                  <a:cxn ang="0">
                    <a:pos x="T12" y="T13"/>
                  </a:cxn>
                </a:cxnLst>
                <a:rect l="0" t="0" r="r" b="b"/>
                <a:pathLst>
                  <a:path w="88" h="198">
                    <a:moveTo>
                      <a:pt x="62" y="23"/>
                    </a:moveTo>
                    <a:cubicBezTo>
                      <a:pt x="60" y="0"/>
                      <a:pt x="60" y="0"/>
                      <a:pt x="60" y="0"/>
                    </a:cubicBezTo>
                    <a:cubicBezTo>
                      <a:pt x="10" y="0"/>
                      <a:pt x="10" y="0"/>
                      <a:pt x="10" y="0"/>
                    </a:cubicBezTo>
                    <a:cubicBezTo>
                      <a:pt x="10" y="0"/>
                      <a:pt x="0" y="37"/>
                      <a:pt x="0" y="85"/>
                    </a:cubicBezTo>
                    <a:cubicBezTo>
                      <a:pt x="0" y="133"/>
                      <a:pt x="10" y="198"/>
                      <a:pt x="10" y="198"/>
                    </a:cubicBezTo>
                    <a:cubicBezTo>
                      <a:pt x="42" y="198"/>
                      <a:pt x="42" y="198"/>
                      <a:pt x="42" y="198"/>
                    </a:cubicBezTo>
                    <a:cubicBezTo>
                      <a:pt x="42" y="198"/>
                      <a:pt x="88" y="99"/>
                      <a:pt x="62" y="23"/>
                    </a:cubicBezTo>
                    <a:close/>
                  </a:path>
                </a:pathLst>
              </a:custGeom>
              <a:solidFill>
                <a:srgbClr val="1A366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1" name="Freeform 88">
                <a:extLst>
                  <a:ext uri="{FF2B5EF4-FFF2-40B4-BE49-F238E27FC236}">
                    <a16:creationId xmlns:a16="http://schemas.microsoft.com/office/drawing/2014/main" id="{642CEDD5-A18B-4E36-BA29-CCE066BB6387}"/>
                  </a:ext>
                </a:extLst>
              </p:cNvPr>
              <p:cNvSpPr>
                <a:spLocks/>
              </p:cNvSpPr>
              <p:nvPr/>
            </p:nvSpPr>
            <p:spPr bwMode="auto">
              <a:xfrm>
                <a:off x="6395486" y="5351134"/>
                <a:ext cx="118195" cy="77717"/>
              </a:xfrm>
              <a:custGeom>
                <a:avLst/>
                <a:gdLst>
                  <a:gd name="T0" fmla="*/ 31 w 31"/>
                  <a:gd name="T1" fmla="*/ 14 h 20"/>
                  <a:gd name="T2" fmla="*/ 12 w 31"/>
                  <a:gd name="T3" fmla="*/ 7 h 20"/>
                  <a:gd name="T4" fmla="*/ 17 w 31"/>
                  <a:gd name="T5" fmla="*/ 20 h 20"/>
                  <a:gd name="T6" fmla="*/ 31 w 31"/>
                  <a:gd name="T7" fmla="*/ 14 h 20"/>
                </a:gdLst>
                <a:ahLst/>
                <a:cxnLst>
                  <a:cxn ang="0">
                    <a:pos x="T0" y="T1"/>
                  </a:cxn>
                  <a:cxn ang="0">
                    <a:pos x="T2" y="T3"/>
                  </a:cxn>
                  <a:cxn ang="0">
                    <a:pos x="T4" y="T5"/>
                  </a:cxn>
                  <a:cxn ang="0">
                    <a:pos x="T6" y="T7"/>
                  </a:cxn>
                </a:cxnLst>
                <a:rect l="0" t="0" r="r" b="b"/>
                <a:pathLst>
                  <a:path w="31" h="20">
                    <a:moveTo>
                      <a:pt x="31" y="14"/>
                    </a:moveTo>
                    <a:cubicBezTo>
                      <a:pt x="31" y="14"/>
                      <a:pt x="23" y="14"/>
                      <a:pt x="12" y="7"/>
                    </a:cubicBezTo>
                    <a:cubicBezTo>
                      <a:pt x="0" y="0"/>
                      <a:pt x="17" y="20"/>
                      <a:pt x="17" y="20"/>
                    </a:cubicBezTo>
                    <a:lnTo>
                      <a:pt x="31" y="14"/>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2" name="Freeform 89">
                <a:extLst>
                  <a:ext uri="{FF2B5EF4-FFF2-40B4-BE49-F238E27FC236}">
                    <a16:creationId xmlns:a16="http://schemas.microsoft.com/office/drawing/2014/main" id="{64900171-D499-46AC-A390-53B281135318}"/>
                  </a:ext>
                </a:extLst>
              </p:cNvPr>
              <p:cNvSpPr>
                <a:spLocks/>
              </p:cNvSpPr>
              <p:nvPr/>
            </p:nvSpPr>
            <p:spPr bwMode="auto">
              <a:xfrm>
                <a:off x="6219004" y="3432498"/>
                <a:ext cx="302773" cy="513256"/>
              </a:xfrm>
              <a:custGeom>
                <a:avLst/>
                <a:gdLst>
                  <a:gd name="T0" fmla="*/ 77 w 79"/>
                  <a:gd name="T1" fmla="*/ 34 h 134"/>
                  <a:gd name="T2" fmla="*/ 77 w 79"/>
                  <a:gd name="T3" fmla="*/ 34 h 134"/>
                  <a:gd name="T4" fmla="*/ 55 w 79"/>
                  <a:gd name="T5" fmla="*/ 7 h 134"/>
                  <a:gd name="T6" fmla="*/ 54 w 79"/>
                  <a:gd name="T7" fmla="*/ 7 h 134"/>
                  <a:gd name="T8" fmla="*/ 54 w 79"/>
                  <a:gd name="T9" fmla="*/ 7 h 134"/>
                  <a:gd name="T10" fmla="*/ 32 w 79"/>
                  <a:gd name="T11" fmla="*/ 3 h 134"/>
                  <a:gd name="T12" fmla="*/ 0 w 79"/>
                  <a:gd name="T13" fmla="*/ 0 h 134"/>
                  <a:gd name="T14" fmla="*/ 0 w 79"/>
                  <a:gd name="T15" fmla="*/ 134 h 134"/>
                  <a:gd name="T16" fmla="*/ 52 w 79"/>
                  <a:gd name="T17" fmla="*/ 134 h 134"/>
                  <a:gd name="T18" fmla="*/ 53 w 79"/>
                  <a:gd name="T19" fmla="*/ 52 h 134"/>
                  <a:gd name="T20" fmla="*/ 79 w 79"/>
                  <a:gd name="T21" fmla="*/ 52 h 134"/>
                  <a:gd name="T22" fmla="*/ 77 w 79"/>
                  <a:gd name="T23" fmla="*/ 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134">
                    <a:moveTo>
                      <a:pt x="77" y="34"/>
                    </a:moveTo>
                    <a:cubicBezTo>
                      <a:pt x="77" y="34"/>
                      <a:pt x="77" y="34"/>
                      <a:pt x="77" y="34"/>
                    </a:cubicBezTo>
                    <a:cubicBezTo>
                      <a:pt x="76" y="13"/>
                      <a:pt x="59" y="8"/>
                      <a:pt x="55" y="7"/>
                    </a:cubicBezTo>
                    <a:cubicBezTo>
                      <a:pt x="54" y="7"/>
                      <a:pt x="54" y="7"/>
                      <a:pt x="54" y="7"/>
                    </a:cubicBezTo>
                    <a:cubicBezTo>
                      <a:pt x="54" y="7"/>
                      <a:pt x="54" y="7"/>
                      <a:pt x="54" y="7"/>
                    </a:cubicBezTo>
                    <a:cubicBezTo>
                      <a:pt x="32" y="3"/>
                      <a:pt x="32" y="3"/>
                      <a:pt x="32" y="3"/>
                    </a:cubicBezTo>
                    <a:cubicBezTo>
                      <a:pt x="0" y="0"/>
                      <a:pt x="0" y="0"/>
                      <a:pt x="0" y="0"/>
                    </a:cubicBezTo>
                    <a:cubicBezTo>
                      <a:pt x="0" y="134"/>
                      <a:pt x="0" y="134"/>
                      <a:pt x="0" y="134"/>
                    </a:cubicBezTo>
                    <a:cubicBezTo>
                      <a:pt x="52" y="134"/>
                      <a:pt x="52" y="134"/>
                      <a:pt x="52" y="134"/>
                    </a:cubicBezTo>
                    <a:cubicBezTo>
                      <a:pt x="53" y="52"/>
                      <a:pt x="53" y="52"/>
                      <a:pt x="53" y="52"/>
                    </a:cubicBezTo>
                    <a:cubicBezTo>
                      <a:pt x="79" y="52"/>
                      <a:pt x="79" y="52"/>
                      <a:pt x="79" y="52"/>
                    </a:cubicBezTo>
                    <a:lnTo>
                      <a:pt x="77" y="34"/>
                    </a:lnTo>
                    <a:close/>
                  </a:path>
                </a:pathLst>
              </a:custGeom>
              <a:solidFill>
                <a:srgbClr val="59585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3" name="Freeform 90">
                <a:extLst>
                  <a:ext uri="{FF2B5EF4-FFF2-40B4-BE49-F238E27FC236}">
                    <a16:creationId xmlns:a16="http://schemas.microsoft.com/office/drawing/2014/main" id="{1193B224-C4D9-4F83-B9B8-662D28AB254F}"/>
                  </a:ext>
                </a:extLst>
              </p:cNvPr>
              <p:cNvSpPr>
                <a:spLocks/>
              </p:cNvSpPr>
              <p:nvPr/>
            </p:nvSpPr>
            <p:spPr bwMode="auto">
              <a:xfrm>
                <a:off x="5982615" y="3432498"/>
                <a:ext cx="236389" cy="513256"/>
              </a:xfrm>
              <a:custGeom>
                <a:avLst/>
                <a:gdLst>
                  <a:gd name="T0" fmla="*/ 62 w 62"/>
                  <a:gd name="T1" fmla="*/ 0 h 134"/>
                  <a:gd name="T2" fmla="*/ 60 w 62"/>
                  <a:gd name="T3" fmla="*/ 0 h 134"/>
                  <a:gd name="T4" fmla="*/ 23 w 62"/>
                  <a:gd name="T5" fmla="*/ 4 h 134"/>
                  <a:gd name="T6" fmla="*/ 21 w 62"/>
                  <a:gd name="T7" fmla="*/ 4 h 134"/>
                  <a:gd name="T8" fmla="*/ 3 w 62"/>
                  <a:gd name="T9" fmla="*/ 25 h 134"/>
                  <a:gd name="T10" fmla="*/ 0 w 62"/>
                  <a:gd name="T11" fmla="*/ 47 h 134"/>
                  <a:gd name="T12" fmla="*/ 18 w 62"/>
                  <a:gd name="T13" fmla="*/ 47 h 134"/>
                  <a:gd name="T14" fmla="*/ 31 w 62"/>
                  <a:gd name="T15" fmla="*/ 134 h 134"/>
                  <a:gd name="T16" fmla="*/ 62 w 62"/>
                  <a:gd name="T17" fmla="*/ 134 h 134"/>
                  <a:gd name="T18" fmla="*/ 62 w 62"/>
                  <a:gd name="T19"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134">
                    <a:moveTo>
                      <a:pt x="62" y="0"/>
                    </a:moveTo>
                    <a:cubicBezTo>
                      <a:pt x="60" y="0"/>
                      <a:pt x="60" y="0"/>
                      <a:pt x="60" y="0"/>
                    </a:cubicBezTo>
                    <a:cubicBezTo>
                      <a:pt x="23" y="4"/>
                      <a:pt x="23" y="4"/>
                      <a:pt x="23" y="4"/>
                    </a:cubicBezTo>
                    <a:cubicBezTo>
                      <a:pt x="21" y="4"/>
                      <a:pt x="21" y="4"/>
                      <a:pt x="21" y="4"/>
                    </a:cubicBezTo>
                    <a:cubicBezTo>
                      <a:pt x="16" y="4"/>
                      <a:pt x="5" y="8"/>
                      <a:pt x="3" y="25"/>
                    </a:cubicBezTo>
                    <a:cubicBezTo>
                      <a:pt x="0" y="47"/>
                      <a:pt x="0" y="47"/>
                      <a:pt x="0" y="47"/>
                    </a:cubicBezTo>
                    <a:cubicBezTo>
                      <a:pt x="18" y="47"/>
                      <a:pt x="18" y="47"/>
                      <a:pt x="18" y="47"/>
                    </a:cubicBezTo>
                    <a:cubicBezTo>
                      <a:pt x="31" y="134"/>
                      <a:pt x="31" y="134"/>
                      <a:pt x="31" y="134"/>
                    </a:cubicBezTo>
                    <a:cubicBezTo>
                      <a:pt x="62" y="134"/>
                      <a:pt x="62" y="134"/>
                      <a:pt x="62" y="134"/>
                    </a:cubicBezTo>
                    <a:lnTo>
                      <a:pt x="62" y="0"/>
                    </a:lnTo>
                    <a:close/>
                  </a:path>
                </a:pathLst>
              </a:custGeom>
              <a:solidFill>
                <a:srgbClr val="464748"/>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4" name="Freeform 91">
                <a:extLst>
                  <a:ext uri="{FF2B5EF4-FFF2-40B4-BE49-F238E27FC236}">
                    <a16:creationId xmlns:a16="http://schemas.microsoft.com/office/drawing/2014/main" id="{E88DCF86-FE53-4FE5-BDB0-405BC7F7E75E}"/>
                  </a:ext>
                </a:extLst>
              </p:cNvPr>
              <p:cNvSpPr>
                <a:spLocks/>
              </p:cNvSpPr>
              <p:nvPr/>
            </p:nvSpPr>
            <p:spPr bwMode="auto">
              <a:xfrm>
                <a:off x="6070046" y="3217157"/>
                <a:ext cx="165149" cy="348108"/>
              </a:xfrm>
              <a:custGeom>
                <a:avLst/>
                <a:gdLst>
                  <a:gd name="T0" fmla="*/ 0 w 43"/>
                  <a:gd name="T1" fmla="*/ 91 h 91"/>
                  <a:gd name="T2" fmla="*/ 41 w 43"/>
                  <a:gd name="T3" fmla="*/ 54 h 91"/>
                  <a:gd name="T4" fmla="*/ 41 w 43"/>
                  <a:gd name="T5" fmla="*/ 54 h 91"/>
                  <a:gd name="T6" fmla="*/ 40 w 43"/>
                  <a:gd name="T7" fmla="*/ 18 h 91"/>
                  <a:gd name="T8" fmla="*/ 33 w 43"/>
                  <a:gd name="T9" fmla="*/ 18 h 91"/>
                  <a:gd name="T10" fmla="*/ 33 w 43"/>
                  <a:gd name="T11" fmla="*/ 4 h 91"/>
                  <a:gd name="T12" fmla="*/ 25 w 43"/>
                  <a:gd name="T13" fmla="*/ 4 h 91"/>
                  <a:gd name="T14" fmla="*/ 2 w 43"/>
                  <a:gd name="T15" fmla="*/ 50 h 91"/>
                  <a:gd name="T16" fmla="*/ 0 w 43"/>
                  <a:gd name="T1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91">
                    <a:moveTo>
                      <a:pt x="0" y="91"/>
                    </a:moveTo>
                    <a:cubicBezTo>
                      <a:pt x="15" y="90"/>
                      <a:pt x="41" y="85"/>
                      <a:pt x="41" y="54"/>
                    </a:cubicBezTo>
                    <a:cubicBezTo>
                      <a:pt x="41" y="54"/>
                      <a:pt x="41" y="54"/>
                      <a:pt x="41" y="54"/>
                    </a:cubicBezTo>
                    <a:cubicBezTo>
                      <a:pt x="43" y="36"/>
                      <a:pt x="40" y="18"/>
                      <a:pt x="40" y="18"/>
                    </a:cubicBezTo>
                    <a:cubicBezTo>
                      <a:pt x="40" y="18"/>
                      <a:pt x="36" y="18"/>
                      <a:pt x="33" y="18"/>
                    </a:cubicBezTo>
                    <a:cubicBezTo>
                      <a:pt x="33" y="9"/>
                      <a:pt x="33" y="4"/>
                      <a:pt x="33" y="4"/>
                    </a:cubicBezTo>
                    <a:cubicBezTo>
                      <a:pt x="25" y="4"/>
                      <a:pt x="25" y="4"/>
                      <a:pt x="25" y="4"/>
                    </a:cubicBezTo>
                    <a:cubicBezTo>
                      <a:pt x="25" y="4"/>
                      <a:pt x="0" y="0"/>
                      <a:pt x="2" y="50"/>
                    </a:cubicBezTo>
                    <a:cubicBezTo>
                      <a:pt x="3" y="71"/>
                      <a:pt x="2" y="83"/>
                      <a:pt x="0" y="91"/>
                    </a:cubicBezTo>
                    <a:close/>
                  </a:path>
                </a:pathLst>
              </a:custGeom>
              <a:solidFill>
                <a:srgbClr val="E26C4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5" name="Freeform 92">
                <a:extLst>
                  <a:ext uri="{FF2B5EF4-FFF2-40B4-BE49-F238E27FC236}">
                    <a16:creationId xmlns:a16="http://schemas.microsoft.com/office/drawing/2014/main" id="{3AC932DD-8C9B-4B59-9849-3FBA7C130A1D}"/>
                  </a:ext>
                </a:extLst>
              </p:cNvPr>
              <p:cNvSpPr>
                <a:spLocks/>
              </p:cNvSpPr>
              <p:nvPr/>
            </p:nvSpPr>
            <p:spPr bwMode="auto">
              <a:xfrm>
                <a:off x="6100810" y="3934420"/>
                <a:ext cx="322202" cy="37240"/>
              </a:xfrm>
              <a:custGeom>
                <a:avLst/>
                <a:gdLst>
                  <a:gd name="T0" fmla="*/ 0 w 199"/>
                  <a:gd name="T1" fmla="*/ 23 h 23"/>
                  <a:gd name="T2" fmla="*/ 199 w 199"/>
                  <a:gd name="T3" fmla="*/ 21 h 23"/>
                  <a:gd name="T4" fmla="*/ 196 w 199"/>
                  <a:gd name="T5" fmla="*/ 0 h 23"/>
                  <a:gd name="T6" fmla="*/ 0 w 199"/>
                  <a:gd name="T7" fmla="*/ 0 h 23"/>
                  <a:gd name="T8" fmla="*/ 0 w 199"/>
                  <a:gd name="T9" fmla="*/ 23 h 23"/>
                </a:gdLst>
                <a:ahLst/>
                <a:cxnLst>
                  <a:cxn ang="0">
                    <a:pos x="T0" y="T1"/>
                  </a:cxn>
                  <a:cxn ang="0">
                    <a:pos x="T2" y="T3"/>
                  </a:cxn>
                  <a:cxn ang="0">
                    <a:pos x="T4" y="T5"/>
                  </a:cxn>
                  <a:cxn ang="0">
                    <a:pos x="T6" y="T7"/>
                  </a:cxn>
                  <a:cxn ang="0">
                    <a:pos x="T8" y="T9"/>
                  </a:cxn>
                </a:cxnLst>
                <a:rect l="0" t="0" r="r" b="b"/>
                <a:pathLst>
                  <a:path w="199" h="23">
                    <a:moveTo>
                      <a:pt x="0" y="23"/>
                    </a:moveTo>
                    <a:lnTo>
                      <a:pt x="199" y="21"/>
                    </a:lnTo>
                    <a:lnTo>
                      <a:pt x="196" y="0"/>
                    </a:lnTo>
                    <a:lnTo>
                      <a:pt x="0" y="0"/>
                    </a:lnTo>
                    <a:lnTo>
                      <a:pt x="0" y="23"/>
                    </a:lnTo>
                    <a:close/>
                  </a:path>
                </a:pathLst>
              </a:custGeom>
              <a:solidFill>
                <a:srgbClr val="00205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6" name="Freeform 93">
                <a:extLst>
                  <a:ext uri="{FF2B5EF4-FFF2-40B4-BE49-F238E27FC236}">
                    <a16:creationId xmlns:a16="http://schemas.microsoft.com/office/drawing/2014/main" id="{C928BBB8-863C-43ED-B0CE-E236C94BB936}"/>
                  </a:ext>
                </a:extLst>
              </p:cNvPr>
              <p:cNvSpPr>
                <a:spLocks/>
              </p:cNvSpPr>
              <p:nvPr/>
            </p:nvSpPr>
            <p:spPr bwMode="auto">
              <a:xfrm>
                <a:off x="4978770" y="1714629"/>
                <a:ext cx="1256424" cy="628212"/>
              </a:xfrm>
              <a:custGeom>
                <a:avLst/>
                <a:gdLst>
                  <a:gd name="T0" fmla="*/ 164 w 328"/>
                  <a:gd name="T1" fmla="*/ 0 h 164"/>
                  <a:gd name="T2" fmla="*/ 0 w 328"/>
                  <a:gd name="T3" fmla="*/ 164 h 164"/>
                  <a:gd name="T4" fmla="*/ 328 w 328"/>
                  <a:gd name="T5" fmla="*/ 164 h 164"/>
                  <a:gd name="T6" fmla="*/ 164 w 328"/>
                  <a:gd name="T7" fmla="*/ 0 h 164"/>
                </a:gdLst>
                <a:ahLst/>
                <a:cxnLst>
                  <a:cxn ang="0">
                    <a:pos x="T0" y="T1"/>
                  </a:cxn>
                  <a:cxn ang="0">
                    <a:pos x="T2" y="T3"/>
                  </a:cxn>
                  <a:cxn ang="0">
                    <a:pos x="T4" y="T5"/>
                  </a:cxn>
                  <a:cxn ang="0">
                    <a:pos x="T6" y="T7"/>
                  </a:cxn>
                </a:cxnLst>
                <a:rect l="0" t="0" r="r" b="b"/>
                <a:pathLst>
                  <a:path w="328" h="164">
                    <a:moveTo>
                      <a:pt x="164" y="0"/>
                    </a:moveTo>
                    <a:cubicBezTo>
                      <a:pt x="74" y="0"/>
                      <a:pt x="0" y="73"/>
                      <a:pt x="0" y="164"/>
                    </a:cubicBezTo>
                    <a:cubicBezTo>
                      <a:pt x="328" y="164"/>
                      <a:pt x="328" y="164"/>
                      <a:pt x="328" y="164"/>
                    </a:cubicBezTo>
                    <a:cubicBezTo>
                      <a:pt x="328" y="73"/>
                      <a:pt x="255" y="0"/>
                      <a:pt x="164" y="0"/>
                    </a:cubicBezTo>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7" name="Freeform 94">
                <a:extLst>
                  <a:ext uri="{FF2B5EF4-FFF2-40B4-BE49-F238E27FC236}">
                    <a16:creationId xmlns:a16="http://schemas.microsoft.com/office/drawing/2014/main" id="{704CC0BD-0FEE-4DF9-B046-68A2FCAF43E3}"/>
                  </a:ext>
                </a:extLst>
              </p:cNvPr>
              <p:cNvSpPr>
                <a:spLocks/>
              </p:cNvSpPr>
              <p:nvPr/>
            </p:nvSpPr>
            <p:spPr bwMode="auto">
              <a:xfrm>
                <a:off x="5989091" y="2064355"/>
                <a:ext cx="555353" cy="278486"/>
              </a:xfrm>
              <a:custGeom>
                <a:avLst/>
                <a:gdLst>
                  <a:gd name="T0" fmla="*/ 72 w 145"/>
                  <a:gd name="T1" fmla="*/ 0 h 73"/>
                  <a:gd name="T2" fmla="*/ 0 w 145"/>
                  <a:gd name="T3" fmla="*/ 73 h 73"/>
                  <a:gd name="T4" fmla="*/ 145 w 145"/>
                  <a:gd name="T5" fmla="*/ 73 h 73"/>
                  <a:gd name="T6" fmla="*/ 72 w 145"/>
                  <a:gd name="T7" fmla="*/ 0 h 73"/>
                </a:gdLst>
                <a:ahLst/>
                <a:cxnLst>
                  <a:cxn ang="0">
                    <a:pos x="T0" y="T1"/>
                  </a:cxn>
                  <a:cxn ang="0">
                    <a:pos x="T2" y="T3"/>
                  </a:cxn>
                  <a:cxn ang="0">
                    <a:pos x="T4" y="T5"/>
                  </a:cxn>
                  <a:cxn ang="0">
                    <a:pos x="T6" y="T7"/>
                  </a:cxn>
                </a:cxnLst>
                <a:rect l="0" t="0" r="r" b="b"/>
                <a:pathLst>
                  <a:path w="145" h="73">
                    <a:moveTo>
                      <a:pt x="72" y="0"/>
                    </a:moveTo>
                    <a:cubicBezTo>
                      <a:pt x="32" y="0"/>
                      <a:pt x="0" y="33"/>
                      <a:pt x="0" y="73"/>
                    </a:cubicBezTo>
                    <a:cubicBezTo>
                      <a:pt x="145" y="73"/>
                      <a:pt x="145" y="73"/>
                      <a:pt x="145" y="73"/>
                    </a:cubicBezTo>
                    <a:cubicBezTo>
                      <a:pt x="145" y="33"/>
                      <a:pt x="113" y="0"/>
                      <a:pt x="72"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8" name="Freeform 95">
                <a:extLst>
                  <a:ext uri="{FF2B5EF4-FFF2-40B4-BE49-F238E27FC236}">
                    <a16:creationId xmlns:a16="http://schemas.microsoft.com/office/drawing/2014/main" id="{0B8E7C42-9CC2-4BA9-92DF-B7480D0FD4AE}"/>
                  </a:ext>
                </a:extLst>
              </p:cNvPr>
              <p:cNvSpPr>
                <a:spLocks/>
              </p:cNvSpPr>
              <p:nvPr/>
            </p:nvSpPr>
            <p:spPr bwMode="auto">
              <a:xfrm>
                <a:off x="6471584" y="2190646"/>
                <a:ext cx="302773" cy="152196"/>
              </a:xfrm>
              <a:custGeom>
                <a:avLst/>
                <a:gdLst>
                  <a:gd name="T0" fmla="*/ 40 w 79"/>
                  <a:gd name="T1" fmla="*/ 0 h 40"/>
                  <a:gd name="T2" fmla="*/ 0 w 79"/>
                  <a:gd name="T3" fmla="*/ 40 h 40"/>
                  <a:gd name="T4" fmla="*/ 79 w 79"/>
                  <a:gd name="T5" fmla="*/ 40 h 40"/>
                  <a:gd name="T6" fmla="*/ 40 w 79"/>
                  <a:gd name="T7" fmla="*/ 0 h 40"/>
                </a:gdLst>
                <a:ahLst/>
                <a:cxnLst>
                  <a:cxn ang="0">
                    <a:pos x="T0" y="T1"/>
                  </a:cxn>
                  <a:cxn ang="0">
                    <a:pos x="T2" y="T3"/>
                  </a:cxn>
                  <a:cxn ang="0">
                    <a:pos x="T4" y="T5"/>
                  </a:cxn>
                  <a:cxn ang="0">
                    <a:pos x="T6" y="T7"/>
                  </a:cxn>
                </a:cxnLst>
                <a:rect l="0" t="0" r="r" b="b"/>
                <a:pathLst>
                  <a:path w="79" h="40">
                    <a:moveTo>
                      <a:pt x="40" y="0"/>
                    </a:moveTo>
                    <a:cubicBezTo>
                      <a:pt x="18" y="0"/>
                      <a:pt x="0" y="18"/>
                      <a:pt x="0" y="40"/>
                    </a:cubicBezTo>
                    <a:cubicBezTo>
                      <a:pt x="79" y="40"/>
                      <a:pt x="79" y="40"/>
                      <a:pt x="79" y="40"/>
                    </a:cubicBezTo>
                    <a:cubicBezTo>
                      <a:pt x="79" y="18"/>
                      <a:pt x="62" y="0"/>
                      <a:pt x="40"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29" name="Freeform 96">
                <a:extLst>
                  <a:ext uri="{FF2B5EF4-FFF2-40B4-BE49-F238E27FC236}">
                    <a16:creationId xmlns:a16="http://schemas.microsoft.com/office/drawing/2014/main" id="{2AA99CE2-F11D-4F7B-9DD9-1097A44F3649}"/>
                  </a:ext>
                </a:extLst>
              </p:cNvPr>
              <p:cNvSpPr>
                <a:spLocks/>
              </p:cNvSpPr>
              <p:nvPr/>
            </p:nvSpPr>
            <p:spPr bwMode="auto">
              <a:xfrm>
                <a:off x="4407228" y="1994735"/>
                <a:ext cx="701072" cy="348108"/>
              </a:xfrm>
              <a:custGeom>
                <a:avLst/>
                <a:gdLst>
                  <a:gd name="T0" fmla="*/ 91 w 183"/>
                  <a:gd name="T1" fmla="*/ 0 h 91"/>
                  <a:gd name="T2" fmla="*/ 0 w 183"/>
                  <a:gd name="T3" fmla="*/ 91 h 91"/>
                  <a:gd name="T4" fmla="*/ 183 w 183"/>
                  <a:gd name="T5" fmla="*/ 91 h 91"/>
                  <a:gd name="T6" fmla="*/ 91 w 183"/>
                  <a:gd name="T7" fmla="*/ 0 h 91"/>
                </a:gdLst>
                <a:ahLst/>
                <a:cxnLst>
                  <a:cxn ang="0">
                    <a:pos x="T0" y="T1"/>
                  </a:cxn>
                  <a:cxn ang="0">
                    <a:pos x="T2" y="T3"/>
                  </a:cxn>
                  <a:cxn ang="0">
                    <a:pos x="T4" y="T5"/>
                  </a:cxn>
                  <a:cxn ang="0">
                    <a:pos x="T6" y="T7"/>
                  </a:cxn>
                </a:cxnLst>
                <a:rect l="0" t="0" r="r" b="b"/>
                <a:pathLst>
                  <a:path w="183" h="91">
                    <a:moveTo>
                      <a:pt x="91" y="0"/>
                    </a:moveTo>
                    <a:cubicBezTo>
                      <a:pt x="41" y="0"/>
                      <a:pt x="0" y="41"/>
                      <a:pt x="0" y="91"/>
                    </a:cubicBezTo>
                    <a:cubicBezTo>
                      <a:pt x="183" y="91"/>
                      <a:pt x="183" y="91"/>
                      <a:pt x="183" y="91"/>
                    </a:cubicBezTo>
                    <a:cubicBezTo>
                      <a:pt x="183" y="41"/>
                      <a:pt x="142" y="0"/>
                      <a:pt x="9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0" name="Freeform 97">
                <a:extLst>
                  <a:ext uri="{FF2B5EF4-FFF2-40B4-BE49-F238E27FC236}">
                    <a16:creationId xmlns:a16="http://schemas.microsoft.com/office/drawing/2014/main" id="{965B985F-17BA-4470-B55D-608ADE4F9C92}"/>
                  </a:ext>
                </a:extLst>
              </p:cNvPr>
              <p:cNvSpPr>
                <a:spLocks/>
              </p:cNvSpPr>
              <p:nvPr/>
            </p:nvSpPr>
            <p:spPr bwMode="auto">
              <a:xfrm>
                <a:off x="4855719" y="2109690"/>
                <a:ext cx="1214327" cy="27525"/>
              </a:xfrm>
              <a:custGeom>
                <a:avLst/>
                <a:gdLst>
                  <a:gd name="T0" fmla="*/ 750 w 750"/>
                  <a:gd name="T1" fmla="*/ 17 h 17"/>
                  <a:gd name="T2" fmla="*/ 634 w 750"/>
                  <a:gd name="T3" fmla="*/ 0 h 17"/>
                  <a:gd name="T4" fmla="*/ 433 w 750"/>
                  <a:gd name="T5" fmla="*/ 0 h 17"/>
                  <a:gd name="T6" fmla="*/ 317 w 750"/>
                  <a:gd name="T7" fmla="*/ 0 h 17"/>
                  <a:gd name="T8" fmla="*/ 116 w 750"/>
                  <a:gd name="T9" fmla="*/ 0 h 17"/>
                  <a:gd name="T10" fmla="*/ 0 w 750"/>
                  <a:gd name="T11" fmla="*/ 17 h 17"/>
                  <a:gd name="T12" fmla="*/ 750 w 750"/>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750" h="17">
                    <a:moveTo>
                      <a:pt x="750" y="17"/>
                    </a:moveTo>
                    <a:lnTo>
                      <a:pt x="634" y="0"/>
                    </a:lnTo>
                    <a:lnTo>
                      <a:pt x="433" y="0"/>
                    </a:lnTo>
                    <a:lnTo>
                      <a:pt x="317" y="0"/>
                    </a:lnTo>
                    <a:lnTo>
                      <a:pt x="116" y="0"/>
                    </a:lnTo>
                    <a:lnTo>
                      <a:pt x="0" y="17"/>
                    </a:lnTo>
                    <a:lnTo>
                      <a:pt x="750" y="17"/>
                    </a:ln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1" name="Freeform 98">
                <a:extLst>
                  <a:ext uri="{FF2B5EF4-FFF2-40B4-BE49-F238E27FC236}">
                    <a16:creationId xmlns:a16="http://schemas.microsoft.com/office/drawing/2014/main" id="{92BC61D0-C66A-4043-813E-6FB38D9148ED}"/>
                  </a:ext>
                </a:extLst>
              </p:cNvPr>
              <p:cNvSpPr>
                <a:spLocks/>
              </p:cNvSpPr>
              <p:nvPr/>
            </p:nvSpPr>
            <p:spPr bwMode="auto">
              <a:xfrm>
                <a:off x="5020868" y="1515479"/>
                <a:ext cx="884030" cy="597450"/>
              </a:xfrm>
              <a:custGeom>
                <a:avLst/>
                <a:gdLst>
                  <a:gd name="T0" fmla="*/ 231 w 231"/>
                  <a:gd name="T1" fmla="*/ 146 h 156"/>
                  <a:gd name="T2" fmla="*/ 222 w 231"/>
                  <a:gd name="T3" fmla="*/ 156 h 156"/>
                  <a:gd name="T4" fmla="*/ 9 w 231"/>
                  <a:gd name="T5" fmla="*/ 156 h 156"/>
                  <a:gd name="T6" fmla="*/ 0 w 231"/>
                  <a:gd name="T7" fmla="*/ 146 h 156"/>
                  <a:gd name="T8" fmla="*/ 0 w 231"/>
                  <a:gd name="T9" fmla="*/ 9 h 156"/>
                  <a:gd name="T10" fmla="*/ 9 w 231"/>
                  <a:gd name="T11" fmla="*/ 0 h 156"/>
                  <a:gd name="T12" fmla="*/ 222 w 231"/>
                  <a:gd name="T13" fmla="*/ 0 h 156"/>
                  <a:gd name="T14" fmla="*/ 231 w 231"/>
                  <a:gd name="T15" fmla="*/ 9 h 156"/>
                  <a:gd name="T16" fmla="*/ 231 w 231"/>
                  <a:gd name="T17" fmla="*/ 14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1" h="156">
                    <a:moveTo>
                      <a:pt x="231" y="146"/>
                    </a:moveTo>
                    <a:cubicBezTo>
                      <a:pt x="231" y="151"/>
                      <a:pt x="227" y="156"/>
                      <a:pt x="222" y="156"/>
                    </a:cubicBezTo>
                    <a:cubicBezTo>
                      <a:pt x="9" y="156"/>
                      <a:pt x="9" y="156"/>
                      <a:pt x="9" y="156"/>
                    </a:cubicBezTo>
                    <a:cubicBezTo>
                      <a:pt x="4" y="156"/>
                      <a:pt x="0" y="151"/>
                      <a:pt x="0" y="146"/>
                    </a:cubicBezTo>
                    <a:cubicBezTo>
                      <a:pt x="0" y="9"/>
                      <a:pt x="0" y="9"/>
                      <a:pt x="0" y="9"/>
                    </a:cubicBezTo>
                    <a:cubicBezTo>
                      <a:pt x="0" y="4"/>
                      <a:pt x="4" y="0"/>
                      <a:pt x="9" y="0"/>
                    </a:cubicBezTo>
                    <a:cubicBezTo>
                      <a:pt x="222" y="0"/>
                      <a:pt x="222" y="0"/>
                      <a:pt x="222" y="0"/>
                    </a:cubicBezTo>
                    <a:cubicBezTo>
                      <a:pt x="227" y="0"/>
                      <a:pt x="231" y="4"/>
                      <a:pt x="231" y="9"/>
                    </a:cubicBezTo>
                    <a:cubicBezTo>
                      <a:pt x="231" y="146"/>
                      <a:pt x="231" y="146"/>
                      <a:pt x="231" y="146"/>
                    </a:cubicBezTo>
                  </a:path>
                </a:pathLst>
              </a:custGeom>
              <a:solidFill>
                <a:srgbClr val="DD59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2" name="Freeform 99">
                <a:extLst>
                  <a:ext uri="{FF2B5EF4-FFF2-40B4-BE49-F238E27FC236}">
                    <a16:creationId xmlns:a16="http://schemas.microsoft.com/office/drawing/2014/main" id="{65061675-4064-4AF2-A1A1-86C2807232EB}"/>
                  </a:ext>
                </a:extLst>
              </p:cNvPr>
              <p:cNvSpPr>
                <a:spLocks/>
              </p:cNvSpPr>
              <p:nvPr/>
            </p:nvSpPr>
            <p:spPr bwMode="auto">
              <a:xfrm>
                <a:off x="4855719" y="2137215"/>
                <a:ext cx="1214327" cy="53431"/>
              </a:xfrm>
              <a:custGeom>
                <a:avLst/>
                <a:gdLst>
                  <a:gd name="T0" fmla="*/ 0 w 317"/>
                  <a:gd name="T1" fmla="*/ 0 h 14"/>
                  <a:gd name="T2" fmla="*/ 15 w 317"/>
                  <a:gd name="T3" fmla="*/ 14 h 14"/>
                  <a:gd name="T4" fmla="*/ 302 w 317"/>
                  <a:gd name="T5" fmla="*/ 14 h 14"/>
                  <a:gd name="T6" fmla="*/ 317 w 317"/>
                  <a:gd name="T7" fmla="*/ 0 h 14"/>
                  <a:gd name="T8" fmla="*/ 0 w 317"/>
                  <a:gd name="T9" fmla="*/ 0 h 14"/>
                </a:gdLst>
                <a:ahLst/>
                <a:cxnLst>
                  <a:cxn ang="0">
                    <a:pos x="T0" y="T1"/>
                  </a:cxn>
                  <a:cxn ang="0">
                    <a:pos x="T2" y="T3"/>
                  </a:cxn>
                  <a:cxn ang="0">
                    <a:pos x="T4" y="T5"/>
                  </a:cxn>
                  <a:cxn ang="0">
                    <a:pos x="T6" y="T7"/>
                  </a:cxn>
                  <a:cxn ang="0">
                    <a:pos x="T8" y="T9"/>
                  </a:cxn>
                </a:cxnLst>
                <a:rect l="0" t="0" r="r" b="b"/>
                <a:pathLst>
                  <a:path w="317" h="14">
                    <a:moveTo>
                      <a:pt x="0" y="0"/>
                    </a:moveTo>
                    <a:cubicBezTo>
                      <a:pt x="1" y="8"/>
                      <a:pt x="8" y="14"/>
                      <a:pt x="15" y="14"/>
                    </a:cubicBezTo>
                    <a:cubicBezTo>
                      <a:pt x="302" y="14"/>
                      <a:pt x="302" y="14"/>
                      <a:pt x="302" y="14"/>
                    </a:cubicBezTo>
                    <a:cubicBezTo>
                      <a:pt x="309" y="14"/>
                      <a:pt x="316" y="8"/>
                      <a:pt x="317" y="0"/>
                    </a:cubicBezTo>
                    <a:lnTo>
                      <a:pt x="0" y="0"/>
                    </a:lnTo>
                    <a:close/>
                  </a:path>
                </a:pathLst>
              </a:custGeom>
              <a:solidFill>
                <a:srgbClr val="DD59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3" name="Rectangle 100">
                <a:extLst>
                  <a:ext uri="{FF2B5EF4-FFF2-40B4-BE49-F238E27FC236}">
                    <a16:creationId xmlns:a16="http://schemas.microsoft.com/office/drawing/2014/main" id="{C0C8B494-DA0C-4AD3-A24D-D0C4F8CFB854}"/>
                  </a:ext>
                </a:extLst>
              </p:cNvPr>
              <p:cNvSpPr>
                <a:spLocks noChangeArrowheads="1"/>
              </p:cNvSpPr>
              <p:nvPr/>
            </p:nvSpPr>
            <p:spPr bwMode="auto">
              <a:xfrm>
                <a:off x="5062964" y="1557577"/>
                <a:ext cx="799837" cy="464683"/>
              </a:xfrm>
              <a:prstGeom prst="rect">
                <a:avLst/>
              </a:prstGeom>
              <a:solidFill>
                <a:srgbClr val="00BCF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4" name="Rectangle 101">
                <a:extLst>
                  <a:ext uri="{FF2B5EF4-FFF2-40B4-BE49-F238E27FC236}">
                    <a16:creationId xmlns:a16="http://schemas.microsoft.com/office/drawing/2014/main" id="{24E84767-34E8-4F22-9321-866ADD8F8BF7}"/>
                  </a:ext>
                </a:extLst>
              </p:cNvPr>
              <p:cNvSpPr>
                <a:spLocks noChangeArrowheads="1"/>
              </p:cNvSpPr>
              <p:nvPr/>
            </p:nvSpPr>
            <p:spPr bwMode="auto">
              <a:xfrm>
                <a:off x="5062964" y="1557577"/>
                <a:ext cx="799837" cy="4646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5" name="Freeform 102">
                <a:extLst>
                  <a:ext uri="{FF2B5EF4-FFF2-40B4-BE49-F238E27FC236}">
                    <a16:creationId xmlns:a16="http://schemas.microsoft.com/office/drawing/2014/main" id="{3AAD6840-50D5-456F-B4CC-EE4F395629F5}"/>
                  </a:ext>
                </a:extLst>
              </p:cNvPr>
              <p:cNvSpPr>
                <a:spLocks/>
              </p:cNvSpPr>
              <p:nvPr/>
            </p:nvSpPr>
            <p:spPr bwMode="auto">
              <a:xfrm>
                <a:off x="5058107" y="1557577"/>
                <a:ext cx="652499" cy="464683"/>
              </a:xfrm>
              <a:custGeom>
                <a:avLst/>
                <a:gdLst>
                  <a:gd name="T0" fmla="*/ 403 w 403"/>
                  <a:gd name="T1" fmla="*/ 0 h 287"/>
                  <a:gd name="T2" fmla="*/ 0 w 403"/>
                  <a:gd name="T3" fmla="*/ 0 h 287"/>
                  <a:gd name="T4" fmla="*/ 0 w 403"/>
                  <a:gd name="T5" fmla="*/ 287 h 287"/>
                  <a:gd name="T6" fmla="*/ 114 w 403"/>
                  <a:gd name="T7" fmla="*/ 287 h 287"/>
                  <a:gd name="T8" fmla="*/ 403 w 403"/>
                  <a:gd name="T9" fmla="*/ 0 h 287"/>
                </a:gdLst>
                <a:ahLst/>
                <a:cxnLst>
                  <a:cxn ang="0">
                    <a:pos x="T0" y="T1"/>
                  </a:cxn>
                  <a:cxn ang="0">
                    <a:pos x="T2" y="T3"/>
                  </a:cxn>
                  <a:cxn ang="0">
                    <a:pos x="T4" y="T5"/>
                  </a:cxn>
                  <a:cxn ang="0">
                    <a:pos x="T6" y="T7"/>
                  </a:cxn>
                  <a:cxn ang="0">
                    <a:pos x="T8" y="T9"/>
                  </a:cxn>
                </a:cxnLst>
                <a:rect l="0" t="0" r="r" b="b"/>
                <a:pathLst>
                  <a:path w="403" h="287">
                    <a:moveTo>
                      <a:pt x="403" y="0"/>
                    </a:moveTo>
                    <a:lnTo>
                      <a:pt x="0" y="0"/>
                    </a:lnTo>
                    <a:lnTo>
                      <a:pt x="0" y="287"/>
                    </a:lnTo>
                    <a:lnTo>
                      <a:pt x="114" y="287"/>
                    </a:lnTo>
                    <a:lnTo>
                      <a:pt x="403" y="0"/>
                    </a:lnTo>
                    <a:close/>
                  </a:path>
                </a:pathLst>
              </a:custGeom>
              <a:solidFill>
                <a:srgbClr val="B2EBF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6" name="Freeform 103">
                <a:extLst>
                  <a:ext uri="{FF2B5EF4-FFF2-40B4-BE49-F238E27FC236}">
                    <a16:creationId xmlns:a16="http://schemas.microsoft.com/office/drawing/2014/main" id="{720DF073-A41F-4E31-A144-8571B603DB6C}"/>
                  </a:ext>
                </a:extLst>
              </p:cNvPr>
              <p:cNvSpPr>
                <a:spLocks/>
              </p:cNvSpPr>
              <p:nvPr/>
            </p:nvSpPr>
            <p:spPr bwMode="auto">
              <a:xfrm>
                <a:off x="5058107" y="1557577"/>
                <a:ext cx="652499" cy="464683"/>
              </a:xfrm>
              <a:custGeom>
                <a:avLst/>
                <a:gdLst>
                  <a:gd name="T0" fmla="*/ 403 w 403"/>
                  <a:gd name="T1" fmla="*/ 0 h 287"/>
                  <a:gd name="T2" fmla="*/ 0 w 403"/>
                  <a:gd name="T3" fmla="*/ 0 h 287"/>
                  <a:gd name="T4" fmla="*/ 0 w 403"/>
                  <a:gd name="T5" fmla="*/ 287 h 287"/>
                  <a:gd name="T6" fmla="*/ 114 w 403"/>
                  <a:gd name="T7" fmla="*/ 287 h 287"/>
                  <a:gd name="T8" fmla="*/ 403 w 403"/>
                  <a:gd name="T9" fmla="*/ 0 h 287"/>
                </a:gdLst>
                <a:ahLst/>
                <a:cxnLst>
                  <a:cxn ang="0">
                    <a:pos x="T0" y="T1"/>
                  </a:cxn>
                  <a:cxn ang="0">
                    <a:pos x="T2" y="T3"/>
                  </a:cxn>
                  <a:cxn ang="0">
                    <a:pos x="T4" y="T5"/>
                  </a:cxn>
                  <a:cxn ang="0">
                    <a:pos x="T6" y="T7"/>
                  </a:cxn>
                  <a:cxn ang="0">
                    <a:pos x="T8" y="T9"/>
                  </a:cxn>
                </a:cxnLst>
                <a:rect l="0" t="0" r="r" b="b"/>
                <a:pathLst>
                  <a:path w="403" h="287">
                    <a:moveTo>
                      <a:pt x="403" y="0"/>
                    </a:moveTo>
                    <a:lnTo>
                      <a:pt x="0" y="0"/>
                    </a:lnTo>
                    <a:lnTo>
                      <a:pt x="0" y="287"/>
                    </a:lnTo>
                    <a:lnTo>
                      <a:pt x="114" y="287"/>
                    </a:lnTo>
                    <a:lnTo>
                      <a:pt x="403" y="0"/>
                    </a:lnTo>
                  </a:path>
                </a:pathLst>
              </a:cu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7" name="Freeform 104">
                <a:extLst>
                  <a:ext uri="{FF2B5EF4-FFF2-40B4-BE49-F238E27FC236}">
                    <a16:creationId xmlns:a16="http://schemas.microsoft.com/office/drawing/2014/main" id="{CD5FEB1C-0184-4A12-92A8-B9B4A2B24095}"/>
                  </a:ext>
                </a:extLst>
              </p:cNvPr>
              <p:cNvSpPr>
                <a:spLocks noEditPoints="1"/>
              </p:cNvSpPr>
              <p:nvPr/>
            </p:nvSpPr>
            <p:spPr bwMode="auto">
              <a:xfrm>
                <a:off x="5223256" y="1806918"/>
                <a:ext cx="106861" cy="111719"/>
              </a:xfrm>
              <a:custGeom>
                <a:avLst/>
                <a:gdLst>
                  <a:gd name="T0" fmla="*/ 14 w 28"/>
                  <a:gd name="T1" fmla="*/ 23 h 29"/>
                  <a:gd name="T2" fmla="*/ 6 w 28"/>
                  <a:gd name="T3" fmla="*/ 15 h 29"/>
                  <a:gd name="T4" fmla="*/ 14 w 28"/>
                  <a:gd name="T5" fmla="*/ 6 h 29"/>
                  <a:gd name="T6" fmla="*/ 23 w 28"/>
                  <a:gd name="T7" fmla="*/ 15 h 29"/>
                  <a:gd name="T8" fmla="*/ 14 w 28"/>
                  <a:gd name="T9" fmla="*/ 23 h 29"/>
                  <a:gd name="T10" fmla="*/ 14 w 28"/>
                  <a:gd name="T11" fmla="*/ 0 h 29"/>
                  <a:gd name="T12" fmla="*/ 0 w 28"/>
                  <a:gd name="T13" fmla="*/ 15 h 29"/>
                  <a:gd name="T14" fmla="*/ 14 w 28"/>
                  <a:gd name="T15" fmla="*/ 29 h 29"/>
                  <a:gd name="T16" fmla="*/ 28 w 28"/>
                  <a:gd name="T17" fmla="*/ 15 h 29"/>
                  <a:gd name="T18" fmla="*/ 14 w 28"/>
                  <a:gd name="T19"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9">
                    <a:moveTo>
                      <a:pt x="14" y="23"/>
                    </a:moveTo>
                    <a:cubicBezTo>
                      <a:pt x="9" y="23"/>
                      <a:pt x="6" y="19"/>
                      <a:pt x="6" y="15"/>
                    </a:cubicBezTo>
                    <a:cubicBezTo>
                      <a:pt x="6" y="10"/>
                      <a:pt x="9" y="6"/>
                      <a:pt x="14" y="6"/>
                    </a:cubicBezTo>
                    <a:cubicBezTo>
                      <a:pt x="19" y="6"/>
                      <a:pt x="23" y="10"/>
                      <a:pt x="23" y="15"/>
                    </a:cubicBezTo>
                    <a:cubicBezTo>
                      <a:pt x="23" y="19"/>
                      <a:pt x="19" y="23"/>
                      <a:pt x="14" y="23"/>
                    </a:cubicBezTo>
                    <a:moveTo>
                      <a:pt x="14" y="0"/>
                    </a:moveTo>
                    <a:cubicBezTo>
                      <a:pt x="7" y="0"/>
                      <a:pt x="0" y="7"/>
                      <a:pt x="0" y="15"/>
                    </a:cubicBezTo>
                    <a:cubicBezTo>
                      <a:pt x="0" y="22"/>
                      <a:pt x="7" y="29"/>
                      <a:pt x="14" y="29"/>
                    </a:cubicBezTo>
                    <a:cubicBezTo>
                      <a:pt x="22" y="29"/>
                      <a:pt x="28" y="22"/>
                      <a:pt x="28" y="15"/>
                    </a:cubicBezTo>
                    <a:cubicBezTo>
                      <a:pt x="28" y="7"/>
                      <a:pt x="22" y="0"/>
                      <a:pt x="14" y="0"/>
                    </a:cubicBezTo>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8" name="Rectangle 105">
                <a:extLst>
                  <a:ext uri="{FF2B5EF4-FFF2-40B4-BE49-F238E27FC236}">
                    <a16:creationId xmlns:a16="http://schemas.microsoft.com/office/drawing/2014/main" id="{12AF4C25-1C81-45D4-87A5-DEF750040540}"/>
                  </a:ext>
                </a:extLst>
              </p:cNvPr>
              <p:cNvSpPr>
                <a:spLocks noChangeArrowheads="1"/>
              </p:cNvSpPr>
              <p:nvPr/>
            </p:nvSpPr>
            <p:spPr bwMode="auto">
              <a:xfrm>
                <a:off x="5169825" y="1810157"/>
                <a:ext cx="22667" cy="100384"/>
              </a:xfrm>
              <a:prstGeom prst="rect">
                <a:avLst/>
              </a:prstGeom>
              <a:solidFill>
                <a:srgbClr val="C1EFFC"/>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39" name="Rectangle 106">
                <a:extLst>
                  <a:ext uri="{FF2B5EF4-FFF2-40B4-BE49-F238E27FC236}">
                    <a16:creationId xmlns:a16="http://schemas.microsoft.com/office/drawing/2014/main" id="{75E324E1-C41F-414D-BADA-5A0CB33D0872}"/>
                  </a:ext>
                </a:extLst>
              </p:cNvPr>
              <p:cNvSpPr>
                <a:spLocks noChangeArrowheads="1"/>
              </p:cNvSpPr>
              <p:nvPr/>
            </p:nvSpPr>
            <p:spPr bwMode="auto">
              <a:xfrm>
                <a:off x="5169825" y="1810157"/>
                <a:ext cx="22667"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0" name="Freeform 107">
                <a:extLst>
                  <a:ext uri="{FF2B5EF4-FFF2-40B4-BE49-F238E27FC236}">
                    <a16:creationId xmlns:a16="http://schemas.microsoft.com/office/drawing/2014/main" id="{FBF9A7EE-4FDA-4B5A-A008-589F27F9C709}"/>
                  </a:ext>
                </a:extLst>
              </p:cNvPr>
              <p:cNvSpPr>
                <a:spLocks noEditPoints="1"/>
              </p:cNvSpPr>
              <p:nvPr/>
            </p:nvSpPr>
            <p:spPr bwMode="auto">
              <a:xfrm>
                <a:off x="5127728" y="1661199"/>
                <a:ext cx="106861" cy="106861"/>
              </a:xfrm>
              <a:custGeom>
                <a:avLst/>
                <a:gdLst>
                  <a:gd name="T0" fmla="*/ 14 w 28"/>
                  <a:gd name="T1" fmla="*/ 23 h 28"/>
                  <a:gd name="T2" fmla="*/ 5 w 28"/>
                  <a:gd name="T3" fmla="*/ 14 h 28"/>
                  <a:gd name="T4" fmla="*/ 14 w 28"/>
                  <a:gd name="T5" fmla="*/ 6 h 28"/>
                  <a:gd name="T6" fmla="*/ 23 w 28"/>
                  <a:gd name="T7" fmla="*/ 14 h 28"/>
                  <a:gd name="T8" fmla="*/ 14 w 28"/>
                  <a:gd name="T9" fmla="*/ 23 h 28"/>
                  <a:gd name="T10" fmla="*/ 14 w 28"/>
                  <a:gd name="T11" fmla="*/ 0 h 28"/>
                  <a:gd name="T12" fmla="*/ 0 w 28"/>
                  <a:gd name="T13" fmla="*/ 14 h 28"/>
                  <a:gd name="T14" fmla="*/ 14 w 28"/>
                  <a:gd name="T15" fmla="*/ 28 h 28"/>
                  <a:gd name="T16" fmla="*/ 28 w 28"/>
                  <a:gd name="T17" fmla="*/ 14 h 28"/>
                  <a:gd name="T18" fmla="*/ 14 w 28"/>
                  <a:gd name="T19"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8">
                    <a:moveTo>
                      <a:pt x="14" y="23"/>
                    </a:moveTo>
                    <a:cubicBezTo>
                      <a:pt x="9" y="23"/>
                      <a:pt x="5" y="19"/>
                      <a:pt x="5" y="14"/>
                    </a:cubicBezTo>
                    <a:cubicBezTo>
                      <a:pt x="5" y="10"/>
                      <a:pt x="9" y="6"/>
                      <a:pt x="14" y="6"/>
                    </a:cubicBezTo>
                    <a:cubicBezTo>
                      <a:pt x="19" y="6"/>
                      <a:pt x="23" y="10"/>
                      <a:pt x="23" y="14"/>
                    </a:cubicBezTo>
                    <a:cubicBezTo>
                      <a:pt x="23" y="19"/>
                      <a:pt x="19" y="23"/>
                      <a:pt x="14" y="23"/>
                    </a:cubicBezTo>
                    <a:moveTo>
                      <a:pt x="14" y="0"/>
                    </a:moveTo>
                    <a:cubicBezTo>
                      <a:pt x="6" y="0"/>
                      <a:pt x="0" y="7"/>
                      <a:pt x="0" y="14"/>
                    </a:cubicBezTo>
                    <a:cubicBezTo>
                      <a:pt x="0" y="22"/>
                      <a:pt x="6" y="28"/>
                      <a:pt x="14" y="28"/>
                    </a:cubicBezTo>
                    <a:cubicBezTo>
                      <a:pt x="22" y="28"/>
                      <a:pt x="28" y="22"/>
                      <a:pt x="28" y="14"/>
                    </a:cubicBezTo>
                    <a:cubicBezTo>
                      <a:pt x="28" y="7"/>
                      <a:pt x="22" y="0"/>
                      <a:pt x="14" y="0"/>
                    </a:cubicBezTo>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1" name="Rectangle 108">
                <a:extLst>
                  <a:ext uri="{FF2B5EF4-FFF2-40B4-BE49-F238E27FC236}">
                    <a16:creationId xmlns:a16="http://schemas.microsoft.com/office/drawing/2014/main" id="{D4AB2E2F-6232-4FEC-8633-09B43CF84937}"/>
                  </a:ext>
                </a:extLst>
              </p:cNvPr>
              <p:cNvSpPr>
                <a:spLocks noChangeArrowheads="1"/>
              </p:cNvSpPr>
              <p:nvPr/>
            </p:nvSpPr>
            <p:spPr bwMode="auto">
              <a:xfrm>
                <a:off x="5265353" y="1664438"/>
                <a:ext cx="22667" cy="100384"/>
              </a:xfrm>
              <a:prstGeom prst="rect">
                <a:avLst/>
              </a:prstGeom>
              <a:solidFill>
                <a:srgbClr val="C1EFFC"/>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2" name="Rectangle 109">
                <a:extLst>
                  <a:ext uri="{FF2B5EF4-FFF2-40B4-BE49-F238E27FC236}">
                    <a16:creationId xmlns:a16="http://schemas.microsoft.com/office/drawing/2014/main" id="{C3462D98-7792-4439-A1F7-54A3BDE78675}"/>
                  </a:ext>
                </a:extLst>
              </p:cNvPr>
              <p:cNvSpPr>
                <a:spLocks noChangeArrowheads="1"/>
              </p:cNvSpPr>
              <p:nvPr/>
            </p:nvSpPr>
            <p:spPr bwMode="auto">
              <a:xfrm>
                <a:off x="5265353" y="1664438"/>
                <a:ext cx="22667"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3" name="Freeform 110">
                <a:extLst>
                  <a:ext uri="{FF2B5EF4-FFF2-40B4-BE49-F238E27FC236}">
                    <a16:creationId xmlns:a16="http://schemas.microsoft.com/office/drawing/2014/main" id="{AD7F5DC5-B18C-4D46-9FCC-C6DBAA20C58B}"/>
                  </a:ext>
                </a:extLst>
              </p:cNvPr>
              <p:cNvSpPr>
                <a:spLocks noEditPoints="1"/>
              </p:cNvSpPr>
              <p:nvPr/>
            </p:nvSpPr>
            <p:spPr bwMode="auto">
              <a:xfrm>
                <a:off x="5318782" y="1661199"/>
                <a:ext cx="106861" cy="106861"/>
              </a:xfrm>
              <a:custGeom>
                <a:avLst/>
                <a:gdLst>
                  <a:gd name="T0" fmla="*/ 14 w 28"/>
                  <a:gd name="T1" fmla="*/ 23 h 28"/>
                  <a:gd name="T2" fmla="*/ 5 w 28"/>
                  <a:gd name="T3" fmla="*/ 14 h 28"/>
                  <a:gd name="T4" fmla="*/ 14 w 28"/>
                  <a:gd name="T5" fmla="*/ 6 h 28"/>
                  <a:gd name="T6" fmla="*/ 23 w 28"/>
                  <a:gd name="T7" fmla="*/ 14 h 28"/>
                  <a:gd name="T8" fmla="*/ 14 w 28"/>
                  <a:gd name="T9" fmla="*/ 23 h 28"/>
                  <a:gd name="T10" fmla="*/ 14 w 28"/>
                  <a:gd name="T11" fmla="*/ 0 h 28"/>
                  <a:gd name="T12" fmla="*/ 0 w 28"/>
                  <a:gd name="T13" fmla="*/ 14 h 28"/>
                  <a:gd name="T14" fmla="*/ 14 w 28"/>
                  <a:gd name="T15" fmla="*/ 28 h 28"/>
                  <a:gd name="T16" fmla="*/ 28 w 28"/>
                  <a:gd name="T17" fmla="*/ 14 h 28"/>
                  <a:gd name="T18" fmla="*/ 14 w 28"/>
                  <a:gd name="T19"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8">
                    <a:moveTo>
                      <a:pt x="14" y="23"/>
                    </a:moveTo>
                    <a:cubicBezTo>
                      <a:pt x="9" y="23"/>
                      <a:pt x="5" y="19"/>
                      <a:pt x="5" y="14"/>
                    </a:cubicBezTo>
                    <a:cubicBezTo>
                      <a:pt x="5" y="10"/>
                      <a:pt x="9" y="6"/>
                      <a:pt x="14" y="6"/>
                    </a:cubicBezTo>
                    <a:cubicBezTo>
                      <a:pt x="19" y="6"/>
                      <a:pt x="23" y="10"/>
                      <a:pt x="23" y="14"/>
                    </a:cubicBezTo>
                    <a:cubicBezTo>
                      <a:pt x="23" y="19"/>
                      <a:pt x="19" y="23"/>
                      <a:pt x="14" y="23"/>
                    </a:cubicBezTo>
                    <a:moveTo>
                      <a:pt x="14" y="0"/>
                    </a:moveTo>
                    <a:cubicBezTo>
                      <a:pt x="6" y="0"/>
                      <a:pt x="0" y="7"/>
                      <a:pt x="0" y="14"/>
                    </a:cubicBezTo>
                    <a:cubicBezTo>
                      <a:pt x="0" y="22"/>
                      <a:pt x="6" y="28"/>
                      <a:pt x="14" y="28"/>
                    </a:cubicBezTo>
                    <a:cubicBezTo>
                      <a:pt x="22" y="28"/>
                      <a:pt x="28" y="22"/>
                      <a:pt x="28" y="14"/>
                    </a:cubicBezTo>
                    <a:cubicBezTo>
                      <a:pt x="28" y="7"/>
                      <a:pt x="22" y="0"/>
                      <a:pt x="14" y="0"/>
                    </a:cubicBezTo>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4" name="Rectangle 111">
                <a:extLst>
                  <a:ext uri="{FF2B5EF4-FFF2-40B4-BE49-F238E27FC236}">
                    <a16:creationId xmlns:a16="http://schemas.microsoft.com/office/drawing/2014/main" id="{70E7081F-BC6B-4503-99C1-67425A99BB14}"/>
                  </a:ext>
                </a:extLst>
              </p:cNvPr>
              <p:cNvSpPr>
                <a:spLocks noChangeArrowheads="1"/>
              </p:cNvSpPr>
              <p:nvPr/>
            </p:nvSpPr>
            <p:spPr bwMode="auto">
              <a:xfrm>
                <a:off x="5456406" y="1664438"/>
                <a:ext cx="19429" cy="100384"/>
              </a:xfrm>
              <a:prstGeom prst="rect">
                <a:avLst/>
              </a:prstGeom>
              <a:solidFill>
                <a:srgbClr val="C1EFFC"/>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5" name="Rectangle 112">
                <a:extLst>
                  <a:ext uri="{FF2B5EF4-FFF2-40B4-BE49-F238E27FC236}">
                    <a16:creationId xmlns:a16="http://schemas.microsoft.com/office/drawing/2014/main" id="{8FEEA37E-209A-4D42-843E-2C68A4436773}"/>
                  </a:ext>
                </a:extLst>
              </p:cNvPr>
              <p:cNvSpPr>
                <a:spLocks noChangeArrowheads="1"/>
              </p:cNvSpPr>
              <p:nvPr/>
            </p:nvSpPr>
            <p:spPr bwMode="auto">
              <a:xfrm>
                <a:off x="5456406" y="1664438"/>
                <a:ext cx="19429"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6" name="Freeform 113">
                <a:extLst>
                  <a:ext uri="{FF2B5EF4-FFF2-40B4-BE49-F238E27FC236}">
                    <a16:creationId xmlns:a16="http://schemas.microsoft.com/office/drawing/2014/main" id="{4EFA9CB3-C86F-4CF3-8F87-420978A8BCA7}"/>
                  </a:ext>
                </a:extLst>
              </p:cNvPr>
              <p:cNvSpPr>
                <a:spLocks/>
              </p:cNvSpPr>
              <p:nvPr/>
            </p:nvSpPr>
            <p:spPr bwMode="auto">
              <a:xfrm>
                <a:off x="5517932" y="1672533"/>
                <a:ext cx="95528" cy="95528"/>
              </a:xfrm>
              <a:custGeom>
                <a:avLst/>
                <a:gdLst>
                  <a:gd name="T0" fmla="*/ 20 w 25"/>
                  <a:gd name="T1" fmla="*/ 0 h 25"/>
                  <a:gd name="T2" fmla="*/ 16 w 25"/>
                  <a:gd name="T3" fmla="*/ 4 h 25"/>
                  <a:gd name="T4" fmla="*/ 20 w 25"/>
                  <a:gd name="T5" fmla="*/ 11 h 25"/>
                  <a:gd name="T6" fmla="*/ 11 w 25"/>
                  <a:gd name="T7" fmla="*/ 20 h 25"/>
                  <a:gd name="T8" fmla="*/ 4 w 25"/>
                  <a:gd name="T9" fmla="*/ 16 h 25"/>
                  <a:gd name="T10" fmla="*/ 0 w 25"/>
                  <a:gd name="T11" fmla="*/ 20 h 25"/>
                  <a:gd name="T12" fmla="*/ 11 w 25"/>
                  <a:gd name="T13" fmla="*/ 25 h 25"/>
                  <a:gd name="T14" fmla="*/ 25 w 25"/>
                  <a:gd name="T15" fmla="*/ 11 h 25"/>
                  <a:gd name="T16" fmla="*/ 20 w 25"/>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25">
                    <a:moveTo>
                      <a:pt x="20" y="0"/>
                    </a:moveTo>
                    <a:cubicBezTo>
                      <a:pt x="16" y="4"/>
                      <a:pt x="16" y="4"/>
                      <a:pt x="16" y="4"/>
                    </a:cubicBezTo>
                    <a:cubicBezTo>
                      <a:pt x="18" y="6"/>
                      <a:pt x="20" y="8"/>
                      <a:pt x="20" y="11"/>
                    </a:cubicBezTo>
                    <a:cubicBezTo>
                      <a:pt x="20" y="16"/>
                      <a:pt x="16" y="20"/>
                      <a:pt x="11" y="20"/>
                    </a:cubicBezTo>
                    <a:cubicBezTo>
                      <a:pt x="8" y="20"/>
                      <a:pt x="5" y="19"/>
                      <a:pt x="4" y="16"/>
                    </a:cubicBezTo>
                    <a:cubicBezTo>
                      <a:pt x="0" y="20"/>
                      <a:pt x="0" y="20"/>
                      <a:pt x="0" y="20"/>
                    </a:cubicBezTo>
                    <a:cubicBezTo>
                      <a:pt x="3" y="23"/>
                      <a:pt x="7" y="25"/>
                      <a:pt x="11" y="25"/>
                    </a:cubicBezTo>
                    <a:cubicBezTo>
                      <a:pt x="19" y="25"/>
                      <a:pt x="25" y="19"/>
                      <a:pt x="25" y="11"/>
                    </a:cubicBezTo>
                    <a:cubicBezTo>
                      <a:pt x="25" y="7"/>
                      <a:pt x="23" y="3"/>
                      <a:pt x="20" y="0"/>
                    </a:cubicBezTo>
                  </a:path>
                </a:pathLst>
              </a:custGeom>
              <a:solidFill>
                <a:srgbClr val="33C9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7" name="Freeform 114">
                <a:extLst>
                  <a:ext uri="{FF2B5EF4-FFF2-40B4-BE49-F238E27FC236}">
                    <a16:creationId xmlns:a16="http://schemas.microsoft.com/office/drawing/2014/main" id="{71373D7E-4277-42F6-B57C-B8A30DE37401}"/>
                  </a:ext>
                </a:extLst>
              </p:cNvPr>
              <p:cNvSpPr>
                <a:spLocks/>
              </p:cNvSpPr>
              <p:nvPr/>
            </p:nvSpPr>
            <p:spPr bwMode="auto">
              <a:xfrm>
                <a:off x="5506598" y="1661199"/>
                <a:ext cx="89051" cy="87432"/>
              </a:xfrm>
              <a:custGeom>
                <a:avLst/>
                <a:gdLst>
                  <a:gd name="T0" fmla="*/ 14 w 23"/>
                  <a:gd name="T1" fmla="*/ 0 h 23"/>
                  <a:gd name="T2" fmla="*/ 0 w 23"/>
                  <a:gd name="T3" fmla="*/ 14 h 23"/>
                  <a:gd name="T4" fmla="*/ 3 w 23"/>
                  <a:gd name="T5" fmla="*/ 23 h 23"/>
                  <a:gd name="T6" fmla="*/ 7 w 23"/>
                  <a:gd name="T7" fmla="*/ 19 h 23"/>
                  <a:gd name="T8" fmla="*/ 5 w 23"/>
                  <a:gd name="T9" fmla="*/ 14 h 23"/>
                  <a:gd name="T10" fmla="*/ 14 w 23"/>
                  <a:gd name="T11" fmla="*/ 6 h 23"/>
                  <a:gd name="T12" fmla="*/ 19 w 23"/>
                  <a:gd name="T13" fmla="*/ 7 h 23"/>
                  <a:gd name="T14" fmla="*/ 23 w 23"/>
                  <a:gd name="T15" fmla="*/ 3 h 23"/>
                  <a:gd name="T16" fmla="*/ 14 w 23"/>
                  <a:gd name="T1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3">
                    <a:moveTo>
                      <a:pt x="14" y="0"/>
                    </a:moveTo>
                    <a:cubicBezTo>
                      <a:pt x="6" y="0"/>
                      <a:pt x="0" y="7"/>
                      <a:pt x="0" y="14"/>
                    </a:cubicBezTo>
                    <a:cubicBezTo>
                      <a:pt x="0" y="18"/>
                      <a:pt x="1" y="21"/>
                      <a:pt x="3" y="23"/>
                    </a:cubicBezTo>
                    <a:cubicBezTo>
                      <a:pt x="7" y="19"/>
                      <a:pt x="7" y="19"/>
                      <a:pt x="7" y="19"/>
                    </a:cubicBezTo>
                    <a:cubicBezTo>
                      <a:pt x="6" y="18"/>
                      <a:pt x="5" y="16"/>
                      <a:pt x="5" y="14"/>
                    </a:cubicBezTo>
                    <a:cubicBezTo>
                      <a:pt x="5" y="10"/>
                      <a:pt x="9" y="6"/>
                      <a:pt x="14" y="6"/>
                    </a:cubicBezTo>
                    <a:cubicBezTo>
                      <a:pt x="16" y="6"/>
                      <a:pt x="18" y="6"/>
                      <a:pt x="19" y="7"/>
                    </a:cubicBezTo>
                    <a:cubicBezTo>
                      <a:pt x="23" y="3"/>
                      <a:pt x="23" y="3"/>
                      <a:pt x="23" y="3"/>
                    </a:cubicBezTo>
                    <a:cubicBezTo>
                      <a:pt x="20" y="1"/>
                      <a:pt x="17" y="0"/>
                      <a:pt x="14" y="0"/>
                    </a:cubicBezTo>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8" name="Rectangle 115">
                <a:extLst>
                  <a:ext uri="{FF2B5EF4-FFF2-40B4-BE49-F238E27FC236}">
                    <a16:creationId xmlns:a16="http://schemas.microsoft.com/office/drawing/2014/main" id="{CE114CA6-7782-4D02-ACFF-F20C14427861}"/>
                  </a:ext>
                </a:extLst>
              </p:cNvPr>
              <p:cNvSpPr>
                <a:spLocks noChangeArrowheads="1"/>
              </p:cNvSpPr>
              <p:nvPr/>
            </p:nvSpPr>
            <p:spPr bwMode="auto">
              <a:xfrm>
                <a:off x="5649079" y="1664438"/>
                <a:ext cx="19429" cy="100384"/>
              </a:xfrm>
              <a:prstGeom prst="rect">
                <a:avLst/>
              </a:prstGeom>
              <a:solidFill>
                <a:srgbClr val="33C9F5"/>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49" name="Rectangle 116">
                <a:extLst>
                  <a:ext uri="{FF2B5EF4-FFF2-40B4-BE49-F238E27FC236}">
                    <a16:creationId xmlns:a16="http://schemas.microsoft.com/office/drawing/2014/main" id="{A88BC478-59F7-498D-9305-D9F231247526}"/>
                  </a:ext>
                </a:extLst>
              </p:cNvPr>
              <p:cNvSpPr>
                <a:spLocks noChangeArrowheads="1"/>
              </p:cNvSpPr>
              <p:nvPr/>
            </p:nvSpPr>
            <p:spPr bwMode="auto">
              <a:xfrm>
                <a:off x="5649079" y="1664438"/>
                <a:ext cx="19429"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0" name="Freeform 117">
                <a:extLst>
                  <a:ext uri="{FF2B5EF4-FFF2-40B4-BE49-F238E27FC236}">
                    <a16:creationId xmlns:a16="http://schemas.microsoft.com/office/drawing/2014/main" id="{F26EC7C6-07E3-4E59-B076-86B6D101234B}"/>
                  </a:ext>
                </a:extLst>
              </p:cNvPr>
              <p:cNvSpPr>
                <a:spLocks noEditPoints="1"/>
              </p:cNvSpPr>
              <p:nvPr/>
            </p:nvSpPr>
            <p:spPr bwMode="auto">
              <a:xfrm>
                <a:off x="5702510" y="1661199"/>
                <a:ext cx="106861" cy="106861"/>
              </a:xfrm>
              <a:custGeom>
                <a:avLst/>
                <a:gdLst>
                  <a:gd name="T0" fmla="*/ 14 w 28"/>
                  <a:gd name="T1" fmla="*/ 23 h 28"/>
                  <a:gd name="T2" fmla="*/ 5 w 28"/>
                  <a:gd name="T3" fmla="*/ 14 h 28"/>
                  <a:gd name="T4" fmla="*/ 14 w 28"/>
                  <a:gd name="T5" fmla="*/ 6 h 28"/>
                  <a:gd name="T6" fmla="*/ 22 w 28"/>
                  <a:gd name="T7" fmla="*/ 14 h 28"/>
                  <a:gd name="T8" fmla="*/ 14 w 28"/>
                  <a:gd name="T9" fmla="*/ 23 h 28"/>
                  <a:gd name="T10" fmla="*/ 14 w 28"/>
                  <a:gd name="T11" fmla="*/ 0 h 28"/>
                  <a:gd name="T12" fmla="*/ 0 w 28"/>
                  <a:gd name="T13" fmla="*/ 14 h 28"/>
                  <a:gd name="T14" fmla="*/ 14 w 28"/>
                  <a:gd name="T15" fmla="*/ 28 h 28"/>
                  <a:gd name="T16" fmla="*/ 28 w 28"/>
                  <a:gd name="T17" fmla="*/ 14 h 28"/>
                  <a:gd name="T18" fmla="*/ 14 w 28"/>
                  <a:gd name="T19"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8">
                    <a:moveTo>
                      <a:pt x="14" y="23"/>
                    </a:moveTo>
                    <a:cubicBezTo>
                      <a:pt x="9" y="23"/>
                      <a:pt x="5" y="19"/>
                      <a:pt x="5" y="14"/>
                    </a:cubicBezTo>
                    <a:cubicBezTo>
                      <a:pt x="5" y="10"/>
                      <a:pt x="9" y="6"/>
                      <a:pt x="14" y="6"/>
                    </a:cubicBezTo>
                    <a:cubicBezTo>
                      <a:pt x="18" y="6"/>
                      <a:pt x="22" y="10"/>
                      <a:pt x="22" y="14"/>
                    </a:cubicBezTo>
                    <a:cubicBezTo>
                      <a:pt x="22" y="19"/>
                      <a:pt x="18" y="23"/>
                      <a:pt x="14" y="23"/>
                    </a:cubicBezTo>
                    <a:moveTo>
                      <a:pt x="14" y="0"/>
                    </a:moveTo>
                    <a:cubicBezTo>
                      <a:pt x="6" y="0"/>
                      <a:pt x="0" y="7"/>
                      <a:pt x="0" y="14"/>
                    </a:cubicBezTo>
                    <a:cubicBezTo>
                      <a:pt x="0" y="22"/>
                      <a:pt x="6" y="28"/>
                      <a:pt x="14" y="28"/>
                    </a:cubicBezTo>
                    <a:cubicBezTo>
                      <a:pt x="21" y="28"/>
                      <a:pt x="28" y="22"/>
                      <a:pt x="28" y="14"/>
                    </a:cubicBezTo>
                    <a:cubicBezTo>
                      <a:pt x="28" y="7"/>
                      <a:pt x="21" y="0"/>
                      <a:pt x="14" y="0"/>
                    </a:cubicBezTo>
                  </a:path>
                </a:pathLst>
              </a:custGeom>
              <a:solidFill>
                <a:srgbClr val="33C9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1" name="Freeform 118">
                <a:extLst>
                  <a:ext uri="{FF2B5EF4-FFF2-40B4-BE49-F238E27FC236}">
                    <a16:creationId xmlns:a16="http://schemas.microsoft.com/office/drawing/2014/main" id="{E78AC242-45F5-488D-928B-13F4A657B975}"/>
                  </a:ext>
                </a:extLst>
              </p:cNvPr>
              <p:cNvSpPr>
                <a:spLocks/>
              </p:cNvSpPr>
              <p:nvPr/>
            </p:nvSpPr>
            <p:spPr bwMode="auto">
              <a:xfrm>
                <a:off x="5365737" y="1883016"/>
                <a:ext cx="17811" cy="27525"/>
              </a:xfrm>
              <a:custGeom>
                <a:avLst/>
                <a:gdLst>
                  <a:gd name="T0" fmla="*/ 11 w 11"/>
                  <a:gd name="T1" fmla="*/ 0 h 17"/>
                  <a:gd name="T2" fmla="*/ 0 w 11"/>
                  <a:gd name="T3" fmla="*/ 12 h 17"/>
                  <a:gd name="T4" fmla="*/ 0 w 11"/>
                  <a:gd name="T5" fmla="*/ 17 h 17"/>
                  <a:gd name="T6" fmla="*/ 11 w 11"/>
                  <a:gd name="T7" fmla="*/ 17 h 17"/>
                  <a:gd name="T8" fmla="*/ 11 w 11"/>
                  <a:gd name="T9" fmla="*/ 0 h 17"/>
                </a:gdLst>
                <a:ahLst/>
                <a:cxnLst>
                  <a:cxn ang="0">
                    <a:pos x="T0" y="T1"/>
                  </a:cxn>
                  <a:cxn ang="0">
                    <a:pos x="T2" y="T3"/>
                  </a:cxn>
                  <a:cxn ang="0">
                    <a:pos x="T4" y="T5"/>
                  </a:cxn>
                  <a:cxn ang="0">
                    <a:pos x="T6" y="T7"/>
                  </a:cxn>
                  <a:cxn ang="0">
                    <a:pos x="T8" y="T9"/>
                  </a:cxn>
                </a:cxnLst>
                <a:rect l="0" t="0" r="r" b="b"/>
                <a:pathLst>
                  <a:path w="11" h="17">
                    <a:moveTo>
                      <a:pt x="11" y="0"/>
                    </a:moveTo>
                    <a:lnTo>
                      <a:pt x="0" y="12"/>
                    </a:lnTo>
                    <a:lnTo>
                      <a:pt x="0" y="17"/>
                    </a:lnTo>
                    <a:lnTo>
                      <a:pt x="11" y="17"/>
                    </a:lnTo>
                    <a:lnTo>
                      <a:pt x="11" y="0"/>
                    </a:lnTo>
                    <a:close/>
                  </a:path>
                </a:pathLst>
              </a:custGeom>
              <a:solidFill>
                <a:srgbClr val="33C9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2" name="Freeform 119">
                <a:extLst>
                  <a:ext uri="{FF2B5EF4-FFF2-40B4-BE49-F238E27FC236}">
                    <a16:creationId xmlns:a16="http://schemas.microsoft.com/office/drawing/2014/main" id="{FF2ABF6D-2A9D-42B0-8A91-F28E0CCEA291}"/>
                  </a:ext>
                </a:extLst>
              </p:cNvPr>
              <p:cNvSpPr>
                <a:spLocks/>
              </p:cNvSpPr>
              <p:nvPr/>
            </p:nvSpPr>
            <p:spPr bwMode="auto">
              <a:xfrm>
                <a:off x="5365737" y="1883016"/>
                <a:ext cx="17811" cy="27525"/>
              </a:xfrm>
              <a:custGeom>
                <a:avLst/>
                <a:gdLst>
                  <a:gd name="T0" fmla="*/ 11 w 11"/>
                  <a:gd name="T1" fmla="*/ 0 h 17"/>
                  <a:gd name="T2" fmla="*/ 0 w 11"/>
                  <a:gd name="T3" fmla="*/ 12 h 17"/>
                  <a:gd name="T4" fmla="*/ 0 w 11"/>
                  <a:gd name="T5" fmla="*/ 17 h 17"/>
                  <a:gd name="T6" fmla="*/ 11 w 11"/>
                  <a:gd name="T7" fmla="*/ 17 h 17"/>
                  <a:gd name="T8" fmla="*/ 11 w 11"/>
                  <a:gd name="T9" fmla="*/ 0 h 17"/>
                </a:gdLst>
                <a:ahLst/>
                <a:cxnLst>
                  <a:cxn ang="0">
                    <a:pos x="T0" y="T1"/>
                  </a:cxn>
                  <a:cxn ang="0">
                    <a:pos x="T2" y="T3"/>
                  </a:cxn>
                  <a:cxn ang="0">
                    <a:pos x="T4" y="T5"/>
                  </a:cxn>
                  <a:cxn ang="0">
                    <a:pos x="T6" y="T7"/>
                  </a:cxn>
                  <a:cxn ang="0">
                    <a:pos x="T8" y="T9"/>
                  </a:cxn>
                </a:cxnLst>
                <a:rect l="0" t="0" r="r" b="b"/>
                <a:pathLst>
                  <a:path w="11" h="17">
                    <a:moveTo>
                      <a:pt x="11" y="0"/>
                    </a:moveTo>
                    <a:lnTo>
                      <a:pt x="0" y="12"/>
                    </a:lnTo>
                    <a:lnTo>
                      <a:pt x="0" y="17"/>
                    </a:lnTo>
                    <a:lnTo>
                      <a:pt x="11" y="17"/>
                    </a:lnTo>
                    <a:lnTo>
                      <a:pt x="11" y="0"/>
                    </a:lnTo>
                  </a:path>
                </a:pathLst>
              </a:cu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3" name="Freeform 120">
                <a:extLst>
                  <a:ext uri="{FF2B5EF4-FFF2-40B4-BE49-F238E27FC236}">
                    <a16:creationId xmlns:a16="http://schemas.microsoft.com/office/drawing/2014/main" id="{7456B3C9-6B62-4602-BA88-CD3221DA841E}"/>
                  </a:ext>
                </a:extLst>
              </p:cNvPr>
              <p:cNvSpPr>
                <a:spLocks/>
              </p:cNvSpPr>
              <p:nvPr/>
            </p:nvSpPr>
            <p:spPr bwMode="auto">
              <a:xfrm>
                <a:off x="5365737" y="1810157"/>
                <a:ext cx="17811" cy="92289"/>
              </a:xfrm>
              <a:custGeom>
                <a:avLst/>
                <a:gdLst>
                  <a:gd name="T0" fmla="*/ 11 w 11"/>
                  <a:gd name="T1" fmla="*/ 0 h 57"/>
                  <a:gd name="T2" fmla="*/ 0 w 11"/>
                  <a:gd name="T3" fmla="*/ 0 h 57"/>
                  <a:gd name="T4" fmla="*/ 0 w 11"/>
                  <a:gd name="T5" fmla="*/ 57 h 57"/>
                  <a:gd name="T6" fmla="*/ 11 w 11"/>
                  <a:gd name="T7" fmla="*/ 45 h 57"/>
                  <a:gd name="T8" fmla="*/ 11 w 11"/>
                  <a:gd name="T9" fmla="*/ 0 h 57"/>
                </a:gdLst>
                <a:ahLst/>
                <a:cxnLst>
                  <a:cxn ang="0">
                    <a:pos x="T0" y="T1"/>
                  </a:cxn>
                  <a:cxn ang="0">
                    <a:pos x="T2" y="T3"/>
                  </a:cxn>
                  <a:cxn ang="0">
                    <a:pos x="T4" y="T5"/>
                  </a:cxn>
                  <a:cxn ang="0">
                    <a:pos x="T6" y="T7"/>
                  </a:cxn>
                  <a:cxn ang="0">
                    <a:pos x="T8" y="T9"/>
                  </a:cxn>
                </a:cxnLst>
                <a:rect l="0" t="0" r="r" b="b"/>
                <a:pathLst>
                  <a:path w="11" h="57">
                    <a:moveTo>
                      <a:pt x="11" y="0"/>
                    </a:moveTo>
                    <a:lnTo>
                      <a:pt x="0" y="0"/>
                    </a:lnTo>
                    <a:lnTo>
                      <a:pt x="0" y="57"/>
                    </a:lnTo>
                    <a:lnTo>
                      <a:pt x="11" y="45"/>
                    </a:lnTo>
                    <a:lnTo>
                      <a:pt x="11" y="0"/>
                    </a:lnTo>
                    <a:close/>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4" name="Freeform 121">
                <a:extLst>
                  <a:ext uri="{FF2B5EF4-FFF2-40B4-BE49-F238E27FC236}">
                    <a16:creationId xmlns:a16="http://schemas.microsoft.com/office/drawing/2014/main" id="{48ECBA76-8CA4-45CF-B0F0-3CB7B1346AD1}"/>
                  </a:ext>
                </a:extLst>
              </p:cNvPr>
              <p:cNvSpPr>
                <a:spLocks/>
              </p:cNvSpPr>
              <p:nvPr/>
            </p:nvSpPr>
            <p:spPr bwMode="auto">
              <a:xfrm>
                <a:off x="5365737" y="1810157"/>
                <a:ext cx="17811" cy="92289"/>
              </a:xfrm>
              <a:custGeom>
                <a:avLst/>
                <a:gdLst>
                  <a:gd name="T0" fmla="*/ 11 w 11"/>
                  <a:gd name="T1" fmla="*/ 0 h 57"/>
                  <a:gd name="T2" fmla="*/ 0 w 11"/>
                  <a:gd name="T3" fmla="*/ 0 h 57"/>
                  <a:gd name="T4" fmla="*/ 0 w 11"/>
                  <a:gd name="T5" fmla="*/ 57 h 57"/>
                  <a:gd name="T6" fmla="*/ 11 w 11"/>
                  <a:gd name="T7" fmla="*/ 45 h 57"/>
                  <a:gd name="T8" fmla="*/ 11 w 11"/>
                  <a:gd name="T9" fmla="*/ 0 h 57"/>
                </a:gdLst>
                <a:ahLst/>
                <a:cxnLst>
                  <a:cxn ang="0">
                    <a:pos x="T0" y="T1"/>
                  </a:cxn>
                  <a:cxn ang="0">
                    <a:pos x="T2" y="T3"/>
                  </a:cxn>
                  <a:cxn ang="0">
                    <a:pos x="T4" y="T5"/>
                  </a:cxn>
                  <a:cxn ang="0">
                    <a:pos x="T6" y="T7"/>
                  </a:cxn>
                  <a:cxn ang="0">
                    <a:pos x="T8" y="T9"/>
                  </a:cxn>
                </a:cxnLst>
                <a:rect l="0" t="0" r="r" b="b"/>
                <a:pathLst>
                  <a:path w="11" h="57">
                    <a:moveTo>
                      <a:pt x="11" y="0"/>
                    </a:moveTo>
                    <a:lnTo>
                      <a:pt x="0" y="0"/>
                    </a:lnTo>
                    <a:lnTo>
                      <a:pt x="0" y="57"/>
                    </a:lnTo>
                    <a:lnTo>
                      <a:pt x="11" y="45"/>
                    </a:lnTo>
                    <a:lnTo>
                      <a:pt x="11" y="0"/>
                    </a:lnTo>
                  </a:path>
                </a:pathLst>
              </a:cu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5" name="Freeform 122">
                <a:extLst>
                  <a:ext uri="{FF2B5EF4-FFF2-40B4-BE49-F238E27FC236}">
                    <a16:creationId xmlns:a16="http://schemas.microsoft.com/office/drawing/2014/main" id="{BDA56045-E1C4-4080-8786-A7CC2264B850}"/>
                  </a:ext>
                </a:extLst>
              </p:cNvPr>
              <p:cNvSpPr>
                <a:spLocks noEditPoints="1"/>
              </p:cNvSpPr>
              <p:nvPr/>
            </p:nvSpPr>
            <p:spPr bwMode="auto">
              <a:xfrm>
                <a:off x="5414310" y="1806918"/>
                <a:ext cx="108480" cy="111719"/>
              </a:xfrm>
              <a:custGeom>
                <a:avLst/>
                <a:gdLst>
                  <a:gd name="T0" fmla="*/ 14 w 28"/>
                  <a:gd name="T1" fmla="*/ 23 h 29"/>
                  <a:gd name="T2" fmla="*/ 5 w 28"/>
                  <a:gd name="T3" fmla="*/ 15 h 29"/>
                  <a:gd name="T4" fmla="*/ 14 w 28"/>
                  <a:gd name="T5" fmla="*/ 6 h 29"/>
                  <a:gd name="T6" fmla="*/ 23 w 28"/>
                  <a:gd name="T7" fmla="*/ 15 h 29"/>
                  <a:gd name="T8" fmla="*/ 14 w 28"/>
                  <a:gd name="T9" fmla="*/ 23 h 29"/>
                  <a:gd name="T10" fmla="*/ 14 w 28"/>
                  <a:gd name="T11" fmla="*/ 0 h 29"/>
                  <a:gd name="T12" fmla="*/ 11 w 28"/>
                  <a:gd name="T13" fmla="*/ 1 h 29"/>
                  <a:gd name="T14" fmla="*/ 0 w 28"/>
                  <a:gd name="T15" fmla="*/ 11 h 29"/>
                  <a:gd name="T16" fmla="*/ 0 w 28"/>
                  <a:gd name="T17" fmla="*/ 15 h 29"/>
                  <a:gd name="T18" fmla="*/ 14 w 28"/>
                  <a:gd name="T19" fmla="*/ 29 h 29"/>
                  <a:gd name="T20" fmla="*/ 28 w 28"/>
                  <a:gd name="T21" fmla="*/ 15 h 29"/>
                  <a:gd name="T22" fmla="*/ 14 w 28"/>
                  <a:gd name="T23"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29">
                    <a:moveTo>
                      <a:pt x="14" y="23"/>
                    </a:moveTo>
                    <a:cubicBezTo>
                      <a:pt x="9" y="23"/>
                      <a:pt x="5" y="19"/>
                      <a:pt x="5" y="15"/>
                    </a:cubicBezTo>
                    <a:cubicBezTo>
                      <a:pt x="5" y="10"/>
                      <a:pt x="9" y="6"/>
                      <a:pt x="14" y="6"/>
                    </a:cubicBezTo>
                    <a:cubicBezTo>
                      <a:pt x="19" y="6"/>
                      <a:pt x="23" y="10"/>
                      <a:pt x="23" y="15"/>
                    </a:cubicBezTo>
                    <a:cubicBezTo>
                      <a:pt x="23" y="19"/>
                      <a:pt x="19" y="23"/>
                      <a:pt x="14" y="23"/>
                    </a:cubicBezTo>
                    <a:moveTo>
                      <a:pt x="14" y="0"/>
                    </a:moveTo>
                    <a:cubicBezTo>
                      <a:pt x="13" y="0"/>
                      <a:pt x="12" y="1"/>
                      <a:pt x="11" y="1"/>
                    </a:cubicBezTo>
                    <a:cubicBezTo>
                      <a:pt x="0" y="11"/>
                      <a:pt x="0" y="11"/>
                      <a:pt x="0" y="11"/>
                    </a:cubicBezTo>
                    <a:cubicBezTo>
                      <a:pt x="0" y="12"/>
                      <a:pt x="0" y="13"/>
                      <a:pt x="0" y="15"/>
                    </a:cubicBezTo>
                    <a:cubicBezTo>
                      <a:pt x="0" y="22"/>
                      <a:pt x="6" y="29"/>
                      <a:pt x="14" y="29"/>
                    </a:cubicBezTo>
                    <a:cubicBezTo>
                      <a:pt x="22" y="29"/>
                      <a:pt x="28" y="22"/>
                      <a:pt x="28" y="15"/>
                    </a:cubicBezTo>
                    <a:cubicBezTo>
                      <a:pt x="28" y="7"/>
                      <a:pt x="22" y="0"/>
                      <a:pt x="14" y="0"/>
                    </a:cubicBezTo>
                  </a:path>
                </a:pathLst>
              </a:custGeom>
              <a:solidFill>
                <a:srgbClr val="33C9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6" name="Freeform 123">
                <a:extLst>
                  <a:ext uri="{FF2B5EF4-FFF2-40B4-BE49-F238E27FC236}">
                    <a16:creationId xmlns:a16="http://schemas.microsoft.com/office/drawing/2014/main" id="{F420C8B2-9FC8-4294-9552-FEAB933A8B6A}"/>
                  </a:ext>
                </a:extLst>
              </p:cNvPr>
              <p:cNvSpPr>
                <a:spLocks/>
              </p:cNvSpPr>
              <p:nvPr/>
            </p:nvSpPr>
            <p:spPr bwMode="auto">
              <a:xfrm>
                <a:off x="5414310" y="1810157"/>
                <a:ext cx="42097" cy="38858"/>
              </a:xfrm>
              <a:custGeom>
                <a:avLst/>
                <a:gdLst>
                  <a:gd name="T0" fmla="*/ 11 w 11"/>
                  <a:gd name="T1" fmla="*/ 0 h 10"/>
                  <a:gd name="T2" fmla="*/ 0 w 11"/>
                  <a:gd name="T3" fmla="*/ 10 h 10"/>
                  <a:gd name="T4" fmla="*/ 11 w 11"/>
                  <a:gd name="T5" fmla="*/ 0 h 10"/>
                </a:gdLst>
                <a:ahLst/>
                <a:cxnLst>
                  <a:cxn ang="0">
                    <a:pos x="T0" y="T1"/>
                  </a:cxn>
                  <a:cxn ang="0">
                    <a:pos x="T2" y="T3"/>
                  </a:cxn>
                  <a:cxn ang="0">
                    <a:pos x="T4" y="T5"/>
                  </a:cxn>
                </a:cxnLst>
                <a:rect l="0" t="0" r="r" b="b"/>
                <a:pathLst>
                  <a:path w="11" h="10">
                    <a:moveTo>
                      <a:pt x="11" y="0"/>
                    </a:moveTo>
                    <a:cubicBezTo>
                      <a:pt x="6" y="1"/>
                      <a:pt x="2" y="5"/>
                      <a:pt x="0" y="10"/>
                    </a:cubicBezTo>
                    <a:cubicBezTo>
                      <a:pt x="11" y="0"/>
                      <a:pt x="11" y="0"/>
                      <a:pt x="11" y="0"/>
                    </a:cubicBezTo>
                  </a:path>
                </a:pathLst>
              </a:custGeom>
              <a:solidFill>
                <a:srgbClr val="C1EFFC"/>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7" name="Rectangle 124">
                <a:extLst>
                  <a:ext uri="{FF2B5EF4-FFF2-40B4-BE49-F238E27FC236}">
                    <a16:creationId xmlns:a16="http://schemas.microsoft.com/office/drawing/2014/main" id="{0F7104B3-B4AD-44AF-92E3-3A13AE734C45}"/>
                  </a:ext>
                </a:extLst>
              </p:cNvPr>
              <p:cNvSpPr>
                <a:spLocks noChangeArrowheads="1"/>
              </p:cNvSpPr>
              <p:nvPr/>
            </p:nvSpPr>
            <p:spPr bwMode="auto">
              <a:xfrm>
                <a:off x="5553553" y="1810157"/>
                <a:ext cx="17811" cy="100384"/>
              </a:xfrm>
              <a:prstGeom prst="rect">
                <a:avLst/>
              </a:prstGeom>
              <a:solidFill>
                <a:srgbClr val="33C9F5"/>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8" name="Rectangle 125">
                <a:extLst>
                  <a:ext uri="{FF2B5EF4-FFF2-40B4-BE49-F238E27FC236}">
                    <a16:creationId xmlns:a16="http://schemas.microsoft.com/office/drawing/2014/main" id="{D7B21F46-30BC-49D6-AD1D-9E69DDF02CCD}"/>
                  </a:ext>
                </a:extLst>
              </p:cNvPr>
              <p:cNvSpPr>
                <a:spLocks noChangeArrowheads="1"/>
              </p:cNvSpPr>
              <p:nvPr/>
            </p:nvSpPr>
            <p:spPr bwMode="auto">
              <a:xfrm>
                <a:off x="5553553" y="1810157"/>
                <a:ext cx="17811"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59" name="Freeform 126">
                <a:extLst>
                  <a:ext uri="{FF2B5EF4-FFF2-40B4-BE49-F238E27FC236}">
                    <a16:creationId xmlns:a16="http://schemas.microsoft.com/office/drawing/2014/main" id="{C9049104-7C2C-4BBC-B551-33777701980D}"/>
                  </a:ext>
                </a:extLst>
              </p:cNvPr>
              <p:cNvSpPr>
                <a:spLocks noEditPoints="1"/>
              </p:cNvSpPr>
              <p:nvPr/>
            </p:nvSpPr>
            <p:spPr bwMode="auto">
              <a:xfrm>
                <a:off x="5602125" y="1806918"/>
                <a:ext cx="111719" cy="111719"/>
              </a:xfrm>
              <a:custGeom>
                <a:avLst/>
                <a:gdLst>
                  <a:gd name="T0" fmla="*/ 14 w 29"/>
                  <a:gd name="T1" fmla="*/ 23 h 29"/>
                  <a:gd name="T2" fmla="*/ 6 w 29"/>
                  <a:gd name="T3" fmla="*/ 15 h 29"/>
                  <a:gd name="T4" fmla="*/ 14 w 29"/>
                  <a:gd name="T5" fmla="*/ 6 h 29"/>
                  <a:gd name="T6" fmla="*/ 23 w 29"/>
                  <a:gd name="T7" fmla="*/ 15 h 29"/>
                  <a:gd name="T8" fmla="*/ 14 w 29"/>
                  <a:gd name="T9" fmla="*/ 23 h 29"/>
                  <a:gd name="T10" fmla="*/ 14 w 29"/>
                  <a:gd name="T11" fmla="*/ 0 h 29"/>
                  <a:gd name="T12" fmla="*/ 0 w 29"/>
                  <a:gd name="T13" fmla="*/ 15 h 29"/>
                  <a:gd name="T14" fmla="*/ 14 w 29"/>
                  <a:gd name="T15" fmla="*/ 29 h 29"/>
                  <a:gd name="T16" fmla="*/ 29 w 29"/>
                  <a:gd name="T17" fmla="*/ 15 h 29"/>
                  <a:gd name="T18" fmla="*/ 14 w 29"/>
                  <a:gd name="T19"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29">
                    <a:moveTo>
                      <a:pt x="14" y="23"/>
                    </a:moveTo>
                    <a:cubicBezTo>
                      <a:pt x="10" y="23"/>
                      <a:pt x="6" y="19"/>
                      <a:pt x="6" y="15"/>
                    </a:cubicBezTo>
                    <a:cubicBezTo>
                      <a:pt x="6" y="10"/>
                      <a:pt x="10" y="6"/>
                      <a:pt x="14" y="6"/>
                    </a:cubicBezTo>
                    <a:cubicBezTo>
                      <a:pt x="19" y="6"/>
                      <a:pt x="23" y="10"/>
                      <a:pt x="23" y="15"/>
                    </a:cubicBezTo>
                    <a:cubicBezTo>
                      <a:pt x="23" y="19"/>
                      <a:pt x="19" y="23"/>
                      <a:pt x="14" y="23"/>
                    </a:cubicBezTo>
                    <a:moveTo>
                      <a:pt x="14" y="0"/>
                    </a:moveTo>
                    <a:cubicBezTo>
                      <a:pt x="7" y="0"/>
                      <a:pt x="0" y="7"/>
                      <a:pt x="0" y="15"/>
                    </a:cubicBezTo>
                    <a:cubicBezTo>
                      <a:pt x="0" y="22"/>
                      <a:pt x="7" y="29"/>
                      <a:pt x="14" y="29"/>
                    </a:cubicBezTo>
                    <a:cubicBezTo>
                      <a:pt x="22" y="29"/>
                      <a:pt x="29" y="22"/>
                      <a:pt x="29" y="15"/>
                    </a:cubicBezTo>
                    <a:cubicBezTo>
                      <a:pt x="29" y="7"/>
                      <a:pt x="22" y="0"/>
                      <a:pt x="14" y="0"/>
                    </a:cubicBezTo>
                  </a:path>
                </a:pathLst>
              </a:custGeom>
              <a:solidFill>
                <a:srgbClr val="33C9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0" name="Rectangle 127">
                <a:extLst>
                  <a:ext uri="{FF2B5EF4-FFF2-40B4-BE49-F238E27FC236}">
                    <a16:creationId xmlns:a16="http://schemas.microsoft.com/office/drawing/2014/main" id="{FE6012BE-CBEE-4E14-B588-00B46415083F}"/>
                  </a:ext>
                </a:extLst>
              </p:cNvPr>
              <p:cNvSpPr>
                <a:spLocks noChangeArrowheads="1"/>
              </p:cNvSpPr>
              <p:nvPr/>
            </p:nvSpPr>
            <p:spPr bwMode="auto">
              <a:xfrm>
                <a:off x="5744607" y="1810157"/>
                <a:ext cx="19429" cy="100384"/>
              </a:xfrm>
              <a:prstGeom prst="rect">
                <a:avLst/>
              </a:prstGeom>
              <a:solidFill>
                <a:srgbClr val="33C9F5"/>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1" name="Rectangle 128">
                <a:extLst>
                  <a:ext uri="{FF2B5EF4-FFF2-40B4-BE49-F238E27FC236}">
                    <a16:creationId xmlns:a16="http://schemas.microsoft.com/office/drawing/2014/main" id="{CEC5CF0C-5A7A-44E0-9685-33847909519F}"/>
                  </a:ext>
                </a:extLst>
              </p:cNvPr>
              <p:cNvSpPr>
                <a:spLocks noChangeArrowheads="1"/>
              </p:cNvSpPr>
              <p:nvPr/>
            </p:nvSpPr>
            <p:spPr bwMode="auto">
              <a:xfrm>
                <a:off x="5744607" y="1810157"/>
                <a:ext cx="19429" cy="100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2" name="Rectangle 129">
                <a:extLst>
                  <a:ext uri="{FF2B5EF4-FFF2-40B4-BE49-F238E27FC236}">
                    <a16:creationId xmlns:a16="http://schemas.microsoft.com/office/drawing/2014/main" id="{F453E408-AB25-408E-BBEC-0A4F12968C2F}"/>
                  </a:ext>
                </a:extLst>
              </p:cNvPr>
              <p:cNvSpPr>
                <a:spLocks noChangeArrowheads="1"/>
              </p:cNvSpPr>
              <p:nvPr/>
            </p:nvSpPr>
            <p:spPr bwMode="auto">
              <a:xfrm>
                <a:off x="5445073" y="2048164"/>
                <a:ext cx="35620" cy="38858"/>
              </a:xfrm>
              <a:prstGeom prst="rect">
                <a:avLst/>
              </a:prstGeom>
              <a:solidFill>
                <a:srgbClr val="FF8C0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3" name="Freeform 130">
                <a:extLst>
                  <a:ext uri="{FF2B5EF4-FFF2-40B4-BE49-F238E27FC236}">
                    <a16:creationId xmlns:a16="http://schemas.microsoft.com/office/drawing/2014/main" id="{C643D35F-2149-4AE7-941A-348E0CE0E023}"/>
                  </a:ext>
                </a:extLst>
              </p:cNvPr>
              <p:cNvSpPr>
                <a:spLocks/>
              </p:cNvSpPr>
              <p:nvPr/>
            </p:nvSpPr>
            <p:spPr bwMode="auto">
              <a:xfrm>
                <a:off x="9238631" y="1416714"/>
                <a:ext cx="390204" cy="194292"/>
              </a:xfrm>
              <a:custGeom>
                <a:avLst/>
                <a:gdLst>
                  <a:gd name="T0" fmla="*/ 51 w 102"/>
                  <a:gd name="T1" fmla="*/ 0 h 51"/>
                  <a:gd name="T2" fmla="*/ 102 w 102"/>
                  <a:gd name="T3" fmla="*/ 51 h 51"/>
                  <a:gd name="T4" fmla="*/ 0 w 102"/>
                  <a:gd name="T5" fmla="*/ 51 h 51"/>
                  <a:gd name="T6" fmla="*/ 51 w 102"/>
                  <a:gd name="T7" fmla="*/ 0 h 51"/>
                </a:gdLst>
                <a:ahLst/>
                <a:cxnLst>
                  <a:cxn ang="0">
                    <a:pos x="T0" y="T1"/>
                  </a:cxn>
                  <a:cxn ang="0">
                    <a:pos x="T2" y="T3"/>
                  </a:cxn>
                  <a:cxn ang="0">
                    <a:pos x="T4" y="T5"/>
                  </a:cxn>
                  <a:cxn ang="0">
                    <a:pos x="T6" y="T7"/>
                  </a:cxn>
                </a:cxnLst>
                <a:rect l="0" t="0" r="r" b="b"/>
                <a:pathLst>
                  <a:path w="102" h="51">
                    <a:moveTo>
                      <a:pt x="51" y="0"/>
                    </a:moveTo>
                    <a:cubicBezTo>
                      <a:pt x="80" y="0"/>
                      <a:pt x="102" y="23"/>
                      <a:pt x="102" y="51"/>
                    </a:cubicBezTo>
                    <a:cubicBezTo>
                      <a:pt x="0" y="51"/>
                      <a:pt x="0" y="51"/>
                      <a:pt x="0" y="51"/>
                    </a:cubicBezTo>
                    <a:cubicBezTo>
                      <a:pt x="0" y="23"/>
                      <a:pt x="23" y="0"/>
                      <a:pt x="51"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4" name="Freeform 131">
                <a:extLst>
                  <a:ext uri="{FF2B5EF4-FFF2-40B4-BE49-F238E27FC236}">
                    <a16:creationId xmlns:a16="http://schemas.microsoft.com/office/drawing/2014/main" id="{E299EE4D-27F0-42B9-92E6-4C4C1410E219}"/>
                  </a:ext>
                </a:extLst>
              </p:cNvPr>
              <p:cNvSpPr>
                <a:spLocks/>
              </p:cNvSpPr>
              <p:nvPr/>
            </p:nvSpPr>
            <p:spPr bwMode="auto">
              <a:xfrm>
                <a:off x="8778805" y="1507384"/>
                <a:ext cx="213722" cy="103623"/>
              </a:xfrm>
              <a:custGeom>
                <a:avLst/>
                <a:gdLst>
                  <a:gd name="T0" fmla="*/ 28 w 56"/>
                  <a:gd name="T1" fmla="*/ 0 h 27"/>
                  <a:gd name="T2" fmla="*/ 56 w 56"/>
                  <a:gd name="T3" fmla="*/ 27 h 27"/>
                  <a:gd name="T4" fmla="*/ 0 w 56"/>
                  <a:gd name="T5" fmla="*/ 27 h 27"/>
                  <a:gd name="T6" fmla="*/ 28 w 56"/>
                  <a:gd name="T7" fmla="*/ 0 h 27"/>
                </a:gdLst>
                <a:ahLst/>
                <a:cxnLst>
                  <a:cxn ang="0">
                    <a:pos x="T0" y="T1"/>
                  </a:cxn>
                  <a:cxn ang="0">
                    <a:pos x="T2" y="T3"/>
                  </a:cxn>
                  <a:cxn ang="0">
                    <a:pos x="T4" y="T5"/>
                  </a:cxn>
                  <a:cxn ang="0">
                    <a:pos x="T6" y="T7"/>
                  </a:cxn>
                </a:cxnLst>
                <a:rect l="0" t="0" r="r" b="b"/>
                <a:pathLst>
                  <a:path w="56" h="27">
                    <a:moveTo>
                      <a:pt x="28" y="0"/>
                    </a:moveTo>
                    <a:cubicBezTo>
                      <a:pt x="44" y="0"/>
                      <a:pt x="56" y="12"/>
                      <a:pt x="56" y="27"/>
                    </a:cubicBezTo>
                    <a:cubicBezTo>
                      <a:pt x="0" y="27"/>
                      <a:pt x="0" y="27"/>
                      <a:pt x="0" y="27"/>
                    </a:cubicBezTo>
                    <a:cubicBezTo>
                      <a:pt x="0" y="12"/>
                      <a:pt x="13" y="0"/>
                      <a:pt x="28"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5" name="Freeform 132">
                <a:extLst>
                  <a:ext uri="{FF2B5EF4-FFF2-40B4-BE49-F238E27FC236}">
                    <a16:creationId xmlns:a16="http://schemas.microsoft.com/office/drawing/2014/main" id="{A1B2C4AD-444C-4E7E-BEC2-9C459BCBFBF8}"/>
                  </a:ext>
                </a:extLst>
              </p:cNvPr>
              <p:cNvSpPr>
                <a:spLocks/>
              </p:cNvSpPr>
              <p:nvPr/>
            </p:nvSpPr>
            <p:spPr bwMode="auto">
              <a:xfrm>
                <a:off x="8924525" y="1419953"/>
                <a:ext cx="386966" cy="191054"/>
              </a:xfrm>
              <a:custGeom>
                <a:avLst/>
                <a:gdLst>
                  <a:gd name="T0" fmla="*/ 51 w 101"/>
                  <a:gd name="T1" fmla="*/ 0 h 50"/>
                  <a:gd name="T2" fmla="*/ 101 w 101"/>
                  <a:gd name="T3" fmla="*/ 50 h 50"/>
                  <a:gd name="T4" fmla="*/ 0 w 101"/>
                  <a:gd name="T5" fmla="*/ 50 h 50"/>
                  <a:gd name="T6" fmla="*/ 51 w 101"/>
                  <a:gd name="T7" fmla="*/ 0 h 50"/>
                </a:gdLst>
                <a:ahLst/>
                <a:cxnLst>
                  <a:cxn ang="0">
                    <a:pos x="T0" y="T1"/>
                  </a:cxn>
                  <a:cxn ang="0">
                    <a:pos x="T2" y="T3"/>
                  </a:cxn>
                  <a:cxn ang="0">
                    <a:pos x="T4" y="T5"/>
                  </a:cxn>
                  <a:cxn ang="0">
                    <a:pos x="T6" y="T7"/>
                  </a:cxn>
                </a:cxnLst>
                <a:rect l="0" t="0" r="r" b="b"/>
                <a:pathLst>
                  <a:path w="101" h="50">
                    <a:moveTo>
                      <a:pt x="51" y="0"/>
                    </a:moveTo>
                    <a:cubicBezTo>
                      <a:pt x="79" y="0"/>
                      <a:pt x="101" y="22"/>
                      <a:pt x="101" y="50"/>
                    </a:cubicBezTo>
                    <a:cubicBezTo>
                      <a:pt x="0" y="50"/>
                      <a:pt x="0" y="50"/>
                      <a:pt x="0" y="50"/>
                    </a:cubicBezTo>
                    <a:cubicBezTo>
                      <a:pt x="0" y="22"/>
                      <a:pt x="23" y="0"/>
                      <a:pt x="51" y="0"/>
                    </a:cubicBezTo>
                    <a:close/>
                  </a:path>
                </a:pathLst>
              </a:custGeom>
              <a:solidFill>
                <a:srgbClr val="40CDF5"/>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6" name="Rectangle 133">
                <a:extLst>
                  <a:ext uri="{FF2B5EF4-FFF2-40B4-BE49-F238E27FC236}">
                    <a16:creationId xmlns:a16="http://schemas.microsoft.com/office/drawing/2014/main" id="{DA18E9E0-3674-46E1-9935-F59A122FEA71}"/>
                  </a:ext>
                </a:extLst>
              </p:cNvPr>
              <p:cNvSpPr>
                <a:spLocks noChangeArrowheads="1"/>
              </p:cNvSpPr>
              <p:nvPr/>
            </p:nvSpPr>
            <p:spPr bwMode="auto">
              <a:xfrm>
                <a:off x="9084816" y="1327664"/>
                <a:ext cx="302773" cy="179721"/>
              </a:xfrm>
              <a:prstGeom prst="rect">
                <a:avLst/>
              </a:prstGeom>
              <a:solidFill>
                <a:srgbClr val="00BCF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7" name="Freeform 134">
                <a:extLst>
                  <a:ext uri="{FF2B5EF4-FFF2-40B4-BE49-F238E27FC236}">
                    <a16:creationId xmlns:a16="http://schemas.microsoft.com/office/drawing/2014/main" id="{D9434F9D-9B84-43B0-BE29-0D4560DF82E7}"/>
                  </a:ext>
                </a:extLst>
              </p:cNvPr>
              <p:cNvSpPr>
                <a:spLocks/>
              </p:cNvSpPr>
              <p:nvPr/>
            </p:nvSpPr>
            <p:spPr bwMode="auto">
              <a:xfrm>
                <a:off x="9084816" y="1327664"/>
                <a:ext cx="302773" cy="179721"/>
              </a:xfrm>
              <a:custGeom>
                <a:avLst/>
                <a:gdLst>
                  <a:gd name="T0" fmla="*/ 0 w 187"/>
                  <a:gd name="T1" fmla="*/ 0 h 111"/>
                  <a:gd name="T2" fmla="*/ 187 w 187"/>
                  <a:gd name="T3" fmla="*/ 0 h 111"/>
                  <a:gd name="T4" fmla="*/ 0 w 187"/>
                  <a:gd name="T5" fmla="*/ 111 h 111"/>
                  <a:gd name="T6" fmla="*/ 0 w 187"/>
                  <a:gd name="T7" fmla="*/ 0 h 111"/>
                </a:gdLst>
                <a:ahLst/>
                <a:cxnLst>
                  <a:cxn ang="0">
                    <a:pos x="T0" y="T1"/>
                  </a:cxn>
                  <a:cxn ang="0">
                    <a:pos x="T2" y="T3"/>
                  </a:cxn>
                  <a:cxn ang="0">
                    <a:pos x="T4" y="T5"/>
                  </a:cxn>
                  <a:cxn ang="0">
                    <a:pos x="T6" y="T7"/>
                  </a:cxn>
                </a:cxnLst>
                <a:rect l="0" t="0" r="r" b="b"/>
                <a:pathLst>
                  <a:path w="187" h="111">
                    <a:moveTo>
                      <a:pt x="0" y="0"/>
                    </a:moveTo>
                    <a:lnTo>
                      <a:pt x="187" y="0"/>
                    </a:lnTo>
                    <a:lnTo>
                      <a:pt x="0" y="111"/>
                    </a:lnTo>
                    <a:lnTo>
                      <a:pt x="0" y="0"/>
                    </a:lnTo>
                    <a:close/>
                  </a:path>
                </a:pathLst>
              </a:custGeom>
              <a:solidFill>
                <a:srgbClr val="B2EBFB"/>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8" name="Freeform 135">
                <a:extLst>
                  <a:ext uri="{FF2B5EF4-FFF2-40B4-BE49-F238E27FC236}">
                    <a16:creationId xmlns:a16="http://schemas.microsoft.com/office/drawing/2014/main" id="{09654925-1757-41F5-8CB6-157F1035204B}"/>
                  </a:ext>
                </a:extLst>
              </p:cNvPr>
              <p:cNvSpPr>
                <a:spLocks noEditPoints="1"/>
              </p:cNvSpPr>
              <p:nvPr/>
            </p:nvSpPr>
            <p:spPr bwMode="auto">
              <a:xfrm>
                <a:off x="9070244" y="1308235"/>
                <a:ext cx="336773" cy="234770"/>
              </a:xfrm>
              <a:custGeom>
                <a:avLst/>
                <a:gdLst>
                  <a:gd name="T0" fmla="*/ 84 w 88"/>
                  <a:gd name="T1" fmla="*/ 0 h 61"/>
                  <a:gd name="T2" fmla="*/ 3 w 88"/>
                  <a:gd name="T3" fmla="*/ 0 h 61"/>
                  <a:gd name="T4" fmla="*/ 0 w 88"/>
                  <a:gd name="T5" fmla="*/ 3 h 61"/>
                  <a:gd name="T6" fmla="*/ 0 w 88"/>
                  <a:gd name="T7" fmla="*/ 57 h 61"/>
                  <a:gd name="T8" fmla="*/ 3 w 88"/>
                  <a:gd name="T9" fmla="*/ 61 h 61"/>
                  <a:gd name="T10" fmla="*/ 84 w 88"/>
                  <a:gd name="T11" fmla="*/ 61 h 61"/>
                  <a:gd name="T12" fmla="*/ 88 w 88"/>
                  <a:gd name="T13" fmla="*/ 57 h 61"/>
                  <a:gd name="T14" fmla="*/ 88 w 88"/>
                  <a:gd name="T15" fmla="*/ 3 h 61"/>
                  <a:gd name="T16" fmla="*/ 84 w 88"/>
                  <a:gd name="T17" fmla="*/ 0 h 61"/>
                  <a:gd name="T18" fmla="*/ 83 w 88"/>
                  <a:gd name="T19" fmla="*/ 52 h 61"/>
                  <a:gd name="T20" fmla="*/ 4 w 88"/>
                  <a:gd name="T21" fmla="*/ 52 h 61"/>
                  <a:gd name="T22" fmla="*/ 4 w 88"/>
                  <a:gd name="T23" fmla="*/ 5 h 61"/>
                  <a:gd name="T24" fmla="*/ 83 w 88"/>
                  <a:gd name="T25" fmla="*/ 5 h 61"/>
                  <a:gd name="T26" fmla="*/ 83 w 88"/>
                  <a:gd name="T27" fmla="*/ 5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 h="61">
                    <a:moveTo>
                      <a:pt x="84" y="0"/>
                    </a:moveTo>
                    <a:cubicBezTo>
                      <a:pt x="3" y="0"/>
                      <a:pt x="3" y="0"/>
                      <a:pt x="3" y="0"/>
                    </a:cubicBezTo>
                    <a:cubicBezTo>
                      <a:pt x="1" y="0"/>
                      <a:pt x="0" y="1"/>
                      <a:pt x="0" y="3"/>
                    </a:cubicBezTo>
                    <a:cubicBezTo>
                      <a:pt x="0" y="57"/>
                      <a:pt x="0" y="57"/>
                      <a:pt x="0" y="57"/>
                    </a:cubicBezTo>
                    <a:cubicBezTo>
                      <a:pt x="0" y="59"/>
                      <a:pt x="1" y="61"/>
                      <a:pt x="3" y="61"/>
                    </a:cubicBezTo>
                    <a:cubicBezTo>
                      <a:pt x="84" y="61"/>
                      <a:pt x="84" y="61"/>
                      <a:pt x="84" y="61"/>
                    </a:cubicBezTo>
                    <a:cubicBezTo>
                      <a:pt x="86" y="61"/>
                      <a:pt x="88" y="59"/>
                      <a:pt x="88" y="57"/>
                    </a:cubicBezTo>
                    <a:cubicBezTo>
                      <a:pt x="88" y="3"/>
                      <a:pt x="88" y="3"/>
                      <a:pt x="88" y="3"/>
                    </a:cubicBezTo>
                    <a:cubicBezTo>
                      <a:pt x="88" y="1"/>
                      <a:pt x="86" y="0"/>
                      <a:pt x="84" y="0"/>
                    </a:cubicBezTo>
                    <a:close/>
                    <a:moveTo>
                      <a:pt x="83" y="52"/>
                    </a:moveTo>
                    <a:cubicBezTo>
                      <a:pt x="4" y="52"/>
                      <a:pt x="4" y="52"/>
                      <a:pt x="4" y="52"/>
                    </a:cubicBezTo>
                    <a:cubicBezTo>
                      <a:pt x="4" y="5"/>
                      <a:pt x="4" y="5"/>
                      <a:pt x="4" y="5"/>
                    </a:cubicBezTo>
                    <a:cubicBezTo>
                      <a:pt x="83" y="5"/>
                      <a:pt x="83" y="5"/>
                      <a:pt x="83" y="5"/>
                    </a:cubicBezTo>
                    <a:lnTo>
                      <a:pt x="83" y="52"/>
                    </a:lnTo>
                    <a:close/>
                  </a:path>
                </a:pathLst>
              </a:custGeom>
              <a:solidFill>
                <a:srgbClr val="FF8C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69" name="Freeform 136">
                <a:extLst>
                  <a:ext uri="{FF2B5EF4-FFF2-40B4-BE49-F238E27FC236}">
                    <a16:creationId xmlns:a16="http://schemas.microsoft.com/office/drawing/2014/main" id="{1908C195-6BC8-448B-8B78-D8DDE4AE838D}"/>
                  </a:ext>
                </a:extLst>
              </p:cNvPr>
              <p:cNvSpPr>
                <a:spLocks/>
              </p:cNvSpPr>
              <p:nvPr/>
            </p:nvSpPr>
            <p:spPr bwMode="auto">
              <a:xfrm>
                <a:off x="9215963" y="1347094"/>
                <a:ext cx="221818" cy="145719"/>
              </a:xfrm>
              <a:custGeom>
                <a:avLst/>
                <a:gdLst>
                  <a:gd name="T0" fmla="*/ 55 w 58"/>
                  <a:gd name="T1" fmla="*/ 0 h 38"/>
                  <a:gd name="T2" fmla="*/ 2 w 58"/>
                  <a:gd name="T3" fmla="*/ 32 h 38"/>
                  <a:gd name="T4" fmla="*/ 1 w 58"/>
                  <a:gd name="T5" fmla="*/ 36 h 38"/>
                  <a:gd name="T6" fmla="*/ 5 w 58"/>
                  <a:gd name="T7" fmla="*/ 37 h 38"/>
                  <a:gd name="T8" fmla="*/ 58 w 58"/>
                  <a:gd name="T9" fmla="*/ 6 h 38"/>
                  <a:gd name="T10" fmla="*/ 55 w 58"/>
                  <a:gd name="T11" fmla="*/ 0 h 38"/>
                </a:gdLst>
                <a:ahLst/>
                <a:cxnLst>
                  <a:cxn ang="0">
                    <a:pos x="T0" y="T1"/>
                  </a:cxn>
                  <a:cxn ang="0">
                    <a:pos x="T2" y="T3"/>
                  </a:cxn>
                  <a:cxn ang="0">
                    <a:pos x="T4" y="T5"/>
                  </a:cxn>
                  <a:cxn ang="0">
                    <a:pos x="T6" y="T7"/>
                  </a:cxn>
                  <a:cxn ang="0">
                    <a:pos x="T8" y="T9"/>
                  </a:cxn>
                  <a:cxn ang="0">
                    <a:pos x="T10" y="T11"/>
                  </a:cxn>
                </a:cxnLst>
                <a:rect l="0" t="0" r="r" b="b"/>
                <a:pathLst>
                  <a:path w="58" h="38">
                    <a:moveTo>
                      <a:pt x="55" y="0"/>
                    </a:moveTo>
                    <a:cubicBezTo>
                      <a:pt x="2" y="32"/>
                      <a:pt x="2" y="32"/>
                      <a:pt x="2" y="32"/>
                    </a:cubicBezTo>
                    <a:cubicBezTo>
                      <a:pt x="0" y="33"/>
                      <a:pt x="0" y="35"/>
                      <a:pt x="1" y="36"/>
                    </a:cubicBezTo>
                    <a:cubicBezTo>
                      <a:pt x="1" y="38"/>
                      <a:pt x="3" y="38"/>
                      <a:pt x="5" y="37"/>
                    </a:cubicBezTo>
                    <a:cubicBezTo>
                      <a:pt x="58" y="6"/>
                      <a:pt x="58" y="6"/>
                      <a:pt x="58" y="6"/>
                    </a:cubicBezTo>
                    <a:lnTo>
                      <a:pt x="55"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70" name="Freeform 137">
                <a:extLst>
                  <a:ext uri="{FF2B5EF4-FFF2-40B4-BE49-F238E27FC236}">
                    <a16:creationId xmlns:a16="http://schemas.microsoft.com/office/drawing/2014/main" id="{6D43116C-D917-46CD-9B41-5A0A3E7B59C7}"/>
                  </a:ext>
                </a:extLst>
              </p:cNvPr>
              <p:cNvSpPr>
                <a:spLocks/>
              </p:cNvSpPr>
              <p:nvPr/>
            </p:nvSpPr>
            <p:spPr bwMode="auto">
              <a:xfrm>
                <a:off x="9368159" y="1347094"/>
                <a:ext cx="77717" cy="80955"/>
              </a:xfrm>
              <a:custGeom>
                <a:avLst/>
                <a:gdLst>
                  <a:gd name="T0" fmla="*/ 45 w 48"/>
                  <a:gd name="T1" fmla="*/ 19 h 50"/>
                  <a:gd name="T2" fmla="*/ 36 w 48"/>
                  <a:gd name="T3" fmla="*/ 0 h 50"/>
                  <a:gd name="T4" fmla="*/ 29 w 48"/>
                  <a:gd name="T5" fmla="*/ 5 h 50"/>
                  <a:gd name="T6" fmla="*/ 40 w 48"/>
                  <a:gd name="T7" fmla="*/ 21 h 50"/>
                  <a:gd name="T8" fmla="*/ 0 w 48"/>
                  <a:gd name="T9" fmla="*/ 45 h 50"/>
                  <a:gd name="T10" fmla="*/ 5 w 48"/>
                  <a:gd name="T11" fmla="*/ 50 h 50"/>
                  <a:gd name="T12" fmla="*/ 43 w 48"/>
                  <a:gd name="T13" fmla="*/ 26 h 50"/>
                  <a:gd name="T14" fmla="*/ 48 w 48"/>
                  <a:gd name="T15" fmla="*/ 24 h 50"/>
                  <a:gd name="T16" fmla="*/ 45 w 48"/>
                  <a:gd name="T17" fmla="*/ 1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50">
                    <a:moveTo>
                      <a:pt x="45" y="19"/>
                    </a:moveTo>
                    <a:lnTo>
                      <a:pt x="36" y="0"/>
                    </a:lnTo>
                    <a:lnTo>
                      <a:pt x="29" y="5"/>
                    </a:lnTo>
                    <a:lnTo>
                      <a:pt x="40" y="21"/>
                    </a:lnTo>
                    <a:lnTo>
                      <a:pt x="0" y="45"/>
                    </a:lnTo>
                    <a:lnTo>
                      <a:pt x="5" y="50"/>
                    </a:lnTo>
                    <a:lnTo>
                      <a:pt x="43" y="26"/>
                    </a:lnTo>
                    <a:lnTo>
                      <a:pt x="48" y="24"/>
                    </a:lnTo>
                    <a:lnTo>
                      <a:pt x="45" y="1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sp>
            <p:nvSpPr>
              <p:cNvPr id="571" name="Rectangle 138">
                <a:extLst>
                  <a:ext uri="{FF2B5EF4-FFF2-40B4-BE49-F238E27FC236}">
                    <a16:creationId xmlns:a16="http://schemas.microsoft.com/office/drawing/2014/main" id="{1623FB01-3D0C-4776-907A-E820FC5BA258}"/>
                  </a:ext>
                </a:extLst>
              </p:cNvPr>
              <p:cNvSpPr>
                <a:spLocks noChangeArrowheads="1"/>
              </p:cNvSpPr>
              <p:nvPr/>
            </p:nvSpPr>
            <p:spPr bwMode="auto">
              <a:xfrm>
                <a:off x="9230535" y="1518718"/>
                <a:ext cx="11334" cy="12953"/>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3260" tIns="46630" rIns="93260" bIns="46630" numCol="1" anchor="t" anchorCtr="0" compatLnSpc="1">
                <a:prstTxWarp prst="textNoShape">
                  <a:avLst/>
                </a:prstTxWarp>
              </a:bodyPr>
              <a:lstStyle/>
              <a:p>
                <a:pPr defTabSz="742814"/>
                <a:endParaRPr lang="en-US" sz="1434" kern="0">
                  <a:solidFill>
                    <a:sysClr val="windowText" lastClr="000000"/>
                  </a:solidFill>
                </a:endParaRPr>
              </a:p>
            </p:txBody>
          </p:sp>
        </p:grpSp>
      </p:grpSp>
      <p:pic>
        <p:nvPicPr>
          <p:cNvPr id="3" name="Picture 2" descr="A close up of a logo&#10;&#10;Description generated with high confidence">
            <a:extLst>
              <a:ext uri="{FF2B5EF4-FFF2-40B4-BE49-F238E27FC236}">
                <a16:creationId xmlns:a16="http://schemas.microsoft.com/office/drawing/2014/main" id="{E77A96A6-DAC8-42BB-B7F0-22DF9A66C9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7500" y="280227"/>
            <a:ext cx="1313716" cy="399827"/>
          </a:xfrm>
          <a:prstGeom prst="rect">
            <a:avLst/>
          </a:prstGeom>
        </p:spPr>
      </p:pic>
    </p:spTree>
    <p:extLst>
      <p:ext uri="{BB962C8B-B14F-4D97-AF65-F5344CB8AC3E}">
        <p14:creationId xmlns:p14="http://schemas.microsoft.com/office/powerpoint/2010/main" val="286815882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1505" y="708819"/>
            <a:ext cx="5254823" cy="927102"/>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291509" y="2111377"/>
            <a:ext cx="6070005" cy="4065589"/>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291509" y="6429375"/>
            <a:ext cx="2618383" cy="292100"/>
          </a:xfrm>
          <a:prstGeom prst="rect">
            <a:avLst/>
          </a:prstGeom>
        </p:spPr>
        <p:txBody>
          <a:bodyPr vert="horz" lIns="91440" tIns="45720" rIns="91440" bIns="45720" rtlCol="0" anchor="ctr"/>
          <a:lstStyle>
            <a:lvl1pPr algn="l">
              <a:defRPr sz="1200">
                <a:solidFill>
                  <a:schemeClr val="accent2"/>
                </a:solidFill>
                <a:latin typeface="Segoe UI" panose="020B0502040204020203" pitchFamily="34" charset="0"/>
                <a:cs typeface="Segoe UI" panose="020B0502040204020203" pitchFamily="34" charset="0"/>
              </a:defRPr>
            </a:lvl1pPr>
          </a:lstStyle>
          <a:p>
            <a:endParaRPr lang="en-GB"/>
          </a:p>
        </p:txBody>
      </p:sp>
      <p:sp>
        <p:nvSpPr>
          <p:cNvPr id="5" name="Footer Placeholder 4"/>
          <p:cNvSpPr>
            <a:spLocks noGrp="1"/>
          </p:cNvSpPr>
          <p:nvPr>
            <p:ph type="ftr" sz="quarter" idx="3"/>
          </p:nvPr>
        </p:nvSpPr>
        <p:spPr>
          <a:xfrm>
            <a:off x="3326507" y="6429375"/>
            <a:ext cx="3035003" cy="292100"/>
          </a:xfrm>
          <a:prstGeom prst="rect">
            <a:avLst/>
          </a:prstGeom>
        </p:spPr>
        <p:txBody>
          <a:bodyPr vert="horz" lIns="91440" tIns="45720" rIns="91440" bIns="45720" rtlCol="0" anchor="ctr"/>
          <a:lstStyle>
            <a:lvl1pPr algn="ctr">
              <a:defRPr sz="1200">
                <a:solidFill>
                  <a:schemeClr val="accent2"/>
                </a:solidFill>
                <a:latin typeface="Segoe UI" panose="020B0502040204020203" pitchFamily="34" charset="0"/>
                <a:cs typeface="Segoe UI" panose="020B0502040204020203" pitchFamily="34" charset="0"/>
              </a:defRPr>
            </a:lvl1pPr>
          </a:lstStyle>
          <a:p>
            <a:endParaRPr lang="en-GB"/>
          </a:p>
        </p:txBody>
      </p:sp>
      <p:sp>
        <p:nvSpPr>
          <p:cNvPr id="6" name="Slide Number Placeholder 5"/>
          <p:cNvSpPr>
            <a:spLocks noGrp="1"/>
          </p:cNvSpPr>
          <p:nvPr>
            <p:ph type="sldNum" sz="quarter" idx="4"/>
          </p:nvPr>
        </p:nvSpPr>
        <p:spPr>
          <a:xfrm>
            <a:off x="8972157" y="6438901"/>
            <a:ext cx="607517" cy="292100"/>
          </a:xfrm>
          <a:prstGeom prst="rect">
            <a:avLst/>
          </a:prstGeom>
        </p:spPr>
        <p:txBody>
          <a:bodyPr vert="horz" lIns="91440" tIns="45720" rIns="91440" bIns="45720" rtlCol="0" anchor="ctr"/>
          <a:lstStyle>
            <a:lvl1pPr algn="l">
              <a:defRPr sz="1050">
                <a:solidFill>
                  <a:schemeClr val="accent2"/>
                </a:solidFill>
                <a:latin typeface="Segoe UI" panose="020B0502040204020203" pitchFamily="34" charset="0"/>
                <a:cs typeface="Segoe UI" panose="020B0502040204020203" pitchFamily="34" charset="0"/>
              </a:defRPr>
            </a:lvl1pPr>
          </a:lstStyle>
          <a:p>
            <a:r>
              <a:rPr lang="en-GB"/>
              <a:t>Page </a:t>
            </a:r>
            <a:fld id="{9F892DDB-88E6-4E99-A869-69E8DD4F3421}" type="slidenum">
              <a:rPr lang="en-GB" smtClean="0"/>
              <a:pPr/>
              <a:t>‹#›</a:t>
            </a:fld>
            <a:endParaRPr lang="en-GB"/>
          </a:p>
        </p:txBody>
      </p:sp>
    </p:spTree>
    <p:custDataLst>
      <p:tags r:id="rId4"/>
    </p:custDataLst>
    <p:extLst>
      <p:ext uri="{BB962C8B-B14F-4D97-AF65-F5344CB8AC3E}">
        <p14:creationId xmlns:p14="http://schemas.microsoft.com/office/powerpoint/2010/main" val="1893859432"/>
      </p:ext>
    </p:extLst>
  </p:cSld>
  <p:clrMap bg1="lt1" tx1="dk1" bg2="lt2" tx2="dk2" accent1="accent1" accent2="accent2" accent3="accent3" accent4="accent4" accent5="accent5" accent6="accent6" hlink="hlink" folHlink="folHlink"/>
  <p:sldLayoutIdLst>
    <p:sldLayoutId id="2147483725" r:id="rId1"/>
    <p:sldLayoutId id="2147483726" r:id="rId2"/>
  </p:sldLayoutIdLst>
  <p:hf hdr="0" ftr="0" dt="0"/>
  <p:txStyles>
    <p:titleStyle>
      <a:lvl1pPr algn="l" defTabSz="914446" rtl="0" eaLnBrk="1" latinLnBrk="0" hangingPunct="1">
        <a:lnSpc>
          <a:spcPct val="90000"/>
        </a:lnSpc>
        <a:spcBef>
          <a:spcPts val="0"/>
        </a:spcBef>
        <a:spcAft>
          <a:spcPts val="0"/>
        </a:spcAft>
        <a:buNone/>
        <a:defRPr sz="3600" kern="1200" spc="-50" baseline="0">
          <a:solidFill>
            <a:srgbClr val="002060"/>
          </a:solidFill>
          <a:latin typeface="Segoe UI Semibold" panose="020B0702040204020203" pitchFamily="34" charset="0"/>
          <a:ea typeface="+mj-ea"/>
          <a:cs typeface="Segoe UI Semibold" panose="020B0702040204020203" pitchFamily="34" charset="0"/>
        </a:defRPr>
      </a:lvl1pPr>
    </p:titleStyle>
    <p:bodyStyle>
      <a:lvl1pPr marL="0" indent="0" algn="l" defTabSz="914446" rtl="0" eaLnBrk="1" latinLnBrk="0" hangingPunct="1">
        <a:lnSpc>
          <a:spcPct val="90000"/>
        </a:lnSpc>
        <a:spcBef>
          <a:spcPts val="0"/>
        </a:spcBef>
        <a:spcAft>
          <a:spcPts val="601"/>
        </a:spcAft>
        <a:buFont typeface="Arial" panose="020B0604020202020204" pitchFamily="34" charset="0"/>
        <a:buNone/>
        <a:defRPr sz="1300" kern="1200" baseline="0">
          <a:solidFill>
            <a:schemeClr val="accent2"/>
          </a:solidFill>
          <a:latin typeface="Segoe UI" panose="020B0502040204020203" pitchFamily="34" charset="0"/>
          <a:ea typeface="+mn-ea"/>
          <a:cs typeface="Segoe UI" panose="020B0502040204020203" pitchFamily="34" charset="0"/>
        </a:defRPr>
      </a:lvl1pPr>
      <a:lvl2pPr marL="88904" indent="-88904" algn="l" defTabSz="914446" rtl="0" eaLnBrk="1" latinLnBrk="0" hangingPunct="1">
        <a:lnSpc>
          <a:spcPct val="90000"/>
        </a:lnSpc>
        <a:spcBef>
          <a:spcPts val="0"/>
        </a:spcBef>
        <a:spcAft>
          <a:spcPts val="601"/>
        </a:spcAft>
        <a:buFont typeface="Arial" panose="020B0604020202020204" pitchFamily="34" charset="0"/>
        <a:buChar char="•"/>
        <a:defRPr sz="1200" kern="1200" baseline="0">
          <a:solidFill>
            <a:schemeClr val="accent2"/>
          </a:solidFill>
          <a:latin typeface="Segoe UI" panose="020B0502040204020203" pitchFamily="34" charset="0"/>
          <a:ea typeface="+mn-ea"/>
          <a:cs typeface="Segoe UI" panose="020B0502040204020203" pitchFamily="34" charset="0"/>
        </a:defRPr>
      </a:lvl2pPr>
      <a:lvl3pPr marL="180983" indent="-88904" algn="l" defTabSz="914446" rtl="0" eaLnBrk="1" latinLnBrk="0" hangingPunct="1">
        <a:lnSpc>
          <a:spcPct val="90000"/>
        </a:lnSpc>
        <a:spcBef>
          <a:spcPts val="0"/>
        </a:spcBef>
        <a:spcAft>
          <a:spcPts val="601"/>
        </a:spcAft>
        <a:buFont typeface="Arial" panose="020B0604020202020204" pitchFamily="34" charset="0"/>
        <a:buChar char="•"/>
        <a:defRPr sz="1100" kern="1200" baseline="0">
          <a:solidFill>
            <a:schemeClr val="accent2"/>
          </a:solidFill>
          <a:latin typeface="Segoe UI" panose="020B0502040204020203" pitchFamily="34" charset="0"/>
          <a:ea typeface="+mn-ea"/>
          <a:cs typeface="Segoe UI" panose="020B0502040204020203" pitchFamily="34" charset="0"/>
        </a:defRPr>
      </a:lvl3pPr>
      <a:lvl4pPr marL="269887"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accent2"/>
          </a:solidFill>
          <a:latin typeface="Segoe UI" panose="020B0502040204020203" pitchFamily="34" charset="0"/>
          <a:ea typeface="+mn-ea"/>
          <a:cs typeface="Segoe UI" panose="020B0502040204020203" pitchFamily="34" charset="0"/>
        </a:defRPr>
      </a:lvl4pPr>
      <a:lvl5pPr marL="358793" indent="-88904" algn="l" defTabSz="914446" rtl="0" eaLnBrk="1" latinLnBrk="0" hangingPunct="1">
        <a:lnSpc>
          <a:spcPct val="90000"/>
        </a:lnSpc>
        <a:spcBef>
          <a:spcPts val="0"/>
        </a:spcBef>
        <a:spcAft>
          <a:spcPts val="601"/>
        </a:spcAft>
        <a:buFont typeface="Arial" panose="020B0604020202020204" pitchFamily="34" charset="0"/>
        <a:buChar char="•"/>
        <a:defRPr sz="1001" kern="1200" baseline="0">
          <a:solidFill>
            <a:schemeClr val="accent2"/>
          </a:solidFill>
          <a:latin typeface="Segoe UI" panose="020B0502040204020203" pitchFamily="34" charset="0"/>
          <a:ea typeface="+mn-ea"/>
          <a:cs typeface="Segoe UI" panose="020B0502040204020203" pitchFamily="34" charset="0"/>
        </a:defRPr>
      </a:lvl5pPr>
      <a:lvl6pPr marL="2514726"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395"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46" rtl="0" eaLnBrk="1" latinLnBrk="0" hangingPunct="1">
        <a:defRPr sz="1801" kern="1200">
          <a:solidFill>
            <a:schemeClr val="tx1"/>
          </a:solidFill>
          <a:latin typeface="+mn-lt"/>
          <a:ea typeface="+mn-ea"/>
          <a:cs typeface="+mn-cs"/>
        </a:defRPr>
      </a:lvl1pPr>
      <a:lvl2pPr marL="457223" algn="l" defTabSz="914446" rtl="0" eaLnBrk="1" latinLnBrk="0" hangingPunct="1">
        <a:defRPr sz="1801" kern="1200">
          <a:solidFill>
            <a:schemeClr val="tx1"/>
          </a:solidFill>
          <a:latin typeface="+mn-lt"/>
          <a:ea typeface="+mn-ea"/>
          <a:cs typeface="+mn-cs"/>
        </a:defRPr>
      </a:lvl2pPr>
      <a:lvl3pPr marL="914446" algn="l" defTabSz="914446" rtl="0" eaLnBrk="1" latinLnBrk="0" hangingPunct="1">
        <a:defRPr sz="1801" kern="1200">
          <a:solidFill>
            <a:schemeClr val="tx1"/>
          </a:solidFill>
          <a:latin typeface="+mn-lt"/>
          <a:ea typeface="+mn-ea"/>
          <a:cs typeface="+mn-cs"/>
        </a:defRPr>
      </a:lvl3pPr>
      <a:lvl4pPr marL="1371669" algn="l" defTabSz="914446" rtl="0" eaLnBrk="1" latinLnBrk="0" hangingPunct="1">
        <a:defRPr sz="1801" kern="1200">
          <a:solidFill>
            <a:schemeClr val="tx1"/>
          </a:solidFill>
          <a:latin typeface="+mn-lt"/>
          <a:ea typeface="+mn-ea"/>
          <a:cs typeface="+mn-cs"/>
        </a:defRPr>
      </a:lvl4pPr>
      <a:lvl5pPr marL="1828891" algn="l" defTabSz="914446" rtl="0" eaLnBrk="1" latinLnBrk="0" hangingPunct="1">
        <a:defRPr sz="1801" kern="1200">
          <a:solidFill>
            <a:schemeClr val="tx1"/>
          </a:solidFill>
          <a:latin typeface="+mn-lt"/>
          <a:ea typeface="+mn-ea"/>
          <a:cs typeface="+mn-cs"/>
        </a:defRPr>
      </a:lvl5pPr>
      <a:lvl6pPr marL="2286114" algn="l" defTabSz="914446" rtl="0" eaLnBrk="1" latinLnBrk="0" hangingPunct="1">
        <a:defRPr sz="1801" kern="1200">
          <a:solidFill>
            <a:schemeClr val="tx1"/>
          </a:solidFill>
          <a:latin typeface="+mn-lt"/>
          <a:ea typeface="+mn-ea"/>
          <a:cs typeface="+mn-cs"/>
        </a:defRPr>
      </a:lvl6pPr>
      <a:lvl7pPr marL="2743338" algn="l" defTabSz="914446" rtl="0" eaLnBrk="1" latinLnBrk="0" hangingPunct="1">
        <a:defRPr sz="1801" kern="1200">
          <a:solidFill>
            <a:schemeClr val="tx1"/>
          </a:solidFill>
          <a:latin typeface="+mn-lt"/>
          <a:ea typeface="+mn-ea"/>
          <a:cs typeface="+mn-cs"/>
        </a:defRPr>
      </a:lvl7pPr>
      <a:lvl8pPr marL="3200560" algn="l" defTabSz="914446" rtl="0" eaLnBrk="1" latinLnBrk="0" hangingPunct="1">
        <a:defRPr sz="1801" kern="1200">
          <a:solidFill>
            <a:schemeClr val="tx1"/>
          </a:solidFill>
          <a:latin typeface="+mn-lt"/>
          <a:ea typeface="+mn-ea"/>
          <a:cs typeface="+mn-cs"/>
        </a:defRPr>
      </a:lvl8pPr>
      <a:lvl9pPr marL="3657783" algn="l" defTabSz="914446"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4" pos="6034" userDrawn="1">
          <p15:clr>
            <a:srgbClr val="5ACBF0"/>
          </p15:clr>
        </p15:guide>
        <p15:guide id="6" orient="horz" pos="4242"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7.png"/><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hyperlink" Target="mailto:MicrosoftOffice365@messaging.Microsoft.com" TargetMode="External"/><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6.png"/><Relationship Id="rId1" Type="http://schemas.openxmlformats.org/officeDocument/2006/relationships/slideLayout" Target="../slideLayouts/slideLayout1.xml"/><Relationship Id="rId5" Type="http://schemas.openxmlformats.org/officeDocument/2006/relationships/image" Target="../media/image28.png"/><Relationship Id="rId4" Type="http://schemas.openxmlformats.org/officeDocument/2006/relationships/image" Target="../media/image27.pn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A09C7-3240-4549-9153-2F35F82E47C9}"/>
              </a:ext>
            </a:extLst>
          </p:cNvPr>
          <p:cNvSpPr>
            <a:spLocks noGrp="1"/>
          </p:cNvSpPr>
          <p:nvPr>
            <p:ph type="title"/>
          </p:nvPr>
        </p:nvSpPr>
        <p:spPr>
          <a:xfrm>
            <a:off x="218808" y="2744498"/>
            <a:ext cx="6553299" cy="736016"/>
          </a:xfrm>
        </p:spPr>
        <p:txBody>
          <a:bodyPr/>
          <a:lstStyle/>
          <a:p>
            <a:r>
              <a:rPr lang="en-AU" dirty="0">
                <a:latin typeface="Segoe UI Semibold" panose="020B0702040204020203" pitchFamily="34" charset="0"/>
              </a:rPr>
              <a:t>Connected Working</a:t>
            </a:r>
          </a:p>
        </p:txBody>
      </p:sp>
      <p:sp>
        <p:nvSpPr>
          <p:cNvPr id="3" name="Text Placeholder 2">
            <a:extLst>
              <a:ext uri="{FF2B5EF4-FFF2-40B4-BE49-F238E27FC236}">
                <a16:creationId xmlns:a16="http://schemas.microsoft.com/office/drawing/2014/main" id="{59B65441-3011-402D-90DB-C80ED5E03FE2}"/>
              </a:ext>
            </a:extLst>
          </p:cNvPr>
          <p:cNvSpPr>
            <a:spLocks noGrp="1"/>
          </p:cNvSpPr>
          <p:nvPr>
            <p:ph type="body" sz="quarter" idx="12"/>
          </p:nvPr>
        </p:nvSpPr>
        <p:spPr/>
        <p:txBody>
          <a:bodyPr/>
          <a:lstStyle/>
          <a:p>
            <a:r>
              <a:rPr lang="en-AU" sz="2800" dirty="0">
                <a:latin typeface="Segoe UI Semibold" panose="020B0702040204020203" pitchFamily="34" charset="0"/>
                <a:cs typeface="Segoe UI Semibold" panose="020B0702040204020203" pitchFamily="34" charset="0"/>
              </a:rPr>
              <a:t>with Office 365</a:t>
            </a:r>
          </a:p>
        </p:txBody>
      </p:sp>
      <p:sp>
        <p:nvSpPr>
          <p:cNvPr id="4" name="Text Placeholder 3">
            <a:extLst>
              <a:ext uri="{FF2B5EF4-FFF2-40B4-BE49-F238E27FC236}">
                <a16:creationId xmlns:a16="http://schemas.microsoft.com/office/drawing/2014/main" id="{B1DF5237-B021-40E3-A2BD-80E35CDDF12B}"/>
              </a:ext>
            </a:extLst>
          </p:cNvPr>
          <p:cNvSpPr>
            <a:spLocks noGrp="1"/>
          </p:cNvSpPr>
          <p:nvPr>
            <p:ph type="body" sz="quarter" idx="14"/>
          </p:nvPr>
        </p:nvSpPr>
        <p:spPr>
          <a:xfrm>
            <a:off x="218782" y="5574885"/>
            <a:ext cx="9468436" cy="717249"/>
          </a:xfrm>
        </p:spPr>
        <p:txBody>
          <a:bodyPr vert="horz" lIns="164592" tIns="109728" rIns="164592" bIns="109728" rtlCol="0" anchor="t">
            <a:noAutofit/>
          </a:bodyPr>
          <a:lstStyle/>
          <a:p>
            <a:r>
              <a:rPr lang="en-AU" sz="2500" dirty="0">
                <a:latin typeface="Segoe UI" panose="020B0502040204020203" pitchFamily="34" charset="0"/>
                <a:cs typeface="Segoe UI" panose="020B0502040204020203" pitchFamily="34" charset="0"/>
              </a:rPr>
              <a:t>How to send encrypted emails in Outlook</a:t>
            </a:r>
            <a:endParaRPr lang="en-AU" dirty="0">
              <a:latin typeface="Segoe UI" panose="020B0502040204020203" pitchFamily="34" charset="0"/>
              <a:cs typeface="Segoe UI" panose="020B0502040204020203" pitchFamily="34" charset="0"/>
            </a:endParaRPr>
          </a:p>
        </p:txBody>
      </p:sp>
      <p:sp>
        <p:nvSpPr>
          <p:cNvPr id="5" name="Text Placeholder 4">
            <a:extLst>
              <a:ext uri="{FF2B5EF4-FFF2-40B4-BE49-F238E27FC236}">
                <a16:creationId xmlns:a16="http://schemas.microsoft.com/office/drawing/2014/main" id="{62D1DEDE-4F52-4BFA-97C6-B8A6EB641105}"/>
              </a:ext>
            </a:extLst>
          </p:cNvPr>
          <p:cNvSpPr>
            <a:spLocks noGrp="1"/>
          </p:cNvSpPr>
          <p:nvPr>
            <p:ph type="body" sz="quarter" idx="15"/>
          </p:nvPr>
        </p:nvSpPr>
        <p:spPr>
          <a:xfrm>
            <a:off x="290246" y="5012254"/>
            <a:ext cx="9468436" cy="778565"/>
          </a:xfrm>
        </p:spPr>
        <p:txBody>
          <a:bodyPr vert="horz" lIns="91440" tIns="45720" rIns="91440" bIns="45720" rtlCol="0" anchor="t">
            <a:noAutofit/>
          </a:bodyPr>
          <a:lstStyle/>
          <a:p>
            <a:r>
              <a:rPr lang="en-AU" sz="3500" dirty="0">
                <a:latin typeface="Segoe UI" panose="020B0502040204020203" pitchFamily="34" charset="0"/>
              </a:rPr>
              <a:t>Encrypted Emails</a:t>
            </a:r>
            <a:endParaRPr lang="en-AU" dirty="0">
              <a:latin typeface="Segoe UI" panose="020B0502040204020203" pitchFamily="34" charset="0"/>
            </a:endParaRPr>
          </a:p>
        </p:txBody>
      </p:sp>
    </p:spTree>
    <p:extLst>
      <p:ext uri="{BB962C8B-B14F-4D97-AF65-F5344CB8AC3E}">
        <p14:creationId xmlns:p14="http://schemas.microsoft.com/office/powerpoint/2010/main" val="30177394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1" descr="A screenshot of a cell phone&#10;&#10;Description generated with very high confidence">
            <a:extLst>
              <a:ext uri="{FF2B5EF4-FFF2-40B4-BE49-F238E27FC236}">
                <a16:creationId xmlns:a16="http://schemas.microsoft.com/office/drawing/2014/main" id="{ACBF68EC-41DB-4009-BF4C-1F3871FF05D1}"/>
              </a:ext>
            </a:extLst>
          </p:cNvPr>
          <p:cNvPicPr>
            <a:picLocks noChangeAspect="1"/>
          </p:cNvPicPr>
          <p:nvPr/>
        </p:nvPicPr>
        <p:blipFill>
          <a:blip r:embed="rId2"/>
          <a:stretch>
            <a:fillRect/>
          </a:stretch>
        </p:blipFill>
        <p:spPr>
          <a:xfrm>
            <a:off x="6062755" y="1545822"/>
            <a:ext cx="3534518" cy="1609187"/>
          </a:xfrm>
          <a:prstGeom prst="rect">
            <a:avLst/>
          </a:prstGeom>
        </p:spPr>
      </p:pic>
      <p:pic>
        <p:nvPicPr>
          <p:cNvPr id="41" name="Picture 40">
            <a:extLst>
              <a:ext uri="{FF2B5EF4-FFF2-40B4-BE49-F238E27FC236}">
                <a16:creationId xmlns:a16="http://schemas.microsoft.com/office/drawing/2014/main" id="{5A39C578-A916-4832-BFA9-CAE056D9DE29}"/>
              </a:ext>
            </a:extLst>
          </p:cNvPr>
          <p:cNvPicPr>
            <a:picLocks noChangeAspect="1"/>
          </p:cNvPicPr>
          <p:nvPr/>
        </p:nvPicPr>
        <p:blipFill>
          <a:blip r:embed="rId3"/>
          <a:stretch>
            <a:fillRect/>
          </a:stretch>
        </p:blipFill>
        <p:spPr>
          <a:xfrm>
            <a:off x="5841416" y="3535870"/>
            <a:ext cx="3738259" cy="2202147"/>
          </a:xfrm>
          <a:prstGeom prst="rect">
            <a:avLst/>
          </a:prstGeom>
          <a:ln>
            <a:solidFill>
              <a:schemeClr val="bg1"/>
            </a:solidFill>
          </a:ln>
        </p:spPr>
      </p:pic>
      <p:sp>
        <p:nvSpPr>
          <p:cNvPr id="2" name="Text Placeholder 1">
            <a:extLst>
              <a:ext uri="{FF2B5EF4-FFF2-40B4-BE49-F238E27FC236}">
                <a16:creationId xmlns:a16="http://schemas.microsoft.com/office/drawing/2014/main" id="{631233A3-943C-4208-95D0-A976569B6604}"/>
              </a:ext>
            </a:extLst>
          </p:cNvPr>
          <p:cNvSpPr>
            <a:spLocks noGrp="1"/>
          </p:cNvSpPr>
          <p:nvPr>
            <p:ph type="body" sz="quarter" idx="71"/>
          </p:nvPr>
        </p:nvSpPr>
        <p:spPr>
          <a:xfrm>
            <a:off x="315415" y="1436745"/>
            <a:ext cx="4496282" cy="4855900"/>
          </a:xfrm>
        </p:spPr>
        <p:txBody>
          <a:bodyPr/>
          <a:lstStyle/>
          <a:p>
            <a:pPr lvl="0"/>
            <a:r>
              <a:rPr lang="en-AU" sz="1400" dirty="0">
                <a:solidFill>
                  <a:srgbClr val="E45205"/>
                </a:solidFill>
                <a:latin typeface="Segoe UI Semibold" panose="020B0702040204020203" pitchFamily="34" charset="0"/>
                <a:cs typeface="Segoe UI Semibold" panose="020B0702040204020203" pitchFamily="34" charset="0"/>
              </a:rPr>
              <a:t>Receiving Attachments from Encrypted Emails</a:t>
            </a:r>
          </a:p>
          <a:p>
            <a:pPr marL="228600" indent="-228600">
              <a:buAutoNum type="arabicPeriod"/>
            </a:pPr>
            <a:r>
              <a:rPr lang="en-AU" dirty="0">
                <a:solidFill>
                  <a:schemeClr val="tx1">
                    <a:lumMod val="75000"/>
                    <a:lumOff val="25000"/>
                  </a:schemeClr>
                </a:solidFill>
              </a:rPr>
              <a:t>Download the attachment by double-clicking on the document in Outlook</a:t>
            </a:r>
          </a:p>
          <a:p>
            <a:pPr marL="228600" indent="-228600">
              <a:buAutoNum type="arabicPeriod"/>
            </a:pPr>
            <a:r>
              <a:rPr lang="en-AU" dirty="0">
                <a:solidFill>
                  <a:schemeClr val="tx1">
                    <a:lumMod val="75000"/>
                    <a:lumOff val="25000"/>
                  </a:schemeClr>
                </a:solidFill>
              </a:rPr>
              <a:t>The document will open in a Microsoft Office application, e.g. Word, Excel, PowerPoint</a:t>
            </a:r>
          </a:p>
          <a:p>
            <a:pPr marL="228600" indent="-228600">
              <a:buAutoNum type="arabicPeriod"/>
            </a:pPr>
            <a:r>
              <a:rPr lang="en-AU" dirty="0">
                <a:solidFill>
                  <a:schemeClr val="tx1">
                    <a:lumMod val="75000"/>
                    <a:lumOff val="25000"/>
                  </a:schemeClr>
                </a:solidFill>
              </a:rPr>
              <a:t>A banner appears on the document stating that access is restricted</a:t>
            </a:r>
          </a:p>
          <a:p>
            <a:pPr marL="228600" indent="-228600">
              <a:buAutoNum type="arabicPeriod"/>
            </a:pPr>
            <a:r>
              <a:rPr lang="en-AU" dirty="0">
                <a:solidFill>
                  <a:schemeClr val="tx1">
                    <a:lumMod val="75000"/>
                    <a:lumOff val="25000"/>
                  </a:schemeClr>
                </a:solidFill>
              </a:rPr>
              <a:t>Click </a:t>
            </a:r>
            <a:r>
              <a:rPr lang="en-AU" b="1" dirty="0">
                <a:solidFill>
                  <a:schemeClr val="tx1">
                    <a:lumMod val="75000"/>
                    <a:lumOff val="25000"/>
                  </a:schemeClr>
                </a:solidFill>
              </a:rPr>
              <a:t>View Permissions</a:t>
            </a:r>
          </a:p>
          <a:p>
            <a:pPr marL="228600" indent="-228600">
              <a:buAutoNum type="arabicPeriod"/>
            </a:pPr>
            <a:r>
              <a:rPr lang="en-AU" dirty="0">
                <a:solidFill>
                  <a:schemeClr val="tx1">
                    <a:lumMod val="75000"/>
                    <a:lumOff val="25000"/>
                  </a:schemeClr>
                </a:solidFill>
              </a:rPr>
              <a:t>A pop-up will appear stating the access you have to the document</a:t>
            </a:r>
          </a:p>
          <a:p>
            <a:pPr marL="228600" indent="-228600">
              <a:buAutoNum type="arabicPeriod"/>
            </a:pPr>
            <a:r>
              <a:rPr lang="en-AU" dirty="0">
                <a:solidFill>
                  <a:schemeClr val="tx1">
                    <a:lumMod val="75000"/>
                    <a:lumOff val="25000"/>
                  </a:schemeClr>
                </a:solidFill>
              </a:rPr>
              <a:t>If required, click </a:t>
            </a:r>
            <a:r>
              <a:rPr lang="en-AU" b="1" dirty="0">
                <a:solidFill>
                  <a:schemeClr val="tx1">
                    <a:lumMod val="75000"/>
                    <a:lumOff val="25000"/>
                  </a:schemeClr>
                </a:solidFill>
              </a:rPr>
              <a:t>Request additional permissions </a:t>
            </a:r>
            <a:r>
              <a:rPr lang="en-AU" dirty="0">
                <a:solidFill>
                  <a:schemeClr val="tx1">
                    <a:lumMod val="75000"/>
                    <a:lumOff val="25000"/>
                  </a:schemeClr>
                </a:solidFill>
              </a:rPr>
              <a:t>to request access to the document</a:t>
            </a:r>
          </a:p>
          <a:p>
            <a:endParaRPr lang="en-AU" dirty="0">
              <a:solidFill>
                <a:schemeClr val="tx1">
                  <a:lumMod val="75000"/>
                  <a:lumOff val="25000"/>
                </a:schemeClr>
              </a:solidFill>
            </a:endParaRPr>
          </a:p>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Request Additional Permissions</a:t>
            </a:r>
          </a:p>
          <a:p>
            <a:r>
              <a:rPr lang="en-AU" dirty="0">
                <a:solidFill>
                  <a:schemeClr val="tx1">
                    <a:lumMod val="75000"/>
                    <a:lumOff val="25000"/>
                  </a:schemeClr>
                </a:solidFill>
              </a:rPr>
              <a:t>Clicking “Request Additional Permissions” triggers an email to open for you to request added permissions from the document owner.</a:t>
            </a:r>
          </a:p>
        </p:txBody>
      </p:sp>
      <p:sp>
        <p:nvSpPr>
          <p:cNvPr id="3" name="Slide Number Placeholder 2">
            <a:extLst>
              <a:ext uri="{FF2B5EF4-FFF2-40B4-BE49-F238E27FC236}">
                <a16:creationId xmlns:a16="http://schemas.microsoft.com/office/drawing/2014/main" id="{83A1F1FB-420B-423A-B4B3-950652A2FEF5}"/>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10</a:t>
            </a:fld>
            <a:endParaRPr lang="en-GB"/>
          </a:p>
        </p:txBody>
      </p:sp>
      <p:sp>
        <p:nvSpPr>
          <p:cNvPr id="4" name="Title 3">
            <a:extLst>
              <a:ext uri="{FF2B5EF4-FFF2-40B4-BE49-F238E27FC236}">
                <a16:creationId xmlns:a16="http://schemas.microsoft.com/office/drawing/2014/main" id="{ED6F12FD-573E-4542-9481-7076FB115B5A}"/>
              </a:ext>
            </a:extLst>
          </p:cNvPr>
          <p:cNvSpPr>
            <a:spLocks noGrp="1"/>
          </p:cNvSpPr>
          <p:nvPr>
            <p:ph type="title"/>
          </p:nvPr>
        </p:nvSpPr>
        <p:spPr>
          <a:xfrm>
            <a:off x="315414" y="379354"/>
            <a:ext cx="7510532" cy="476250"/>
          </a:xfrm>
        </p:spPr>
        <p:txBody>
          <a:bodyPr/>
          <a:lstStyle/>
          <a:p>
            <a:r>
              <a:rPr lang="en-AU" dirty="0"/>
              <a:t>Receiving Attachments from Encrypted Emails</a:t>
            </a:r>
          </a:p>
        </p:txBody>
      </p:sp>
      <p:grpSp>
        <p:nvGrpSpPr>
          <p:cNvPr id="9" name="Group 8">
            <a:extLst>
              <a:ext uri="{FF2B5EF4-FFF2-40B4-BE49-F238E27FC236}">
                <a16:creationId xmlns:a16="http://schemas.microsoft.com/office/drawing/2014/main" id="{72868047-D9B4-4086-BF3C-9BB108EC5B56}"/>
              </a:ext>
            </a:extLst>
          </p:cNvPr>
          <p:cNvGrpSpPr/>
          <p:nvPr/>
        </p:nvGrpSpPr>
        <p:grpSpPr>
          <a:xfrm>
            <a:off x="5445485" y="2828776"/>
            <a:ext cx="566724" cy="228377"/>
            <a:chOff x="5581484" y="2100243"/>
            <a:chExt cx="566724" cy="228377"/>
          </a:xfrm>
        </p:grpSpPr>
        <p:sp>
          <p:nvSpPr>
            <p:cNvPr id="10" name="Oval 9">
              <a:extLst>
                <a:ext uri="{FF2B5EF4-FFF2-40B4-BE49-F238E27FC236}">
                  <a16:creationId xmlns:a16="http://schemas.microsoft.com/office/drawing/2014/main" id="{B2535722-E11F-4729-ABF4-372BF80E52C8}"/>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11" name="Straight Arrow Connector 10">
              <a:extLst>
                <a:ext uri="{FF2B5EF4-FFF2-40B4-BE49-F238E27FC236}">
                  <a16:creationId xmlns:a16="http://schemas.microsoft.com/office/drawing/2014/main" id="{11677998-9817-4FD2-87F7-512CBA14BC86}"/>
                </a:ext>
              </a:extLst>
            </p:cNvPr>
            <p:cNvCxnSpPr>
              <a:cxnSpLocks/>
              <a:stCxn id="10" idx="6"/>
            </p:cNvCxnSpPr>
            <p:nvPr/>
          </p:nvCxnSpPr>
          <p:spPr>
            <a:xfrm>
              <a:off x="5809861" y="2214432"/>
              <a:ext cx="338347"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35C51CCF-5B74-4A96-A86C-C0070619CDAD}"/>
              </a:ext>
            </a:extLst>
          </p:cNvPr>
          <p:cNvGrpSpPr/>
          <p:nvPr/>
        </p:nvGrpSpPr>
        <p:grpSpPr>
          <a:xfrm>
            <a:off x="5282930" y="3964795"/>
            <a:ext cx="522558" cy="228377"/>
            <a:chOff x="5581484" y="2100243"/>
            <a:chExt cx="522558" cy="228377"/>
          </a:xfrm>
        </p:grpSpPr>
        <p:sp>
          <p:nvSpPr>
            <p:cNvPr id="15" name="Oval 14">
              <a:extLst>
                <a:ext uri="{FF2B5EF4-FFF2-40B4-BE49-F238E27FC236}">
                  <a16:creationId xmlns:a16="http://schemas.microsoft.com/office/drawing/2014/main" id="{2A68925C-DDCB-4815-90D9-7E32128FFCEB}"/>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3</a:t>
              </a:r>
            </a:p>
          </p:txBody>
        </p:sp>
        <p:cxnSp>
          <p:nvCxnSpPr>
            <p:cNvPr id="16" name="Straight Arrow Connector 15">
              <a:extLst>
                <a:ext uri="{FF2B5EF4-FFF2-40B4-BE49-F238E27FC236}">
                  <a16:creationId xmlns:a16="http://schemas.microsoft.com/office/drawing/2014/main" id="{F486A637-ED19-4B47-A646-26AADCD26659}"/>
                </a:ext>
              </a:extLst>
            </p:cNvPr>
            <p:cNvCxnSpPr>
              <a:cxnSpLocks/>
              <a:stCxn id="15" idx="6"/>
            </p:cNvCxnSpPr>
            <p:nvPr/>
          </p:nvCxnSpPr>
          <p:spPr>
            <a:xfrm>
              <a:off x="5809861" y="2214432"/>
              <a:ext cx="294181"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F8D92991-B792-4387-A24B-5A1D9346F552}"/>
              </a:ext>
            </a:extLst>
          </p:cNvPr>
          <p:cNvGrpSpPr/>
          <p:nvPr/>
        </p:nvGrpSpPr>
        <p:grpSpPr>
          <a:xfrm>
            <a:off x="5274692" y="3497841"/>
            <a:ext cx="522558" cy="228377"/>
            <a:chOff x="5581484" y="2100243"/>
            <a:chExt cx="522558" cy="228377"/>
          </a:xfrm>
        </p:grpSpPr>
        <p:sp>
          <p:nvSpPr>
            <p:cNvPr id="20" name="Oval 19">
              <a:extLst>
                <a:ext uri="{FF2B5EF4-FFF2-40B4-BE49-F238E27FC236}">
                  <a16:creationId xmlns:a16="http://schemas.microsoft.com/office/drawing/2014/main" id="{190DE607-3128-4182-9CD8-19E2673CC5EC}"/>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21" name="Straight Arrow Connector 20">
              <a:extLst>
                <a:ext uri="{FF2B5EF4-FFF2-40B4-BE49-F238E27FC236}">
                  <a16:creationId xmlns:a16="http://schemas.microsoft.com/office/drawing/2014/main" id="{A2F89586-80FF-429C-AE9D-BD4851AB099D}"/>
                </a:ext>
              </a:extLst>
            </p:cNvPr>
            <p:cNvCxnSpPr>
              <a:cxnSpLocks/>
              <a:stCxn id="20" idx="6"/>
            </p:cNvCxnSpPr>
            <p:nvPr/>
          </p:nvCxnSpPr>
          <p:spPr>
            <a:xfrm>
              <a:off x="5809861" y="2214432"/>
              <a:ext cx="294181"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62B6564C-6A49-4A97-9ECC-E3D8DCC2D656}"/>
              </a:ext>
            </a:extLst>
          </p:cNvPr>
          <p:cNvGrpSpPr/>
          <p:nvPr/>
        </p:nvGrpSpPr>
        <p:grpSpPr>
          <a:xfrm>
            <a:off x="7972790" y="3194442"/>
            <a:ext cx="228377" cy="835176"/>
            <a:chOff x="5581484" y="2100243"/>
            <a:chExt cx="228377" cy="835176"/>
          </a:xfrm>
        </p:grpSpPr>
        <p:sp>
          <p:nvSpPr>
            <p:cNvPr id="23" name="Oval 22">
              <a:extLst>
                <a:ext uri="{FF2B5EF4-FFF2-40B4-BE49-F238E27FC236}">
                  <a16:creationId xmlns:a16="http://schemas.microsoft.com/office/drawing/2014/main" id="{995C6699-EAF7-4D0D-803C-D057D8C5C3D6}"/>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4</a:t>
              </a:r>
            </a:p>
          </p:txBody>
        </p:sp>
        <p:cxnSp>
          <p:nvCxnSpPr>
            <p:cNvPr id="24" name="Straight Arrow Connector 23">
              <a:extLst>
                <a:ext uri="{FF2B5EF4-FFF2-40B4-BE49-F238E27FC236}">
                  <a16:creationId xmlns:a16="http://schemas.microsoft.com/office/drawing/2014/main" id="{376532DA-3787-471B-A487-287E271DB148}"/>
                </a:ext>
              </a:extLst>
            </p:cNvPr>
            <p:cNvCxnSpPr>
              <a:cxnSpLocks/>
              <a:stCxn id="23" idx="4"/>
            </p:cNvCxnSpPr>
            <p:nvPr/>
          </p:nvCxnSpPr>
          <p:spPr>
            <a:xfrm flipH="1">
              <a:off x="5695672" y="2328620"/>
              <a:ext cx="1" cy="606799"/>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0C28F6EE-8385-41B3-887A-C1AE6E204089}"/>
              </a:ext>
            </a:extLst>
          </p:cNvPr>
          <p:cNvGrpSpPr/>
          <p:nvPr/>
        </p:nvGrpSpPr>
        <p:grpSpPr>
          <a:xfrm>
            <a:off x="7401290" y="5544320"/>
            <a:ext cx="228377" cy="460797"/>
            <a:chOff x="5581484" y="1867823"/>
            <a:chExt cx="228377" cy="460797"/>
          </a:xfrm>
        </p:grpSpPr>
        <p:sp>
          <p:nvSpPr>
            <p:cNvPr id="34" name="Oval 33">
              <a:extLst>
                <a:ext uri="{FF2B5EF4-FFF2-40B4-BE49-F238E27FC236}">
                  <a16:creationId xmlns:a16="http://schemas.microsoft.com/office/drawing/2014/main" id="{A612AA27-7CDA-4B84-9FE4-2177EA47406B}"/>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6</a:t>
              </a:r>
            </a:p>
          </p:txBody>
        </p:sp>
        <p:cxnSp>
          <p:nvCxnSpPr>
            <p:cNvPr id="35" name="Straight Arrow Connector 34">
              <a:extLst>
                <a:ext uri="{FF2B5EF4-FFF2-40B4-BE49-F238E27FC236}">
                  <a16:creationId xmlns:a16="http://schemas.microsoft.com/office/drawing/2014/main" id="{6EF7CA5D-3D28-40AD-8637-2AFAC3B0C26B}"/>
                </a:ext>
              </a:extLst>
            </p:cNvPr>
            <p:cNvCxnSpPr>
              <a:cxnSpLocks/>
              <a:stCxn id="34" idx="0"/>
            </p:cNvCxnSpPr>
            <p:nvPr/>
          </p:nvCxnSpPr>
          <p:spPr>
            <a:xfrm flipH="1" flipV="1">
              <a:off x="5695672" y="1867823"/>
              <a:ext cx="1" cy="23242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148F4744-2563-45EF-825F-305C370542F4}"/>
              </a:ext>
            </a:extLst>
          </p:cNvPr>
          <p:cNvGrpSpPr/>
          <p:nvPr/>
        </p:nvGrpSpPr>
        <p:grpSpPr>
          <a:xfrm>
            <a:off x="5269119" y="4925373"/>
            <a:ext cx="1924161" cy="228377"/>
            <a:chOff x="5581484" y="2100243"/>
            <a:chExt cx="1924161" cy="228377"/>
          </a:xfrm>
        </p:grpSpPr>
        <p:sp>
          <p:nvSpPr>
            <p:cNvPr id="39" name="Oval 38">
              <a:extLst>
                <a:ext uri="{FF2B5EF4-FFF2-40B4-BE49-F238E27FC236}">
                  <a16:creationId xmlns:a16="http://schemas.microsoft.com/office/drawing/2014/main" id="{5D4DAE4B-B0D8-4BEA-BAB7-2CB8DE7117F0}"/>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5</a:t>
              </a:r>
            </a:p>
          </p:txBody>
        </p:sp>
        <p:cxnSp>
          <p:nvCxnSpPr>
            <p:cNvPr id="40" name="Straight Arrow Connector 39">
              <a:extLst>
                <a:ext uri="{FF2B5EF4-FFF2-40B4-BE49-F238E27FC236}">
                  <a16:creationId xmlns:a16="http://schemas.microsoft.com/office/drawing/2014/main" id="{B8883CB9-82B2-4008-B036-F77061CF9AC8}"/>
                </a:ext>
              </a:extLst>
            </p:cNvPr>
            <p:cNvCxnSpPr>
              <a:cxnSpLocks/>
              <a:stCxn id="39" idx="6"/>
            </p:cNvCxnSpPr>
            <p:nvPr/>
          </p:nvCxnSpPr>
          <p:spPr>
            <a:xfrm>
              <a:off x="5809861" y="2214432"/>
              <a:ext cx="1695784"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2077A505-DC1A-4D58-8F99-E3B809974159}"/>
              </a:ext>
            </a:extLst>
          </p:cNvPr>
          <p:cNvGrpSpPr/>
          <p:nvPr/>
        </p:nvGrpSpPr>
        <p:grpSpPr>
          <a:xfrm>
            <a:off x="0" y="5774719"/>
            <a:ext cx="5075332" cy="847974"/>
            <a:chOff x="0" y="5884078"/>
            <a:chExt cx="5075332" cy="757957"/>
          </a:xfrm>
        </p:grpSpPr>
        <p:sp>
          <p:nvSpPr>
            <p:cNvPr id="43" name="Rectangle 42">
              <a:extLst>
                <a:ext uri="{FF2B5EF4-FFF2-40B4-BE49-F238E27FC236}">
                  <a16:creationId xmlns:a16="http://schemas.microsoft.com/office/drawing/2014/main" id="{1AA134D8-16FE-4866-861C-2C3DE3A21A9E}"/>
                </a:ext>
              </a:extLst>
            </p:cNvPr>
            <p:cNvSpPr/>
            <p:nvPr/>
          </p:nvSpPr>
          <p:spPr>
            <a:xfrm>
              <a:off x="0" y="5884078"/>
              <a:ext cx="5075332" cy="757957"/>
            </a:xfrm>
            <a:prstGeom prst="rect">
              <a:avLst/>
            </a:prstGeom>
            <a:solidFill>
              <a:srgbClr val="002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sp>
          <p:nvSpPr>
            <p:cNvPr id="44" name="TextBox 43">
              <a:extLst>
                <a:ext uri="{FF2B5EF4-FFF2-40B4-BE49-F238E27FC236}">
                  <a16:creationId xmlns:a16="http://schemas.microsoft.com/office/drawing/2014/main" id="{E69DBCF2-F367-442C-BC1D-907B6373C5FD}"/>
                </a:ext>
              </a:extLst>
            </p:cNvPr>
            <p:cNvSpPr txBox="1"/>
            <p:nvPr/>
          </p:nvSpPr>
          <p:spPr>
            <a:xfrm>
              <a:off x="437746" y="5956268"/>
              <a:ext cx="4637586" cy="568778"/>
            </a:xfrm>
            <a:prstGeom prst="rect">
              <a:avLst/>
            </a:prstGeom>
            <a:noFill/>
            <a:ln>
              <a:noFill/>
            </a:ln>
          </p:spPr>
          <p:txBody>
            <a:bodyPr wrap="square">
              <a:spAutoFit/>
            </a:bodyPr>
            <a:lstStyle/>
            <a:p>
              <a:pPr lvl="0">
                <a:lnSpc>
                  <a:spcPct val="110000"/>
                </a:lnSpc>
                <a:spcBef>
                  <a:spcPts val="300"/>
                </a:spcBef>
                <a:spcAft>
                  <a:spcPts val="600"/>
                </a:spcAft>
                <a:defRPr/>
              </a:pPr>
              <a:r>
                <a:rPr lang="en-US" sz="1100" dirty="0">
                  <a:solidFill>
                    <a:schemeClr val="bg1"/>
                  </a:solidFill>
                  <a:latin typeface="Segoe UI Semibold" panose="020B0702040204020203" pitchFamily="34" charset="0"/>
                  <a:ea typeface="Segoe UI" panose="020B0502040204020203" pitchFamily="34" charset="0"/>
                  <a:cs typeface="Segoe UI Semibold" panose="020B0702040204020203" pitchFamily="34" charset="0"/>
                </a:rPr>
                <a:t>Pro tip:</a:t>
              </a:r>
              <a:r>
                <a:rPr lang="en-US" sz="1100" dirty="0">
                  <a:solidFill>
                    <a:schemeClr val="bg1"/>
                  </a:solidFill>
                  <a:latin typeface="Segoe UI" panose="020B0502040204020203" pitchFamily="34" charset="0"/>
                  <a:ea typeface="Segoe UI" panose="020B0502040204020203" pitchFamily="34" charset="0"/>
                  <a:cs typeface="Segoe UI" panose="020B0502040204020203" pitchFamily="34" charset="0"/>
                </a:rPr>
                <a:t> Attachments where collaboration is required; save the file into a SharePoint folder with the appropriate restrictions and send a document link in the encrypted email.</a:t>
              </a:r>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grpSp>
      <p:pic>
        <p:nvPicPr>
          <p:cNvPr id="46" name="Picture 45">
            <a:extLst>
              <a:ext uri="{FF2B5EF4-FFF2-40B4-BE49-F238E27FC236}">
                <a16:creationId xmlns:a16="http://schemas.microsoft.com/office/drawing/2014/main" id="{410B7BBC-06D1-4B44-BE7A-F9D3F93568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598" y="5933186"/>
            <a:ext cx="315414" cy="315414"/>
          </a:xfrm>
          <a:prstGeom prst="rect">
            <a:avLst/>
          </a:prstGeom>
        </p:spPr>
      </p:pic>
    </p:spTree>
    <p:extLst>
      <p:ext uri="{BB962C8B-B14F-4D97-AF65-F5344CB8AC3E}">
        <p14:creationId xmlns:p14="http://schemas.microsoft.com/office/powerpoint/2010/main" val="540713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A9FCE2-5EC3-4FDC-A74E-1300A63A8E75}"/>
              </a:ext>
            </a:extLst>
          </p:cNvPr>
          <p:cNvSpPr>
            <a:spLocks noGrp="1"/>
          </p:cNvSpPr>
          <p:nvPr>
            <p:ph type="body" sz="quarter" idx="71"/>
          </p:nvPr>
        </p:nvSpPr>
        <p:spPr/>
        <p:txBody>
          <a:bodyPr vert="horz" lIns="91440" tIns="45720" rIns="91440" bIns="45720" rtlCol="0" anchor="t">
            <a:noAutofit/>
          </a:bodyPr>
          <a:lstStyle/>
          <a:p>
            <a:r>
              <a:rPr lang="en-AU" sz="1400" dirty="0">
                <a:solidFill>
                  <a:srgbClr val="E45205"/>
                </a:solidFill>
                <a:latin typeface="Segoe UI Semibold" panose="020B0702040204020203" pitchFamily="34" charset="0"/>
                <a:cs typeface="Segoe UI Semibold" panose="020B0702040204020203" pitchFamily="34" charset="0"/>
              </a:rPr>
              <a:t>Encrypting Emails in Outlook</a:t>
            </a:r>
            <a:endParaRPr lang="en-AU" dirty="0"/>
          </a:p>
          <a:p>
            <a:r>
              <a:rPr lang="en-AU" dirty="0">
                <a:solidFill>
                  <a:schemeClr val="tx1">
                    <a:lumMod val="75000"/>
                    <a:lumOff val="25000"/>
                  </a:schemeClr>
                </a:solidFill>
              </a:rPr>
              <a:t>Encrypting emails in Outlook is a great way to minimise risk of unauthorised access to information you wish to share. Encryption works by scrambling the plain text in an email. Only specified users have access to read the information will be able to see the unscrambled original version of the email.</a:t>
            </a:r>
          </a:p>
          <a:p>
            <a:r>
              <a:rPr lang="en-AU" dirty="0">
                <a:solidFill>
                  <a:schemeClr val="tx1">
                    <a:lumMod val="75000"/>
                    <a:lumOff val="25000"/>
                  </a:schemeClr>
                </a:solidFill>
                <a:latin typeface="Segoe UI"/>
                <a:cs typeface="Segoe UI"/>
              </a:rPr>
              <a:t>Encrypted emails in Outlook can be sent to other non-Microsoft email services (e.g. Gmail or Notes). </a:t>
            </a:r>
            <a:endParaRPr lang="en-AU" dirty="0">
              <a:solidFill>
                <a:schemeClr val="tx1">
                  <a:lumMod val="75000"/>
                  <a:lumOff val="25000"/>
                </a:schemeClr>
              </a:solidFill>
            </a:endParaRPr>
          </a:p>
          <a:p>
            <a:r>
              <a:rPr lang="en-AU" dirty="0">
                <a:solidFill>
                  <a:schemeClr val="tx1">
                    <a:lumMod val="75000"/>
                    <a:lumOff val="25000"/>
                  </a:schemeClr>
                </a:solidFill>
              </a:rPr>
              <a:t>There are two options to protect your information in Outlook: </a:t>
            </a:r>
            <a:r>
              <a:rPr lang="en-AU" b="1" dirty="0">
                <a:solidFill>
                  <a:schemeClr val="tx1">
                    <a:lumMod val="75000"/>
                    <a:lumOff val="25000"/>
                  </a:schemeClr>
                </a:solidFill>
              </a:rPr>
              <a:t>Encrypt Only </a:t>
            </a:r>
            <a:r>
              <a:rPr lang="en-AU" dirty="0">
                <a:solidFill>
                  <a:schemeClr val="tx1">
                    <a:lumMod val="75000"/>
                    <a:lumOff val="25000"/>
                  </a:schemeClr>
                </a:solidFill>
              </a:rPr>
              <a:t>and </a:t>
            </a:r>
            <a:r>
              <a:rPr lang="en-AU" b="1" dirty="0">
                <a:solidFill>
                  <a:schemeClr val="tx1">
                    <a:lumMod val="75000"/>
                    <a:lumOff val="25000"/>
                  </a:schemeClr>
                </a:solidFill>
              </a:rPr>
              <a:t>Do Not Forward.</a:t>
            </a:r>
          </a:p>
          <a:p>
            <a:endParaRPr lang="en-AU" dirty="0"/>
          </a:p>
        </p:txBody>
      </p:sp>
      <p:sp>
        <p:nvSpPr>
          <p:cNvPr id="3" name="Slide Number Placeholder 2">
            <a:extLst>
              <a:ext uri="{FF2B5EF4-FFF2-40B4-BE49-F238E27FC236}">
                <a16:creationId xmlns:a16="http://schemas.microsoft.com/office/drawing/2014/main" id="{B2741012-0970-4D19-B86D-CBD1AAA2DD1D}"/>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2</a:t>
            </a:fld>
            <a:endParaRPr lang="en-GB"/>
          </a:p>
        </p:txBody>
      </p:sp>
      <p:sp>
        <p:nvSpPr>
          <p:cNvPr id="4" name="Title 3">
            <a:extLst>
              <a:ext uri="{FF2B5EF4-FFF2-40B4-BE49-F238E27FC236}">
                <a16:creationId xmlns:a16="http://schemas.microsoft.com/office/drawing/2014/main" id="{2D9275A3-B9FE-4DE1-92CC-8BD136CCBAEC}"/>
              </a:ext>
            </a:extLst>
          </p:cNvPr>
          <p:cNvSpPr>
            <a:spLocks noGrp="1"/>
          </p:cNvSpPr>
          <p:nvPr>
            <p:ph type="title"/>
          </p:nvPr>
        </p:nvSpPr>
        <p:spPr/>
        <p:txBody>
          <a:bodyPr/>
          <a:lstStyle/>
          <a:p>
            <a:r>
              <a:rPr lang="en-AU" dirty="0"/>
              <a:t>Encrypted Emails in Outlook</a:t>
            </a:r>
          </a:p>
        </p:txBody>
      </p:sp>
      <p:sp>
        <p:nvSpPr>
          <p:cNvPr id="5" name="Rectangle 4">
            <a:extLst>
              <a:ext uri="{FF2B5EF4-FFF2-40B4-BE49-F238E27FC236}">
                <a16:creationId xmlns:a16="http://schemas.microsoft.com/office/drawing/2014/main" id="{BDC8377B-EC9F-48CD-B98B-13F060841815}"/>
              </a:ext>
            </a:extLst>
          </p:cNvPr>
          <p:cNvSpPr/>
          <p:nvPr/>
        </p:nvSpPr>
        <p:spPr>
          <a:xfrm>
            <a:off x="342573" y="3831019"/>
            <a:ext cx="2567687" cy="15727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46">
              <a:lnSpc>
                <a:spcPct val="110000"/>
              </a:lnSpc>
              <a:spcAft>
                <a:spcPts val="601"/>
              </a:spcAft>
            </a:pPr>
            <a:r>
              <a:rPr lang="en-AU" sz="1400" dirty="0">
                <a:solidFill>
                  <a:srgbClr val="E45205"/>
                </a:solidFill>
                <a:latin typeface="Segoe UI Semibold" panose="020B0702040204020203" pitchFamily="34" charset="0"/>
                <a:cs typeface="Segoe UI Semibold" panose="020B0702040204020203" pitchFamily="34" charset="0"/>
              </a:rPr>
              <a:t>	Encrypt Only</a:t>
            </a:r>
          </a:p>
          <a:p>
            <a:pPr lvl="0"/>
            <a:endParaRPr lang="en-AU" sz="1100" dirty="0">
              <a:solidFill>
                <a:prstClr val="black">
                  <a:lumMod val="75000"/>
                  <a:lumOff val="25000"/>
                </a:prstClr>
              </a:solidFill>
              <a:latin typeface="Segoe UI Semibold" panose="020B0702040204020203" pitchFamily="34" charset="0"/>
              <a:cs typeface="Segoe UI Semibold" panose="020B0702040204020203" pitchFamily="34" charset="0"/>
            </a:endParaRP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As the name suggests, Encrypt Only emails provide only email encryption. This helps minimise the risk of your information reaching unauthorised users.</a:t>
            </a:r>
          </a:p>
        </p:txBody>
      </p:sp>
      <p:sp>
        <p:nvSpPr>
          <p:cNvPr id="6" name="Rectangle 5">
            <a:extLst>
              <a:ext uri="{FF2B5EF4-FFF2-40B4-BE49-F238E27FC236}">
                <a16:creationId xmlns:a16="http://schemas.microsoft.com/office/drawing/2014/main" id="{4E8DDFB1-3636-4DC6-AC11-770D65069484}"/>
              </a:ext>
            </a:extLst>
          </p:cNvPr>
          <p:cNvSpPr/>
          <p:nvPr/>
        </p:nvSpPr>
        <p:spPr>
          <a:xfrm>
            <a:off x="3333864" y="3831019"/>
            <a:ext cx="2718884" cy="15727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46">
              <a:lnSpc>
                <a:spcPct val="110000"/>
              </a:lnSpc>
              <a:spcAft>
                <a:spcPts val="601"/>
              </a:spcAft>
            </a:pPr>
            <a:r>
              <a:rPr lang="en-AU" sz="1400" dirty="0">
                <a:solidFill>
                  <a:srgbClr val="E45205"/>
                </a:solidFill>
                <a:latin typeface="Segoe UI Semibold" panose="020B0702040204020203" pitchFamily="34" charset="0"/>
                <a:cs typeface="Segoe UI Semibold" panose="020B0702040204020203" pitchFamily="34" charset="0"/>
              </a:rPr>
              <a:t>	Do Not Forward</a:t>
            </a:r>
          </a:p>
          <a:p>
            <a:pPr lvl="0"/>
            <a:endParaRPr lang="en-AU" sz="1100" dirty="0">
              <a:solidFill>
                <a:prstClr val="black">
                  <a:lumMod val="75000"/>
                  <a:lumOff val="25000"/>
                </a:prstClr>
              </a:solidFill>
              <a:latin typeface="Segoe UI Semibold" panose="020B0702040204020203" pitchFamily="34" charset="0"/>
              <a:cs typeface="Segoe UI Semibold" panose="020B0702040204020203" pitchFamily="34" charset="0"/>
            </a:endParaRPr>
          </a:p>
          <a:p>
            <a:pPr lvl="0">
              <a:lnSpc>
                <a:spcPct val="110000"/>
              </a:lnSpc>
            </a:pPr>
            <a:r>
              <a:rPr lang="en-AU" sz="1100" dirty="0">
                <a:solidFill>
                  <a:schemeClr val="tx1">
                    <a:lumMod val="75000"/>
                    <a:lumOff val="25000"/>
                  </a:schemeClr>
                </a:solidFill>
                <a:latin typeface="Segoe UI" panose="020B0502040204020203" pitchFamily="34" charset="0"/>
                <a:cs typeface="Segoe UI" panose="020B0502040204020203" pitchFamily="34" charset="0"/>
              </a:rPr>
              <a:t>The Do Not Forward option both encrypts emails and prevents recipients from forwarding the information shared by disabling the ability to Copy, Print &amp; Forward.</a:t>
            </a:r>
          </a:p>
        </p:txBody>
      </p:sp>
      <p:sp>
        <p:nvSpPr>
          <p:cNvPr id="7" name="Rectangle 6">
            <a:extLst>
              <a:ext uri="{FF2B5EF4-FFF2-40B4-BE49-F238E27FC236}">
                <a16:creationId xmlns:a16="http://schemas.microsoft.com/office/drawing/2014/main" id="{5DF3239F-B3AA-49D4-826A-8E8C0B48D819}"/>
              </a:ext>
            </a:extLst>
          </p:cNvPr>
          <p:cNvSpPr/>
          <p:nvPr/>
        </p:nvSpPr>
        <p:spPr>
          <a:xfrm>
            <a:off x="6405866" y="1436745"/>
            <a:ext cx="3157561" cy="4935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46">
              <a:lnSpc>
                <a:spcPct val="110000"/>
              </a:lnSpc>
              <a:spcAft>
                <a:spcPts val="601"/>
              </a:spcAft>
            </a:pPr>
            <a:r>
              <a:rPr lang="en-AU" sz="1400" dirty="0">
                <a:solidFill>
                  <a:srgbClr val="E45205"/>
                </a:solidFill>
                <a:latin typeface="Segoe UI Semibold" panose="020B0702040204020203" pitchFamily="34" charset="0"/>
                <a:cs typeface="Segoe UI Semibold" panose="020B0702040204020203" pitchFamily="34" charset="0"/>
              </a:rPr>
              <a:t>Attachments in encrypted emails</a:t>
            </a:r>
            <a:endParaRPr lang="en-AU" sz="1100" dirty="0">
              <a:solidFill>
                <a:prstClr val="black">
                  <a:lumMod val="65000"/>
                  <a:lumOff val="35000"/>
                </a:prstClr>
              </a:solidFill>
              <a:latin typeface="Segoe UI" panose="020B0502040204020203" pitchFamily="34" charset="0"/>
              <a:cs typeface="Segoe UI" panose="020B0502040204020203" pitchFamily="34" charset="0"/>
            </a:endParaRP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Some files attached to encrypted emails, such as Microsoft Office documents (Word docx, Excel.xlsx, PowerPoint.pptx), also inherit security restrictions from the encrypted email. </a:t>
            </a: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This means that attached Microsoft file format documents will have rights protection applied to restrict permissions. The type of protection applied to the documents is dependant on the type of encrypted email it was sent. See pg.5 on file permissions for more information. </a:t>
            </a:r>
          </a:p>
          <a:p>
            <a:pPr lvl="0" defTabSz="914446">
              <a:lnSpc>
                <a:spcPct val="110000"/>
              </a:lnSpc>
              <a:spcAft>
                <a:spcPts val="601"/>
              </a:spcAft>
            </a:pPr>
            <a:endParaRPr lang="en-AU" sz="1100" dirty="0">
              <a:solidFill>
                <a:schemeClr val="tx1">
                  <a:lumMod val="75000"/>
                  <a:lumOff val="25000"/>
                </a:schemeClr>
              </a:solidFill>
              <a:latin typeface="Segoe UI" panose="020B0502040204020203" pitchFamily="34" charset="0"/>
              <a:cs typeface="Segoe UI" panose="020B0502040204020203" pitchFamily="34" charset="0"/>
            </a:endParaRPr>
          </a:p>
          <a:p>
            <a:pPr lvl="0" defTabSz="914446">
              <a:lnSpc>
                <a:spcPct val="110000"/>
              </a:lnSpc>
              <a:spcAft>
                <a:spcPts val="601"/>
              </a:spcAft>
            </a:pPr>
            <a:r>
              <a:rPr lang="en-AU" sz="1100" dirty="0">
                <a:solidFill>
                  <a:schemeClr val="tx1">
                    <a:lumMod val="75000"/>
                    <a:lumOff val="25000"/>
                  </a:schemeClr>
                </a:solidFill>
                <a:latin typeface="+mj-lt"/>
                <a:cs typeface="Segoe UI" panose="020B0502040204020203" pitchFamily="34" charset="0"/>
              </a:rPr>
              <a:t>Microsoft Office compatibility</a:t>
            </a: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Documents with rights management attached, such as files sent through Outlook encrypted emails, can only be opened with Microsoft Office products released from 2010 onwards. </a:t>
            </a: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Recipients accessing these files using older versions of Microsoft Office products can do so via Microsoft Online (e.g. Word Online, Excel Online, PowerPoint Online).</a:t>
            </a:r>
          </a:p>
        </p:txBody>
      </p:sp>
      <p:grpSp>
        <p:nvGrpSpPr>
          <p:cNvPr id="21" name="Group 20">
            <a:extLst>
              <a:ext uri="{FF2B5EF4-FFF2-40B4-BE49-F238E27FC236}">
                <a16:creationId xmlns:a16="http://schemas.microsoft.com/office/drawing/2014/main" id="{3A56019B-9CE6-4C71-A9BD-C981A5F8B2D5}"/>
              </a:ext>
            </a:extLst>
          </p:cNvPr>
          <p:cNvGrpSpPr/>
          <p:nvPr/>
        </p:nvGrpSpPr>
        <p:grpSpPr>
          <a:xfrm>
            <a:off x="3442435" y="3593916"/>
            <a:ext cx="799011" cy="799011"/>
            <a:chOff x="2657360" y="4733274"/>
            <a:chExt cx="1638529" cy="1638529"/>
          </a:xfrm>
        </p:grpSpPr>
        <p:pic>
          <p:nvPicPr>
            <p:cNvPr id="9" name="Picture 8">
              <a:extLst>
                <a:ext uri="{FF2B5EF4-FFF2-40B4-BE49-F238E27FC236}">
                  <a16:creationId xmlns:a16="http://schemas.microsoft.com/office/drawing/2014/main" id="{6FAFCC2E-7CC4-43D9-AAA0-72F6E2BBB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7360" y="4733274"/>
              <a:ext cx="1638529" cy="1638529"/>
            </a:xfrm>
            <a:prstGeom prst="rect">
              <a:avLst/>
            </a:prstGeom>
          </p:spPr>
        </p:pic>
        <p:grpSp>
          <p:nvGrpSpPr>
            <p:cNvPr id="13" name="Group 12">
              <a:extLst>
                <a:ext uri="{FF2B5EF4-FFF2-40B4-BE49-F238E27FC236}">
                  <a16:creationId xmlns:a16="http://schemas.microsoft.com/office/drawing/2014/main" id="{A5652D09-4879-434B-B5A8-93BA7E6DC4EB}"/>
                </a:ext>
              </a:extLst>
            </p:cNvPr>
            <p:cNvGrpSpPr/>
            <p:nvPr/>
          </p:nvGrpSpPr>
          <p:grpSpPr>
            <a:xfrm>
              <a:off x="3665745" y="5552538"/>
              <a:ext cx="523875" cy="523875"/>
              <a:chOff x="4686300" y="5629275"/>
              <a:chExt cx="523875" cy="523875"/>
            </a:xfrm>
          </p:grpSpPr>
          <p:sp>
            <p:nvSpPr>
              <p:cNvPr id="10" name="Oval 9">
                <a:extLst>
                  <a:ext uri="{FF2B5EF4-FFF2-40B4-BE49-F238E27FC236}">
                    <a16:creationId xmlns:a16="http://schemas.microsoft.com/office/drawing/2014/main" id="{077956F9-5446-4EEE-9D44-E29830675144}"/>
                  </a:ext>
                </a:extLst>
              </p:cNvPr>
              <p:cNvSpPr/>
              <p:nvPr/>
            </p:nvSpPr>
            <p:spPr>
              <a:xfrm>
                <a:off x="4686300" y="5629275"/>
                <a:ext cx="523875" cy="523875"/>
              </a:xfrm>
              <a:prstGeom prst="ellipse">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cxnSp>
            <p:nvCxnSpPr>
              <p:cNvPr id="12" name="Straight Connector 11">
                <a:extLst>
                  <a:ext uri="{FF2B5EF4-FFF2-40B4-BE49-F238E27FC236}">
                    <a16:creationId xmlns:a16="http://schemas.microsoft.com/office/drawing/2014/main" id="{892E6AAA-06B5-4034-A317-3AAD1193DB4F}"/>
                  </a:ext>
                </a:extLst>
              </p:cNvPr>
              <p:cNvCxnSpPr>
                <a:stCxn id="10" idx="1"/>
                <a:endCxn id="10" idx="5"/>
              </p:cNvCxnSpPr>
              <p:nvPr/>
            </p:nvCxnSpPr>
            <p:spPr>
              <a:xfrm>
                <a:off x="4763020" y="5705995"/>
                <a:ext cx="370435" cy="370435"/>
              </a:xfrm>
              <a:prstGeom prst="line">
                <a:avLst/>
              </a:prstGeom>
              <a:ln w="57150" cap="flat">
                <a:solidFill>
                  <a:schemeClr val="accent3">
                    <a:lumMod val="75000"/>
                  </a:schemeClr>
                </a:solidFill>
                <a:miter lim="800000"/>
                <a:tailEnd type="none"/>
              </a:ln>
            </p:spPr>
            <p:style>
              <a:lnRef idx="1">
                <a:schemeClr val="dk1"/>
              </a:lnRef>
              <a:fillRef idx="0">
                <a:schemeClr val="dk1"/>
              </a:fillRef>
              <a:effectRef idx="0">
                <a:schemeClr val="dk1"/>
              </a:effectRef>
              <a:fontRef idx="minor">
                <a:schemeClr val="tx1"/>
              </a:fontRef>
            </p:style>
          </p:cxnSp>
        </p:grpSp>
      </p:grpSp>
      <p:grpSp>
        <p:nvGrpSpPr>
          <p:cNvPr id="20" name="Group 19">
            <a:extLst>
              <a:ext uri="{FF2B5EF4-FFF2-40B4-BE49-F238E27FC236}">
                <a16:creationId xmlns:a16="http://schemas.microsoft.com/office/drawing/2014/main" id="{FA2387B9-35C8-4335-B660-4EE3282148D6}"/>
              </a:ext>
            </a:extLst>
          </p:cNvPr>
          <p:cNvGrpSpPr/>
          <p:nvPr/>
        </p:nvGrpSpPr>
        <p:grpSpPr>
          <a:xfrm>
            <a:off x="410664" y="3593916"/>
            <a:ext cx="799011" cy="799011"/>
            <a:chOff x="741859" y="4733274"/>
            <a:chExt cx="1638529" cy="1638529"/>
          </a:xfrm>
        </p:grpSpPr>
        <p:pic>
          <p:nvPicPr>
            <p:cNvPr id="14" name="Picture 13">
              <a:extLst>
                <a:ext uri="{FF2B5EF4-FFF2-40B4-BE49-F238E27FC236}">
                  <a16:creationId xmlns:a16="http://schemas.microsoft.com/office/drawing/2014/main" id="{E5346BC0-4439-4FA1-A191-4E4047EFB0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859" y="4733274"/>
              <a:ext cx="1638529" cy="1638529"/>
            </a:xfrm>
            <a:prstGeom prst="rect">
              <a:avLst/>
            </a:prstGeom>
          </p:spPr>
        </p:pic>
        <p:grpSp>
          <p:nvGrpSpPr>
            <p:cNvPr id="15" name="Group 14">
              <a:extLst>
                <a:ext uri="{FF2B5EF4-FFF2-40B4-BE49-F238E27FC236}">
                  <a16:creationId xmlns:a16="http://schemas.microsoft.com/office/drawing/2014/main" id="{3CE645D1-4576-47EE-9CC3-6772FE59B454}"/>
                </a:ext>
              </a:extLst>
            </p:cNvPr>
            <p:cNvGrpSpPr/>
            <p:nvPr/>
          </p:nvGrpSpPr>
          <p:grpSpPr>
            <a:xfrm>
              <a:off x="1833188" y="5552538"/>
              <a:ext cx="523875" cy="523875"/>
              <a:chOff x="4686300" y="5629275"/>
              <a:chExt cx="523875" cy="523875"/>
            </a:xfrm>
          </p:grpSpPr>
          <p:sp>
            <p:nvSpPr>
              <p:cNvPr id="16" name="Oval 15">
                <a:extLst>
                  <a:ext uri="{FF2B5EF4-FFF2-40B4-BE49-F238E27FC236}">
                    <a16:creationId xmlns:a16="http://schemas.microsoft.com/office/drawing/2014/main" id="{E7AD89E3-C42F-4AA0-935C-D80215462BB4}"/>
                  </a:ext>
                </a:extLst>
              </p:cNvPr>
              <p:cNvSpPr/>
              <p:nvPr/>
            </p:nvSpPr>
            <p:spPr>
              <a:xfrm>
                <a:off x="4686300" y="5629275"/>
                <a:ext cx="523875" cy="523875"/>
              </a:xfrm>
              <a:prstGeom prst="ellipse">
                <a:avLst/>
              </a:prstGeom>
              <a:solidFill>
                <a:schemeClr val="bg1"/>
              </a:solid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cxnSp>
            <p:nvCxnSpPr>
              <p:cNvPr id="17" name="Straight Connector 16">
                <a:extLst>
                  <a:ext uri="{FF2B5EF4-FFF2-40B4-BE49-F238E27FC236}">
                    <a16:creationId xmlns:a16="http://schemas.microsoft.com/office/drawing/2014/main" id="{1D2D01D1-9582-4EE3-84B1-A077ED6E4F48}"/>
                  </a:ext>
                </a:extLst>
              </p:cNvPr>
              <p:cNvCxnSpPr>
                <a:cxnSpLocks/>
                <a:stCxn id="16" idx="2"/>
                <a:endCxn id="16" idx="6"/>
              </p:cNvCxnSpPr>
              <p:nvPr/>
            </p:nvCxnSpPr>
            <p:spPr>
              <a:xfrm>
                <a:off x="4686300" y="5891213"/>
                <a:ext cx="523875" cy="0"/>
              </a:xfrm>
              <a:prstGeom prst="line">
                <a:avLst/>
              </a:prstGeom>
              <a:ln w="57150" cap="flat">
                <a:solidFill>
                  <a:schemeClr val="accent5">
                    <a:lumMod val="75000"/>
                  </a:schemeClr>
                </a:solidFill>
                <a:miter lim="800000"/>
                <a:tailEnd type="none"/>
              </a:ln>
            </p:spPr>
            <p:style>
              <a:lnRef idx="1">
                <a:schemeClr val="dk1"/>
              </a:lnRef>
              <a:fillRef idx="0">
                <a:schemeClr val="dk1"/>
              </a:fillRef>
              <a:effectRef idx="0">
                <a:schemeClr val="dk1"/>
              </a:effectRef>
              <a:fontRef idx="minor">
                <a:schemeClr val="tx1"/>
              </a:fontRef>
            </p:style>
          </p:cxnSp>
        </p:grpSp>
      </p:grpSp>
      <p:grpSp>
        <p:nvGrpSpPr>
          <p:cNvPr id="22" name="Group 21">
            <a:extLst>
              <a:ext uri="{FF2B5EF4-FFF2-40B4-BE49-F238E27FC236}">
                <a16:creationId xmlns:a16="http://schemas.microsoft.com/office/drawing/2014/main" id="{39618252-C926-46FD-B531-41B9A9141A82}"/>
              </a:ext>
            </a:extLst>
          </p:cNvPr>
          <p:cNvGrpSpPr/>
          <p:nvPr/>
        </p:nvGrpSpPr>
        <p:grpSpPr>
          <a:xfrm>
            <a:off x="0" y="5638802"/>
            <a:ext cx="5075332" cy="983894"/>
            <a:chOff x="0" y="5762587"/>
            <a:chExt cx="5075332" cy="879448"/>
          </a:xfrm>
        </p:grpSpPr>
        <p:sp>
          <p:nvSpPr>
            <p:cNvPr id="23" name="Rectangle 22">
              <a:extLst>
                <a:ext uri="{FF2B5EF4-FFF2-40B4-BE49-F238E27FC236}">
                  <a16:creationId xmlns:a16="http://schemas.microsoft.com/office/drawing/2014/main" id="{6A37EF4D-AD4A-4849-AB72-26CA1DB7794E}"/>
                </a:ext>
              </a:extLst>
            </p:cNvPr>
            <p:cNvSpPr/>
            <p:nvPr/>
          </p:nvSpPr>
          <p:spPr>
            <a:xfrm>
              <a:off x="0" y="5762587"/>
              <a:ext cx="5075332" cy="879448"/>
            </a:xfrm>
            <a:prstGeom prst="rect">
              <a:avLst/>
            </a:prstGeom>
            <a:solidFill>
              <a:srgbClr val="002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sp>
          <p:nvSpPr>
            <p:cNvPr id="24" name="TextBox 23">
              <a:extLst>
                <a:ext uri="{FF2B5EF4-FFF2-40B4-BE49-F238E27FC236}">
                  <a16:creationId xmlns:a16="http://schemas.microsoft.com/office/drawing/2014/main" id="{FF8EEFDD-F682-45AF-B018-E1A71F7E8EA7}"/>
                </a:ext>
              </a:extLst>
            </p:cNvPr>
            <p:cNvSpPr txBox="1"/>
            <p:nvPr/>
          </p:nvSpPr>
          <p:spPr>
            <a:xfrm>
              <a:off x="427113" y="5908973"/>
              <a:ext cx="4637586" cy="568778"/>
            </a:xfrm>
            <a:prstGeom prst="rect">
              <a:avLst/>
            </a:prstGeom>
            <a:noFill/>
            <a:ln>
              <a:noFill/>
            </a:ln>
          </p:spPr>
          <p:txBody>
            <a:bodyPr wrap="square">
              <a:spAutoFit/>
            </a:bodyPr>
            <a:lstStyle/>
            <a:p>
              <a:pPr marL="0" marR="0" lvl="0" indent="0" algn="l" defTabSz="914400" rtl="0" eaLnBrk="1" fontAlgn="auto" latinLnBrk="0" hangingPunct="1">
                <a:lnSpc>
                  <a:spcPct val="110000"/>
                </a:lnSpc>
                <a:spcBef>
                  <a:spcPts val="300"/>
                </a:spcBef>
                <a:spcAft>
                  <a:spcPts val="600"/>
                </a:spcAft>
                <a:buClrTx/>
                <a:buSzTx/>
                <a:buFontTx/>
                <a:buNone/>
                <a:tabLst/>
                <a:defRPr/>
              </a:pPr>
              <a:r>
                <a:rPr kumimoji="0" lang="en-US" sz="1100" b="0" i="0" u="none" strike="noStrike" kern="1200" cap="none" spc="0" normalizeH="0" baseline="0" noProof="0" dirty="0">
                  <a:ln>
                    <a:noFill/>
                  </a:ln>
                  <a:solidFill>
                    <a:schemeClr val="bg1"/>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 tip:</a:t>
              </a:r>
              <a:r>
                <a:rPr kumimoji="0" lang="en-US" sz="1100" b="0" i="0" u="none" strike="noStrike" kern="1200" cap="none" spc="0" normalizeH="0" baseline="0" noProof="0" dirty="0">
                  <a:ln>
                    <a:noFill/>
                  </a:ln>
                  <a:solidFill>
                    <a:schemeClr val="bg1"/>
                  </a:solidFill>
                  <a:effectLst/>
                  <a:uLnTx/>
                  <a:uFillTx/>
                  <a:latin typeface="Segoe UI" panose="020B0502040204020203" pitchFamily="34" charset="0"/>
                  <a:ea typeface="Segoe UI" panose="020B0502040204020203" pitchFamily="34" charset="0"/>
                  <a:cs typeface="Segoe UI" panose="020B0502040204020203" pitchFamily="34" charset="0"/>
                </a:rPr>
                <a:t> Email </a:t>
              </a:r>
              <a:r>
                <a:rPr lang="en-US" sz="1100" dirty="0">
                  <a:solidFill>
                    <a:schemeClr val="bg1"/>
                  </a:solidFill>
                  <a:latin typeface="Segoe UI" panose="020B0502040204020203" pitchFamily="34" charset="0"/>
                  <a:ea typeface="Segoe UI" panose="020B0502040204020203" pitchFamily="34" charset="0"/>
                  <a:cs typeface="Segoe UI" panose="020B0502040204020203" pitchFamily="34" charset="0"/>
                </a:rPr>
                <a:t>encryption is great for use when you want to encrypt your email message. Should you wish to protect documents that require collaboration, consider using SharePoint or Microsoft Teams. </a:t>
              </a:r>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grpSp>
      <p:pic>
        <p:nvPicPr>
          <p:cNvPr id="27" name="Picture 26">
            <a:extLst>
              <a:ext uri="{FF2B5EF4-FFF2-40B4-BE49-F238E27FC236}">
                <a16:creationId xmlns:a16="http://schemas.microsoft.com/office/drawing/2014/main" id="{48E48D68-389F-47C7-A053-3A45E371C9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598" y="5771261"/>
            <a:ext cx="315414" cy="315414"/>
          </a:xfrm>
          <a:prstGeom prst="rect">
            <a:avLst/>
          </a:prstGeom>
        </p:spPr>
      </p:pic>
    </p:spTree>
    <p:extLst>
      <p:ext uri="{BB962C8B-B14F-4D97-AF65-F5344CB8AC3E}">
        <p14:creationId xmlns:p14="http://schemas.microsoft.com/office/powerpoint/2010/main" val="185730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2" descr="A screenshot of a cell phone&#10;&#10;Description generated with very high confidence">
            <a:extLst>
              <a:ext uri="{FF2B5EF4-FFF2-40B4-BE49-F238E27FC236}">
                <a16:creationId xmlns:a16="http://schemas.microsoft.com/office/drawing/2014/main" id="{AE226CBF-35D2-4776-AF29-3F17B7189FE3}"/>
              </a:ext>
            </a:extLst>
          </p:cNvPr>
          <p:cNvPicPr>
            <a:picLocks noChangeAspect="1"/>
          </p:cNvPicPr>
          <p:nvPr/>
        </p:nvPicPr>
        <p:blipFill>
          <a:blip r:embed="rId2"/>
          <a:stretch>
            <a:fillRect/>
          </a:stretch>
        </p:blipFill>
        <p:spPr>
          <a:xfrm>
            <a:off x="6386364" y="5851251"/>
            <a:ext cx="3004161" cy="800090"/>
          </a:xfrm>
          <a:prstGeom prst="rect">
            <a:avLst/>
          </a:prstGeom>
        </p:spPr>
      </p:pic>
      <p:pic>
        <p:nvPicPr>
          <p:cNvPr id="24" name="Picture 25" descr="A screenshot of a cell phone&#10;&#10;Description generated with very high confidence">
            <a:extLst>
              <a:ext uri="{FF2B5EF4-FFF2-40B4-BE49-F238E27FC236}">
                <a16:creationId xmlns:a16="http://schemas.microsoft.com/office/drawing/2014/main" id="{B2373690-FAE9-4FDF-AFDA-4909A8D29CE9}"/>
              </a:ext>
            </a:extLst>
          </p:cNvPr>
          <p:cNvPicPr>
            <a:picLocks noChangeAspect="1"/>
          </p:cNvPicPr>
          <p:nvPr/>
        </p:nvPicPr>
        <p:blipFill>
          <a:blip r:embed="rId3"/>
          <a:stretch>
            <a:fillRect/>
          </a:stretch>
        </p:blipFill>
        <p:spPr>
          <a:xfrm>
            <a:off x="6386364" y="4945795"/>
            <a:ext cx="3004161" cy="831338"/>
          </a:xfrm>
          <a:prstGeom prst="rect">
            <a:avLst/>
          </a:prstGeom>
        </p:spPr>
      </p:pic>
      <p:pic>
        <p:nvPicPr>
          <p:cNvPr id="17" name="Picture 17" descr="A screenshot of a cell phone&#10;&#10;Description generated with very high confidence">
            <a:extLst>
              <a:ext uri="{FF2B5EF4-FFF2-40B4-BE49-F238E27FC236}">
                <a16:creationId xmlns:a16="http://schemas.microsoft.com/office/drawing/2014/main" id="{D3128F2E-4751-4D6E-A3C5-064848270E32}"/>
              </a:ext>
            </a:extLst>
          </p:cNvPr>
          <p:cNvPicPr>
            <a:picLocks noChangeAspect="1"/>
          </p:cNvPicPr>
          <p:nvPr/>
        </p:nvPicPr>
        <p:blipFill>
          <a:blip r:embed="rId4"/>
          <a:stretch>
            <a:fillRect/>
          </a:stretch>
        </p:blipFill>
        <p:spPr>
          <a:xfrm>
            <a:off x="6386364" y="3571041"/>
            <a:ext cx="2195142" cy="1270878"/>
          </a:xfrm>
          <a:prstGeom prst="rect">
            <a:avLst/>
          </a:prstGeom>
        </p:spPr>
      </p:pic>
      <p:pic>
        <p:nvPicPr>
          <p:cNvPr id="11" name="Picture 12" descr="A screenshot of a cell phone&#10;&#10;Description generated with very high confidence">
            <a:extLst>
              <a:ext uri="{FF2B5EF4-FFF2-40B4-BE49-F238E27FC236}">
                <a16:creationId xmlns:a16="http://schemas.microsoft.com/office/drawing/2014/main" id="{D909D286-8EA2-4C4D-825B-6D61E28DCBBD}"/>
              </a:ext>
            </a:extLst>
          </p:cNvPr>
          <p:cNvPicPr>
            <a:picLocks noChangeAspect="1"/>
          </p:cNvPicPr>
          <p:nvPr/>
        </p:nvPicPr>
        <p:blipFill>
          <a:blip r:embed="rId5"/>
          <a:stretch>
            <a:fillRect/>
          </a:stretch>
        </p:blipFill>
        <p:spPr>
          <a:xfrm>
            <a:off x="6287483" y="2536270"/>
            <a:ext cx="2536728" cy="940569"/>
          </a:xfrm>
          <a:prstGeom prst="rect">
            <a:avLst/>
          </a:prstGeom>
        </p:spPr>
      </p:pic>
      <p:pic>
        <p:nvPicPr>
          <p:cNvPr id="6" name="Picture 9" descr="A screenshot of a cell phone&#10;&#10;Description generated with very high confidence">
            <a:extLst>
              <a:ext uri="{FF2B5EF4-FFF2-40B4-BE49-F238E27FC236}">
                <a16:creationId xmlns:a16="http://schemas.microsoft.com/office/drawing/2014/main" id="{9F66A3F4-1155-408A-970B-A59C3C843B11}"/>
              </a:ext>
            </a:extLst>
          </p:cNvPr>
          <p:cNvPicPr>
            <a:picLocks noChangeAspect="1"/>
          </p:cNvPicPr>
          <p:nvPr/>
        </p:nvPicPr>
        <p:blipFill>
          <a:blip r:embed="rId6"/>
          <a:stretch>
            <a:fillRect/>
          </a:stretch>
        </p:blipFill>
        <p:spPr>
          <a:xfrm>
            <a:off x="6332429" y="1467300"/>
            <a:ext cx="1485003" cy="993243"/>
          </a:xfrm>
          <a:prstGeom prst="rect">
            <a:avLst/>
          </a:prstGeom>
        </p:spPr>
      </p:pic>
      <p:sp>
        <p:nvSpPr>
          <p:cNvPr id="2" name="Text Placeholder 1">
            <a:extLst>
              <a:ext uri="{FF2B5EF4-FFF2-40B4-BE49-F238E27FC236}">
                <a16:creationId xmlns:a16="http://schemas.microsoft.com/office/drawing/2014/main" id="{BAC98A6E-8F08-4EB4-821A-74A89083CBA8}"/>
              </a:ext>
            </a:extLst>
          </p:cNvPr>
          <p:cNvSpPr>
            <a:spLocks noGrp="1"/>
          </p:cNvSpPr>
          <p:nvPr>
            <p:ph type="body" sz="quarter" idx="71"/>
          </p:nvPr>
        </p:nvSpPr>
        <p:spPr>
          <a:xfrm>
            <a:off x="315415" y="1436744"/>
            <a:ext cx="4678994" cy="5168241"/>
          </a:xfrm>
        </p:spPr>
        <p:txBody>
          <a:bodyPr/>
          <a:lstStyle/>
          <a:p>
            <a:r>
              <a:rPr lang="en-AU" sz="1400" dirty="0">
                <a:solidFill>
                  <a:srgbClr val="E45205"/>
                </a:solidFill>
                <a:latin typeface="Segoe UI Semibold" panose="020B0702040204020203" pitchFamily="34" charset="0"/>
                <a:cs typeface="Segoe UI Semibold" panose="020B0702040204020203" pitchFamily="34" charset="0"/>
              </a:rPr>
              <a:t>How to send an encrypted email in the Outlook app</a:t>
            </a:r>
          </a:p>
          <a:p>
            <a:r>
              <a:rPr lang="en-AU" dirty="0">
                <a:solidFill>
                  <a:schemeClr val="tx1">
                    <a:lumMod val="75000"/>
                    <a:lumOff val="25000"/>
                  </a:schemeClr>
                </a:solidFill>
              </a:rPr>
              <a:t>Follow the instructions below for protecting emails in the Outlook app. For instructions on how to do this using Outlook Web App, see pg.4</a:t>
            </a:r>
          </a:p>
          <a:p>
            <a:pPr marL="228600" indent="-228600">
              <a:buAutoNum type="arabicPeriod"/>
            </a:pPr>
            <a:r>
              <a:rPr lang="en-AU" dirty="0">
                <a:solidFill>
                  <a:schemeClr val="tx1">
                    <a:lumMod val="75000"/>
                    <a:lumOff val="25000"/>
                  </a:schemeClr>
                </a:solidFill>
              </a:rPr>
              <a:t>Choose </a:t>
            </a:r>
            <a:r>
              <a:rPr lang="en-AU" b="1" dirty="0">
                <a:solidFill>
                  <a:schemeClr val="tx1">
                    <a:lumMod val="75000"/>
                    <a:lumOff val="25000"/>
                  </a:schemeClr>
                </a:solidFill>
              </a:rPr>
              <a:t>New Email</a:t>
            </a:r>
          </a:p>
          <a:p>
            <a:pPr marL="228600" indent="-228600">
              <a:buAutoNum type="arabicPeriod"/>
            </a:pPr>
            <a:r>
              <a:rPr lang="en-AU" dirty="0">
                <a:solidFill>
                  <a:schemeClr val="tx1">
                    <a:lumMod val="75000"/>
                    <a:lumOff val="25000"/>
                  </a:schemeClr>
                </a:solidFill>
              </a:rPr>
              <a:t>Choose the </a:t>
            </a:r>
            <a:r>
              <a:rPr lang="en-AU" b="1" dirty="0">
                <a:solidFill>
                  <a:schemeClr val="tx1">
                    <a:lumMod val="75000"/>
                    <a:lumOff val="25000"/>
                  </a:schemeClr>
                </a:solidFill>
              </a:rPr>
              <a:t>Options</a:t>
            </a:r>
            <a:r>
              <a:rPr lang="en-AU" dirty="0">
                <a:solidFill>
                  <a:schemeClr val="tx1">
                    <a:lumMod val="75000"/>
                    <a:lumOff val="25000"/>
                  </a:schemeClr>
                </a:solidFill>
              </a:rPr>
              <a:t> tab and select the </a:t>
            </a:r>
            <a:r>
              <a:rPr lang="en-AU" b="1" dirty="0">
                <a:solidFill>
                  <a:schemeClr val="tx1">
                    <a:lumMod val="75000"/>
                    <a:lumOff val="25000"/>
                  </a:schemeClr>
                </a:solidFill>
              </a:rPr>
              <a:t>Permission</a:t>
            </a:r>
            <a:r>
              <a:rPr lang="en-AU" dirty="0">
                <a:solidFill>
                  <a:schemeClr val="tx1">
                    <a:lumMod val="75000"/>
                    <a:lumOff val="25000"/>
                  </a:schemeClr>
                </a:solidFill>
              </a:rPr>
              <a:t> arrow. </a:t>
            </a:r>
            <a:r>
              <a:rPr lang="en-AU" b="1" dirty="0">
                <a:solidFill>
                  <a:schemeClr val="tx1">
                    <a:lumMod val="75000"/>
                    <a:lumOff val="25000"/>
                  </a:schemeClr>
                </a:solidFill>
              </a:rPr>
              <a:t>Note: </a:t>
            </a:r>
            <a:r>
              <a:rPr lang="en-AU" dirty="0">
                <a:solidFill>
                  <a:schemeClr val="tx1">
                    <a:lumMod val="75000"/>
                    <a:lumOff val="25000"/>
                  </a:schemeClr>
                </a:solidFill>
              </a:rPr>
              <a:t>Clicking the Permission icon automatically adds “Do Not Forward” encryption to the email. This can be changed by clicking the Permissions arrow and selecting the appropriate encryption type.</a:t>
            </a:r>
          </a:p>
          <a:p>
            <a:pPr marL="228600" indent="-228600">
              <a:buAutoNum type="arabicPeriod"/>
            </a:pPr>
            <a:r>
              <a:rPr lang="en-AU" dirty="0">
                <a:solidFill>
                  <a:schemeClr val="tx1">
                    <a:lumMod val="75000"/>
                    <a:lumOff val="25000"/>
                  </a:schemeClr>
                </a:solidFill>
              </a:rPr>
              <a:t>Select the type of encrypted email you wish to send (Encrypt Only or Do Not Forward). </a:t>
            </a:r>
          </a:p>
          <a:p>
            <a:pPr marL="228600" indent="-228600">
              <a:buAutoNum type="arabicPeriod"/>
            </a:pPr>
            <a:r>
              <a:rPr lang="en-AU" dirty="0">
                <a:solidFill>
                  <a:schemeClr val="tx1">
                    <a:lumMod val="75000"/>
                    <a:lumOff val="25000"/>
                  </a:schemeClr>
                </a:solidFill>
              </a:rPr>
              <a:t>A banner will appear on the draft email. The contents of the banner will depend on the type of encrypted email you selected.</a:t>
            </a:r>
          </a:p>
          <a:p>
            <a:pPr marL="228600" indent="-228600">
              <a:buAutoNum type="arabicPeriod"/>
            </a:pPr>
            <a:r>
              <a:rPr lang="en-AU" dirty="0">
                <a:solidFill>
                  <a:schemeClr val="tx1">
                    <a:lumMod val="75000"/>
                    <a:lumOff val="25000"/>
                  </a:schemeClr>
                </a:solidFill>
              </a:rPr>
              <a:t>Finish writing your email and send when ready</a:t>
            </a:r>
          </a:p>
          <a:p>
            <a:pPr marL="228600" indent="-228600">
              <a:buAutoNum type="arabicPeriod"/>
            </a:pPr>
            <a:endParaRPr lang="en-AU" dirty="0">
              <a:solidFill>
                <a:schemeClr val="tx1">
                  <a:lumMod val="75000"/>
                  <a:lumOff val="25000"/>
                </a:schemeClr>
              </a:solidFill>
            </a:endParaRPr>
          </a:p>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Adding attachments to encrypted emails</a:t>
            </a:r>
          </a:p>
          <a:p>
            <a:pPr lvl="0"/>
            <a:r>
              <a:rPr lang="en-AU" dirty="0">
                <a:solidFill>
                  <a:schemeClr val="tx1">
                    <a:lumMod val="75000"/>
                    <a:lumOff val="25000"/>
                  </a:schemeClr>
                </a:solidFill>
              </a:rPr>
              <a:t>Some files attached to encrypted emails, such as Microsoft Office documents (Word docx, Excel.xlsx, PowerPoint.pptx), also inherit security restrictions from the encrypted email. </a:t>
            </a:r>
          </a:p>
          <a:p>
            <a:pPr lvl="0"/>
            <a:r>
              <a:rPr lang="en-AU" dirty="0">
                <a:solidFill>
                  <a:schemeClr val="tx1">
                    <a:lumMod val="75000"/>
                    <a:lumOff val="25000"/>
                  </a:schemeClr>
                </a:solidFill>
              </a:rPr>
              <a:t>This means that attached Microsoft file format documents will have rights protection applied to restrict permissions. The type of protection applied to the documents is dependant on the type of encrypted email it was sent. See pg.5 on file permissions for more information. </a:t>
            </a:r>
          </a:p>
          <a:p>
            <a:endParaRPr lang="en-AU"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E8D57A8F-C24E-48B8-852B-C254E1C33BDA}"/>
              </a:ext>
            </a:extLst>
          </p:cNvPr>
          <p:cNvSpPr>
            <a:spLocks noGrp="1"/>
          </p:cNvSpPr>
          <p:nvPr>
            <p:ph type="sldNum" sz="quarter" idx="49"/>
          </p:nvPr>
        </p:nvSpPr>
        <p:spPr>
          <a:xfrm>
            <a:off x="8796667" y="6414187"/>
            <a:ext cx="684152" cy="292100"/>
          </a:xfrm>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3</a:t>
            </a:fld>
            <a:endParaRPr lang="en-GB"/>
          </a:p>
        </p:txBody>
      </p:sp>
      <p:sp>
        <p:nvSpPr>
          <p:cNvPr id="4" name="Title 3">
            <a:extLst>
              <a:ext uri="{FF2B5EF4-FFF2-40B4-BE49-F238E27FC236}">
                <a16:creationId xmlns:a16="http://schemas.microsoft.com/office/drawing/2014/main" id="{DE79B8EA-75CD-4325-8BAC-18DECD3F9CEA}"/>
              </a:ext>
            </a:extLst>
          </p:cNvPr>
          <p:cNvSpPr>
            <a:spLocks noGrp="1"/>
          </p:cNvSpPr>
          <p:nvPr>
            <p:ph type="title"/>
          </p:nvPr>
        </p:nvSpPr>
        <p:spPr/>
        <p:txBody>
          <a:bodyPr/>
          <a:lstStyle/>
          <a:p>
            <a:r>
              <a:rPr lang="en-AU" dirty="0"/>
              <a:t>How to send an encrypted email</a:t>
            </a:r>
          </a:p>
        </p:txBody>
      </p:sp>
      <p:grpSp>
        <p:nvGrpSpPr>
          <p:cNvPr id="12" name="Group 11">
            <a:extLst>
              <a:ext uri="{FF2B5EF4-FFF2-40B4-BE49-F238E27FC236}">
                <a16:creationId xmlns:a16="http://schemas.microsoft.com/office/drawing/2014/main" id="{11384897-13B1-44EE-B83B-D93A61E95724}"/>
              </a:ext>
            </a:extLst>
          </p:cNvPr>
          <p:cNvGrpSpPr/>
          <p:nvPr/>
        </p:nvGrpSpPr>
        <p:grpSpPr>
          <a:xfrm>
            <a:off x="5482628" y="1902531"/>
            <a:ext cx="909468" cy="228377"/>
            <a:chOff x="5581484" y="2100243"/>
            <a:chExt cx="909468" cy="228377"/>
          </a:xfrm>
        </p:grpSpPr>
        <p:sp>
          <p:nvSpPr>
            <p:cNvPr id="5" name="Oval 4">
              <a:extLst>
                <a:ext uri="{FF2B5EF4-FFF2-40B4-BE49-F238E27FC236}">
                  <a16:creationId xmlns:a16="http://schemas.microsoft.com/office/drawing/2014/main" id="{41F65927-C5EA-4549-BC6D-6AA9B8045865}"/>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9" name="Straight Arrow Connector 8">
              <a:extLst>
                <a:ext uri="{FF2B5EF4-FFF2-40B4-BE49-F238E27FC236}">
                  <a16:creationId xmlns:a16="http://schemas.microsoft.com/office/drawing/2014/main" id="{287C4567-36B4-45E1-B2F7-4786AB1D5401}"/>
                </a:ext>
              </a:extLst>
            </p:cNvPr>
            <p:cNvCxnSpPr>
              <a:cxnSpLocks/>
              <a:stCxn id="5" idx="6"/>
            </p:cNvCxnSpPr>
            <p:nvPr/>
          </p:nvCxnSpPr>
          <p:spPr>
            <a:xfrm>
              <a:off x="5809861" y="2214432"/>
              <a:ext cx="681091"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72B47406-D23C-4328-BCA0-9A771EB78268}"/>
              </a:ext>
            </a:extLst>
          </p:cNvPr>
          <p:cNvSpPr/>
          <p:nvPr/>
        </p:nvSpPr>
        <p:spPr>
          <a:xfrm>
            <a:off x="5711005" y="2879341"/>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15" name="Straight Arrow Connector 14">
            <a:extLst>
              <a:ext uri="{FF2B5EF4-FFF2-40B4-BE49-F238E27FC236}">
                <a16:creationId xmlns:a16="http://schemas.microsoft.com/office/drawing/2014/main" id="{F3E0D4B7-2FE8-4A6B-90E7-CA09EC937578}"/>
              </a:ext>
            </a:extLst>
          </p:cNvPr>
          <p:cNvCxnSpPr>
            <a:cxnSpLocks/>
            <a:stCxn id="14" idx="6"/>
          </p:cNvCxnSpPr>
          <p:nvPr/>
        </p:nvCxnSpPr>
        <p:spPr>
          <a:xfrm flipV="1">
            <a:off x="5948371" y="2756166"/>
            <a:ext cx="1362276" cy="237364"/>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1C70385-BA80-461E-9E47-5021A56D2673}"/>
              </a:ext>
            </a:extLst>
          </p:cNvPr>
          <p:cNvCxnSpPr>
            <a:cxnSpLocks/>
            <a:stCxn id="14" idx="6"/>
          </p:cNvCxnSpPr>
          <p:nvPr/>
        </p:nvCxnSpPr>
        <p:spPr>
          <a:xfrm>
            <a:off x="5948371" y="2993530"/>
            <a:ext cx="1770455" cy="69116"/>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11B3CDA2-B5A8-4095-A690-FB8DC474F988}"/>
              </a:ext>
            </a:extLst>
          </p:cNvPr>
          <p:cNvSpPr/>
          <p:nvPr/>
        </p:nvSpPr>
        <p:spPr>
          <a:xfrm>
            <a:off x="5644888" y="57371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4</a:t>
            </a:r>
          </a:p>
        </p:txBody>
      </p:sp>
      <p:cxnSp>
        <p:nvCxnSpPr>
          <p:cNvPr id="30" name="Straight Arrow Connector 29">
            <a:extLst>
              <a:ext uri="{FF2B5EF4-FFF2-40B4-BE49-F238E27FC236}">
                <a16:creationId xmlns:a16="http://schemas.microsoft.com/office/drawing/2014/main" id="{552B1FA3-93F0-4729-9869-0AED7A1E1C60}"/>
              </a:ext>
            </a:extLst>
          </p:cNvPr>
          <p:cNvCxnSpPr>
            <a:cxnSpLocks/>
            <a:stCxn id="29" idx="6"/>
          </p:cNvCxnSpPr>
          <p:nvPr/>
        </p:nvCxnSpPr>
        <p:spPr>
          <a:xfrm flipV="1">
            <a:off x="5873265" y="5105212"/>
            <a:ext cx="586644" cy="74612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3669FCD-3A3A-4419-816C-EB644F9BAED1}"/>
              </a:ext>
            </a:extLst>
          </p:cNvPr>
          <p:cNvCxnSpPr>
            <a:cxnSpLocks/>
            <a:stCxn id="29" idx="6"/>
          </p:cNvCxnSpPr>
          <p:nvPr/>
        </p:nvCxnSpPr>
        <p:spPr>
          <a:xfrm>
            <a:off x="5864276" y="5869308"/>
            <a:ext cx="514731" cy="176203"/>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F9373226-D891-49EE-A350-94B2ECACBAF1}"/>
              </a:ext>
            </a:extLst>
          </p:cNvPr>
          <p:cNvGrpSpPr/>
          <p:nvPr/>
        </p:nvGrpSpPr>
        <p:grpSpPr>
          <a:xfrm>
            <a:off x="5945291" y="4092136"/>
            <a:ext cx="1715896" cy="306869"/>
            <a:chOff x="5581484" y="2100243"/>
            <a:chExt cx="1715896" cy="306869"/>
          </a:xfrm>
        </p:grpSpPr>
        <p:sp>
          <p:nvSpPr>
            <p:cNvPr id="36" name="Oval 35">
              <a:extLst>
                <a:ext uri="{FF2B5EF4-FFF2-40B4-BE49-F238E27FC236}">
                  <a16:creationId xmlns:a16="http://schemas.microsoft.com/office/drawing/2014/main" id="{7B12C5D1-2D8C-45CF-B53C-6F1E62E5BF77}"/>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3</a:t>
              </a:r>
            </a:p>
          </p:txBody>
        </p:sp>
        <p:cxnSp>
          <p:nvCxnSpPr>
            <p:cNvPr id="37" name="Straight Arrow Connector 36">
              <a:extLst>
                <a:ext uri="{FF2B5EF4-FFF2-40B4-BE49-F238E27FC236}">
                  <a16:creationId xmlns:a16="http://schemas.microsoft.com/office/drawing/2014/main" id="{464019FF-4D46-4A2E-900E-1D4EF932E7C3}"/>
                </a:ext>
              </a:extLst>
            </p:cNvPr>
            <p:cNvCxnSpPr>
              <a:cxnSpLocks/>
              <a:stCxn id="36" idx="6"/>
            </p:cNvCxnSpPr>
            <p:nvPr/>
          </p:nvCxnSpPr>
          <p:spPr>
            <a:xfrm>
              <a:off x="5809861" y="2214432"/>
              <a:ext cx="1487519" cy="19268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05653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2" descr="A screenshot of a cell phone&#10;&#10;Description generated with very high confidence">
            <a:extLst>
              <a:ext uri="{FF2B5EF4-FFF2-40B4-BE49-F238E27FC236}">
                <a16:creationId xmlns:a16="http://schemas.microsoft.com/office/drawing/2014/main" id="{B3762C5D-F6B0-4D98-B801-36E1AE10DF0B}"/>
              </a:ext>
            </a:extLst>
          </p:cNvPr>
          <p:cNvPicPr>
            <a:picLocks noChangeAspect="1"/>
          </p:cNvPicPr>
          <p:nvPr/>
        </p:nvPicPr>
        <p:blipFill>
          <a:blip r:embed="rId2"/>
          <a:stretch>
            <a:fillRect/>
          </a:stretch>
        </p:blipFill>
        <p:spPr>
          <a:xfrm>
            <a:off x="6341419" y="5498179"/>
            <a:ext cx="3390692" cy="508543"/>
          </a:xfrm>
          <a:prstGeom prst="rect">
            <a:avLst/>
          </a:prstGeom>
        </p:spPr>
      </p:pic>
      <p:pic>
        <p:nvPicPr>
          <p:cNvPr id="16" name="Picture 18" descr="A screenshot of a cell phone&#10;&#10;Description generated with very high confidence">
            <a:extLst>
              <a:ext uri="{FF2B5EF4-FFF2-40B4-BE49-F238E27FC236}">
                <a16:creationId xmlns:a16="http://schemas.microsoft.com/office/drawing/2014/main" id="{BB0D0EAC-1050-47F2-93AF-C91E4AB9CCBB}"/>
              </a:ext>
            </a:extLst>
          </p:cNvPr>
          <p:cNvPicPr>
            <a:picLocks noChangeAspect="1"/>
          </p:cNvPicPr>
          <p:nvPr/>
        </p:nvPicPr>
        <p:blipFill>
          <a:blip r:embed="rId3"/>
          <a:stretch>
            <a:fillRect/>
          </a:stretch>
        </p:blipFill>
        <p:spPr>
          <a:xfrm>
            <a:off x="6341418" y="6035599"/>
            <a:ext cx="3390693" cy="557229"/>
          </a:xfrm>
          <a:prstGeom prst="rect">
            <a:avLst/>
          </a:prstGeom>
        </p:spPr>
      </p:pic>
      <p:pic>
        <p:nvPicPr>
          <p:cNvPr id="7" name="Picture 7" descr="A screenshot of a cell phone&#10;&#10;Description generated with very high confidence">
            <a:extLst>
              <a:ext uri="{FF2B5EF4-FFF2-40B4-BE49-F238E27FC236}">
                <a16:creationId xmlns:a16="http://schemas.microsoft.com/office/drawing/2014/main" id="{03BBC37E-F56C-4698-808A-DF205EC2AB78}"/>
              </a:ext>
            </a:extLst>
          </p:cNvPr>
          <p:cNvPicPr>
            <a:picLocks noChangeAspect="1"/>
          </p:cNvPicPr>
          <p:nvPr/>
        </p:nvPicPr>
        <p:blipFill>
          <a:blip r:embed="rId4"/>
          <a:stretch>
            <a:fillRect/>
          </a:stretch>
        </p:blipFill>
        <p:spPr>
          <a:xfrm>
            <a:off x="6431309" y="1671693"/>
            <a:ext cx="3417660" cy="548508"/>
          </a:xfrm>
          <a:prstGeom prst="rect">
            <a:avLst/>
          </a:prstGeom>
        </p:spPr>
      </p:pic>
      <p:pic>
        <p:nvPicPr>
          <p:cNvPr id="40" name="Picture 39">
            <a:extLst>
              <a:ext uri="{FF2B5EF4-FFF2-40B4-BE49-F238E27FC236}">
                <a16:creationId xmlns:a16="http://schemas.microsoft.com/office/drawing/2014/main" id="{DCF855C8-7AEE-4524-A31C-8B04698EBFB8}"/>
              </a:ext>
            </a:extLst>
          </p:cNvPr>
          <p:cNvPicPr>
            <a:picLocks noChangeAspect="1"/>
          </p:cNvPicPr>
          <p:nvPr/>
        </p:nvPicPr>
        <p:blipFill rotWithShape="1">
          <a:blip r:embed="rId5"/>
          <a:srcRect t="7067" r="5670" b="36287"/>
          <a:stretch/>
        </p:blipFill>
        <p:spPr>
          <a:xfrm>
            <a:off x="6431559" y="3826350"/>
            <a:ext cx="3396178" cy="1603913"/>
          </a:xfrm>
          <a:prstGeom prst="rect">
            <a:avLst/>
          </a:prstGeom>
          <a:ln>
            <a:solidFill>
              <a:schemeClr val="bg2"/>
            </a:solidFill>
          </a:ln>
        </p:spPr>
      </p:pic>
      <p:sp>
        <p:nvSpPr>
          <p:cNvPr id="2" name="Text Placeholder 1">
            <a:extLst>
              <a:ext uri="{FF2B5EF4-FFF2-40B4-BE49-F238E27FC236}">
                <a16:creationId xmlns:a16="http://schemas.microsoft.com/office/drawing/2014/main" id="{BAC98A6E-8F08-4EB4-821A-74A89083CBA8}"/>
              </a:ext>
            </a:extLst>
          </p:cNvPr>
          <p:cNvSpPr>
            <a:spLocks noGrp="1"/>
          </p:cNvSpPr>
          <p:nvPr>
            <p:ph type="body" sz="quarter" idx="71"/>
          </p:nvPr>
        </p:nvSpPr>
        <p:spPr>
          <a:xfrm>
            <a:off x="315414" y="1436745"/>
            <a:ext cx="4610952" cy="4855900"/>
          </a:xfrm>
        </p:spPr>
        <p:txBody>
          <a:bodyPr/>
          <a:lstStyle/>
          <a:p>
            <a:r>
              <a:rPr lang="en-AU" sz="1400" dirty="0">
                <a:solidFill>
                  <a:srgbClr val="E45205"/>
                </a:solidFill>
                <a:latin typeface="Segoe UI Semibold" panose="020B0702040204020203" pitchFamily="34" charset="0"/>
                <a:cs typeface="Segoe UI Semibold" panose="020B0702040204020203" pitchFamily="34" charset="0"/>
              </a:rPr>
              <a:t>How to send an encrypted email in the Outlook Web App</a:t>
            </a:r>
          </a:p>
          <a:p>
            <a:pPr marL="228600" indent="-228600">
              <a:buAutoNum type="arabicPeriod"/>
            </a:pPr>
            <a:r>
              <a:rPr lang="en-AU" dirty="0"/>
              <a:t>Choose </a:t>
            </a:r>
            <a:r>
              <a:rPr lang="en-AU" b="1" dirty="0"/>
              <a:t>New Email</a:t>
            </a:r>
          </a:p>
          <a:p>
            <a:pPr marL="228600" indent="-228600">
              <a:buAutoNum type="arabicPeriod"/>
            </a:pPr>
            <a:r>
              <a:rPr lang="en-AU" dirty="0"/>
              <a:t>Select </a:t>
            </a:r>
            <a:r>
              <a:rPr lang="en-AU" b="1" dirty="0"/>
              <a:t>Encrypt</a:t>
            </a:r>
            <a:r>
              <a:rPr lang="en-AU" dirty="0"/>
              <a:t> in the draft email. </a:t>
            </a:r>
            <a:r>
              <a:rPr lang="en-AU" b="1" dirty="0"/>
              <a:t>Note: </a:t>
            </a:r>
            <a:r>
              <a:rPr lang="en-AU" dirty="0"/>
              <a:t>by default, Encrypt Only is selected</a:t>
            </a:r>
          </a:p>
          <a:p>
            <a:pPr marL="228600" indent="-228600">
              <a:buAutoNum type="arabicPeriod"/>
            </a:pPr>
            <a:r>
              <a:rPr lang="en-AU" dirty="0"/>
              <a:t>Choose </a:t>
            </a:r>
            <a:r>
              <a:rPr lang="en-AU" b="1" dirty="0"/>
              <a:t>Change Permissions </a:t>
            </a:r>
            <a:r>
              <a:rPr lang="en-AU" dirty="0"/>
              <a:t>if you would like to change the encryption type and select the type of protection you would like applied (Encrypt Only or Do Not Forward). </a:t>
            </a:r>
            <a:endParaRPr lang="en-AU" dirty="0">
              <a:highlight>
                <a:srgbClr val="FFFF00"/>
              </a:highlight>
            </a:endParaRPr>
          </a:p>
          <a:p>
            <a:pPr marL="228600" indent="-228600">
              <a:buAutoNum type="arabicPeriod"/>
            </a:pPr>
            <a:r>
              <a:rPr lang="en-AU" dirty="0"/>
              <a:t>A banner will appear on the draft email. The contents of the banner will depend on the type of encrypted email you selected</a:t>
            </a:r>
          </a:p>
          <a:p>
            <a:pPr marL="228600" indent="-228600">
              <a:buAutoNum type="arabicPeriod"/>
            </a:pPr>
            <a:r>
              <a:rPr lang="en-AU" dirty="0">
                <a:solidFill>
                  <a:schemeClr val="tx1">
                    <a:lumMod val="75000"/>
                    <a:lumOff val="25000"/>
                  </a:schemeClr>
                </a:solidFill>
              </a:rPr>
              <a:t>Finish writing your email and send when ready</a:t>
            </a:r>
          </a:p>
          <a:p>
            <a:endParaRPr lang="en-AU" dirty="0">
              <a:solidFill>
                <a:schemeClr val="tx1">
                  <a:lumMod val="75000"/>
                  <a:lumOff val="25000"/>
                </a:schemeClr>
              </a:solidFill>
              <a:latin typeface="Segoe UI Semibold" panose="020B0702040204020203" pitchFamily="34" charset="0"/>
              <a:cs typeface="Segoe UI Semibold" panose="020B0702040204020203" pitchFamily="34" charset="0"/>
            </a:endParaRPr>
          </a:p>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Adding attachments to encrypted emails</a:t>
            </a:r>
          </a:p>
          <a:p>
            <a:pPr lvl="0"/>
            <a:r>
              <a:rPr lang="en-AU" dirty="0">
                <a:solidFill>
                  <a:schemeClr val="tx1">
                    <a:lumMod val="75000"/>
                    <a:lumOff val="25000"/>
                  </a:schemeClr>
                </a:solidFill>
              </a:rPr>
              <a:t>Some files attached to encrypted emails, such as Microsoft Office documents (Word docx, Excel.xlsx, PowerPoint.pptx), also inherit security restrictions from the encrypted email. </a:t>
            </a:r>
          </a:p>
          <a:p>
            <a:pPr lvl="0"/>
            <a:r>
              <a:rPr lang="en-AU" dirty="0">
                <a:solidFill>
                  <a:schemeClr val="tx1">
                    <a:lumMod val="75000"/>
                    <a:lumOff val="25000"/>
                  </a:schemeClr>
                </a:solidFill>
              </a:rPr>
              <a:t>This means that attached Microsoft file format documents will have rights protection applied to restrict permissions. The type of protection applied to the documents is dependant on the type of encrypted email it was sent. See pg.5 on file permissions for more information. </a:t>
            </a:r>
          </a:p>
          <a:p>
            <a:endParaRPr lang="en-AU" dirty="0"/>
          </a:p>
        </p:txBody>
      </p:sp>
      <p:sp>
        <p:nvSpPr>
          <p:cNvPr id="3" name="Slide Number Placeholder 2">
            <a:extLst>
              <a:ext uri="{FF2B5EF4-FFF2-40B4-BE49-F238E27FC236}">
                <a16:creationId xmlns:a16="http://schemas.microsoft.com/office/drawing/2014/main" id="{E8D57A8F-C24E-48B8-852B-C254E1C33BDA}"/>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4</a:t>
            </a:fld>
            <a:endParaRPr lang="en-GB"/>
          </a:p>
        </p:txBody>
      </p:sp>
      <p:sp>
        <p:nvSpPr>
          <p:cNvPr id="4" name="Title 3">
            <a:extLst>
              <a:ext uri="{FF2B5EF4-FFF2-40B4-BE49-F238E27FC236}">
                <a16:creationId xmlns:a16="http://schemas.microsoft.com/office/drawing/2014/main" id="{DE79B8EA-75CD-4325-8BAC-18DECD3F9CEA}"/>
              </a:ext>
            </a:extLst>
          </p:cNvPr>
          <p:cNvSpPr>
            <a:spLocks noGrp="1"/>
          </p:cNvSpPr>
          <p:nvPr>
            <p:ph type="title"/>
          </p:nvPr>
        </p:nvSpPr>
        <p:spPr/>
        <p:txBody>
          <a:bodyPr/>
          <a:lstStyle/>
          <a:p>
            <a:r>
              <a:rPr lang="en-AU" dirty="0"/>
              <a:t>How to send an encrypted email</a:t>
            </a:r>
          </a:p>
        </p:txBody>
      </p:sp>
      <p:grpSp>
        <p:nvGrpSpPr>
          <p:cNvPr id="12" name="Group 11">
            <a:extLst>
              <a:ext uri="{FF2B5EF4-FFF2-40B4-BE49-F238E27FC236}">
                <a16:creationId xmlns:a16="http://schemas.microsoft.com/office/drawing/2014/main" id="{11384897-13B1-44EE-B83B-D93A61E95724}"/>
              </a:ext>
            </a:extLst>
          </p:cNvPr>
          <p:cNvGrpSpPr/>
          <p:nvPr/>
        </p:nvGrpSpPr>
        <p:grpSpPr>
          <a:xfrm>
            <a:off x="5730779" y="1944966"/>
            <a:ext cx="891639" cy="228377"/>
            <a:chOff x="5581484" y="2100243"/>
            <a:chExt cx="891639" cy="228377"/>
          </a:xfrm>
        </p:grpSpPr>
        <p:sp>
          <p:nvSpPr>
            <p:cNvPr id="5" name="Oval 4">
              <a:extLst>
                <a:ext uri="{FF2B5EF4-FFF2-40B4-BE49-F238E27FC236}">
                  <a16:creationId xmlns:a16="http://schemas.microsoft.com/office/drawing/2014/main" id="{41F65927-C5EA-4549-BC6D-6AA9B8045865}"/>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9" name="Straight Arrow Connector 8">
              <a:extLst>
                <a:ext uri="{FF2B5EF4-FFF2-40B4-BE49-F238E27FC236}">
                  <a16:creationId xmlns:a16="http://schemas.microsoft.com/office/drawing/2014/main" id="{287C4567-36B4-45E1-B2F7-4786AB1D5401}"/>
                </a:ext>
              </a:extLst>
            </p:cNvPr>
            <p:cNvCxnSpPr>
              <a:cxnSpLocks/>
              <a:stCxn id="5" idx="6"/>
            </p:cNvCxnSpPr>
            <p:nvPr/>
          </p:nvCxnSpPr>
          <p:spPr>
            <a:xfrm>
              <a:off x="5809861" y="2214432"/>
              <a:ext cx="663262"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6630CF1C-F21E-41A6-B521-E9E84E7ED6EA}"/>
              </a:ext>
            </a:extLst>
          </p:cNvPr>
          <p:cNvPicPr>
            <a:picLocks noChangeAspect="1"/>
          </p:cNvPicPr>
          <p:nvPr/>
        </p:nvPicPr>
        <p:blipFill rotWithShape="1">
          <a:blip r:embed="rId6"/>
          <a:srcRect b="42344"/>
          <a:stretch/>
        </p:blipFill>
        <p:spPr>
          <a:xfrm>
            <a:off x="6431563" y="2331263"/>
            <a:ext cx="3396178" cy="816118"/>
          </a:xfrm>
          <a:prstGeom prst="rect">
            <a:avLst/>
          </a:prstGeom>
          <a:ln>
            <a:solidFill>
              <a:schemeClr val="bg2"/>
            </a:solidFill>
          </a:ln>
        </p:spPr>
      </p:pic>
      <p:grpSp>
        <p:nvGrpSpPr>
          <p:cNvPr id="23" name="Group 22">
            <a:extLst>
              <a:ext uri="{FF2B5EF4-FFF2-40B4-BE49-F238E27FC236}">
                <a16:creationId xmlns:a16="http://schemas.microsoft.com/office/drawing/2014/main" id="{44905B75-EA80-461A-A113-83A69E2E5911}"/>
              </a:ext>
            </a:extLst>
          </p:cNvPr>
          <p:cNvGrpSpPr/>
          <p:nvPr/>
        </p:nvGrpSpPr>
        <p:grpSpPr>
          <a:xfrm>
            <a:off x="5979907" y="2696447"/>
            <a:ext cx="2480352" cy="342565"/>
            <a:chOff x="5809861" y="3086435"/>
            <a:chExt cx="2480352" cy="342565"/>
          </a:xfrm>
        </p:grpSpPr>
        <p:sp>
          <p:nvSpPr>
            <p:cNvPr id="14" name="Oval 13">
              <a:extLst>
                <a:ext uri="{FF2B5EF4-FFF2-40B4-BE49-F238E27FC236}">
                  <a16:creationId xmlns:a16="http://schemas.microsoft.com/office/drawing/2014/main" id="{72B47406-D23C-4328-BCA0-9A771EB78268}"/>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15" name="Straight Arrow Connector 14">
              <a:extLst>
                <a:ext uri="{FF2B5EF4-FFF2-40B4-BE49-F238E27FC236}">
                  <a16:creationId xmlns:a16="http://schemas.microsoft.com/office/drawing/2014/main" id="{F3E0D4B7-2FE8-4A6B-90E7-CA09EC937578}"/>
                </a:ext>
              </a:extLst>
            </p:cNvPr>
            <p:cNvCxnSpPr>
              <a:cxnSpLocks/>
              <a:stCxn id="14" idx="6"/>
            </p:cNvCxnSpPr>
            <p:nvPr/>
          </p:nvCxnSpPr>
          <p:spPr>
            <a:xfrm flipV="1">
              <a:off x="6038238" y="3086435"/>
              <a:ext cx="2251975" cy="228377"/>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pic>
        <p:nvPicPr>
          <p:cNvPr id="17" name="Picture 16">
            <a:extLst>
              <a:ext uri="{FF2B5EF4-FFF2-40B4-BE49-F238E27FC236}">
                <a16:creationId xmlns:a16="http://schemas.microsoft.com/office/drawing/2014/main" id="{8E40B64D-CE79-4920-A37B-709E9E006A62}"/>
              </a:ext>
            </a:extLst>
          </p:cNvPr>
          <p:cNvPicPr>
            <a:picLocks noChangeAspect="1"/>
          </p:cNvPicPr>
          <p:nvPr/>
        </p:nvPicPr>
        <p:blipFill>
          <a:blip r:embed="rId7"/>
          <a:stretch>
            <a:fillRect/>
          </a:stretch>
        </p:blipFill>
        <p:spPr>
          <a:xfrm>
            <a:off x="6431561" y="3290008"/>
            <a:ext cx="3396178" cy="480317"/>
          </a:xfrm>
          <a:prstGeom prst="rect">
            <a:avLst/>
          </a:prstGeom>
          <a:ln>
            <a:solidFill>
              <a:schemeClr val="bg2"/>
            </a:solidFill>
          </a:ln>
        </p:spPr>
      </p:pic>
      <p:grpSp>
        <p:nvGrpSpPr>
          <p:cNvPr id="28" name="Group 27">
            <a:extLst>
              <a:ext uri="{FF2B5EF4-FFF2-40B4-BE49-F238E27FC236}">
                <a16:creationId xmlns:a16="http://schemas.microsoft.com/office/drawing/2014/main" id="{8C3072A5-90BE-47BB-8633-B0D87DADC744}"/>
              </a:ext>
            </a:extLst>
          </p:cNvPr>
          <p:cNvGrpSpPr/>
          <p:nvPr/>
        </p:nvGrpSpPr>
        <p:grpSpPr>
          <a:xfrm>
            <a:off x="6054948" y="4946451"/>
            <a:ext cx="573062" cy="241469"/>
            <a:chOff x="5809861" y="3200623"/>
            <a:chExt cx="506780" cy="228377"/>
          </a:xfrm>
        </p:grpSpPr>
        <p:sp>
          <p:nvSpPr>
            <p:cNvPr id="29" name="Oval 28">
              <a:extLst>
                <a:ext uri="{FF2B5EF4-FFF2-40B4-BE49-F238E27FC236}">
                  <a16:creationId xmlns:a16="http://schemas.microsoft.com/office/drawing/2014/main" id="{11B3CDA2-B5A8-4095-A690-FB8DC474F988}"/>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4</a:t>
              </a:r>
            </a:p>
          </p:txBody>
        </p:sp>
        <p:cxnSp>
          <p:nvCxnSpPr>
            <p:cNvPr id="30" name="Straight Arrow Connector 29">
              <a:extLst>
                <a:ext uri="{FF2B5EF4-FFF2-40B4-BE49-F238E27FC236}">
                  <a16:creationId xmlns:a16="http://schemas.microsoft.com/office/drawing/2014/main" id="{552B1FA3-93F0-4729-9869-0AED7A1E1C60}"/>
                </a:ext>
              </a:extLst>
            </p:cNvPr>
            <p:cNvCxnSpPr>
              <a:cxnSpLocks/>
              <a:stCxn id="29" idx="6"/>
            </p:cNvCxnSpPr>
            <p:nvPr/>
          </p:nvCxnSpPr>
          <p:spPr>
            <a:xfrm>
              <a:off x="6038238" y="3314812"/>
              <a:ext cx="278403"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EA6F2D2F-7A9C-4BF3-ADB3-090977BFCA52}"/>
              </a:ext>
            </a:extLst>
          </p:cNvPr>
          <p:cNvGrpSpPr/>
          <p:nvPr/>
        </p:nvGrpSpPr>
        <p:grpSpPr>
          <a:xfrm>
            <a:off x="6058050" y="3261324"/>
            <a:ext cx="2641107" cy="307126"/>
            <a:chOff x="5809861" y="3200623"/>
            <a:chExt cx="2641107" cy="307126"/>
          </a:xfrm>
        </p:grpSpPr>
        <p:sp>
          <p:nvSpPr>
            <p:cNvPr id="33" name="Oval 32">
              <a:extLst>
                <a:ext uri="{FF2B5EF4-FFF2-40B4-BE49-F238E27FC236}">
                  <a16:creationId xmlns:a16="http://schemas.microsoft.com/office/drawing/2014/main" id="{C9544AEF-DBB2-42BE-92FA-899D945A0172}"/>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3</a:t>
              </a:r>
            </a:p>
          </p:txBody>
        </p:sp>
        <p:cxnSp>
          <p:nvCxnSpPr>
            <p:cNvPr id="34" name="Straight Arrow Connector 33">
              <a:extLst>
                <a:ext uri="{FF2B5EF4-FFF2-40B4-BE49-F238E27FC236}">
                  <a16:creationId xmlns:a16="http://schemas.microsoft.com/office/drawing/2014/main" id="{8A70F313-6786-49A5-9558-2942F98E4D46}"/>
                </a:ext>
              </a:extLst>
            </p:cNvPr>
            <p:cNvCxnSpPr>
              <a:cxnSpLocks/>
              <a:stCxn id="33" idx="6"/>
            </p:cNvCxnSpPr>
            <p:nvPr/>
          </p:nvCxnSpPr>
          <p:spPr>
            <a:xfrm>
              <a:off x="6038238" y="3314812"/>
              <a:ext cx="2412730" cy="192937"/>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11C63289-7AE6-4A0A-B66B-F9C0E239C7DB}"/>
              </a:ext>
            </a:extLst>
          </p:cNvPr>
          <p:cNvGrpSpPr/>
          <p:nvPr/>
        </p:nvGrpSpPr>
        <p:grpSpPr>
          <a:xfrm>
            <a:off x="5810835" y="5605607"/>
            <a:ext cx="612210" cy="707749"/>
            <a:chOff x="5809861" y="3200623"/>
            <a:chExt cx="541400" cy="669377"/>
          </a:xfrm>
        </p:grpSpPr>
        <p:sp>
          <p:nvSpPr>
            <p:cNvPr id="37" name="Oval 36">
              <a:extLst>
                <a:ext uri="{FF2B5EF4-FFF2-40B4-BE49-F238E27FC236}">
                  <a16:creationId xmlns:a16="http://schemas.microsoft.com/office/drawing/2014/main" id="{C2AB43E8-0675-489C-9CEC-DA0449EA1EEB}"/>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5</a:t>
              </a:r>
            </a:p>
          </p:txBody>
        </p:sp>
        <p:cxnSp>
          <p:nvCxnSpPr>
            <p:cNvPr id="38" name="Straight Arrow Connector 37">
              <a:extLst>
                <a:ext uri="{FF2B5EF4-FFF2-40B4-BE49-F238E27FC236}">
                  <a16:creationId xmlns:a16="http://schemas.microsoft.com/office/drawing/2014/main" id="{6CF71028-ADBD-4793-A5E3-28E61CB8E121}"/>
                </a:ext>
              </a:extLst>
            </p:cNvPr>
            <p:cNvCxnSpPr>
              <a:cxnSpLocks/>
              <a:stCxn id="37" idx="6"/>
            </p:cNvCxnSpPr>
            <p:nvPr/>
          </p:nvCxnSpPr>
          <p:spPr>
            <a:xfrm>
              <a:off x="6038238" y="3314812"/>
              <a:ext cx="313023" cy="114188"/>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944F90D-D3A4-4188-92C1-97779F96DFF2}"/>
                </a:ext>
              </a:extLst>
            </p:cNvPr>
            <p:cNvCxnSpPr>
              <a:cxnSpLocks/>
              <a:stCxn id="37" idx="6"/>
            </p:cNvCxnSpPr>
            <p:nvPr/>
          </p:nvCxnSpPr>
          <p:spPr>
            <a:xfrm>
              <a:off x="6038238" y="3314812"/>
              <a:ext cx="313023" cy="555188"/>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17682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99DE0A-648A-4D28-8F3D-637F29DD9E32}"/>
              </a:ext>
            </a:extLst>
          </p:cNvPr>
          <p:cNvSpPr>
            <a:spLocks noGrp="1"/>
          </p:cNvSpPr>
          <p:nvPr>
            <p:ph type="body" sz="quarter" idx="71"/>
          </p:nvPr>
        </p:nvSpPr>
        <p:spPr>
          <a:xfrm>
            <a:off x="315415" y="1436745"/>
            <a:ext cx="5414434" cy="1693633"/>
          </a:xfrm>
        </p:spPr>
        <p:txBody>
          <a:bodyPr/>
          <a:lstStyle/>
          <a:p>
            <a:r>
              <a:rPr lang="en-AU" sz="1400" dirty="0">
                <a:solidFill>
                  <a:srgbClr val="E45205"/>
                </a:solidFill>
                <a:latin typeface="Segoe UI Semibold" panose="020B0702040204020203" pitchFamily="34" charset="0"/>
                <a:cs typeface="Segoe UI Semibold" panose="020B0702040204020203" pitchFamily="34" charset="0"/>
              </a:rPr>
              <a:t>Attached Microsoft File Formats</a:t>
            </a:r>
          </a:p>
          <a:p>
            <a:r>
              <a:rPr lang="en-AU" dirty="0">
                <a:solidFill>
                  <a:schemeClr val="tx1">
                    <a:lumMod val="75000"/>
                    <a:lumOff val="25000"/>
                  </a:schemeClr>
                </a:solidFill>
              </a:rPr>
              <a:t>When Microsoft Office documents, such as Word.docx, Excel.xlsx, PowerPoint.pptx, are attached to an encrypted email they will inherit rights protection. Protection to the document is dependant on the type of encrypted email it was sent through.</a:t>
            </a:r>
          </a:p>
          <a:p>
            <a:r>
              <a:rPr lang="en-AU" dirty="0">
                <a:solidFill>
                  <a:schemeClr val="tx1">
                    <a:lumMod val="75000"/>
                    <a:lumOff val="25000"/>
                  </a:schemeClr>
                </a:solidFill>
              </a:rPr>
              <a:t>Documents with rights protection added have limited functions available to recipients receiving the file.</a:t>
            </a:r>
          </a:p>
          <a:p>
            <a:endParaRPr lang="en-AU" dirty="0"/>
          </a:p>
        </p:txBody>
      </p:sp>
      <p:sp>
        <p:nvSpPr>
          <p:cNvPr id="3" name="Slide Number Placeholder 2">
            <a:extLst>
              <a:ext uri="{FF2B5EF4-FFF2-40B4-BE49-F238E27FC236}">
                <a16:creationId xmlns:a16="http://schemas.microsoft.com/office/drawing/2014/main" id="{40B39070-5035-4090-8AF9-5EA6ED762886}"/>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5</a:t>
            </a:fld>
            <a:endParaRPr lang="en-GB"/>
          </a:p>
        </p:txBody>
      </p:sp>
      <p:sp>
        <p:nvSpPr>
          <p:cNvPr id="4" name="Title 3">
            <a:extLst>
              <a:ext uri="{FF2B5EF4-FFF2-40B4-BE49-F238E27FC236}">
                <a16:creationId xmlns:a16="http://schemas.microsoft.com/office/drawing/2014/main" id="{644B7CE4-0BB6-4C53-AA03-104412779ADF}"/>
              </a:ext>
            </a:extLst>
          </p:cNvPr>
          <p:cNvSpPr>
            <a:spLocks noGrp="1"/>
          </p:cNvSpPr>
          <p:nvPr>
            <p:ph type="title"/>
          </p:nvPr>
        </p:nvSpPr>
        <p:spPr/>
        <p:txBody>
          <a:bodyPr/>
          <a:lstStyle/>
          <a:p>
            <a:r>
              <a:rPr lang="en-AU" dirty="0"/>
              <a:t>Encrypted Email Attachments</a:t>
            </a:r>
          </a:p>
        </p:txBody>
      </p:sp>
      <p:sp>
        <p:nvSpPr>
          <p:cNvPr id="5" name="Text Placeholder 1">
            <a:extLst>
              <a:ext uri="{FF2B5EF4-FFF2-40B4-BE49-F238E27FC236}">
                <a16:creationId xmlns:a16="http://schemas.microsoft.com/office/drawing/2014/main" id="{AC23B497-DBDA-4D7F-98CF-7DDD21E32211}"/>
              </a:ext>
            </a:extLst>
          </p:cNvPr>
          <p:cNvSpPr txBox="1">
            <a:spLocks/>
          </p:cNvSpPr>
          <p:nvPr/>
        </p:nvSpPr>
        <p:spPr>
          <a:xfrm>
            <a:off x="315414" y="2881698"/>
            <a:ext cx="2689254" cy="753233"/>
          </a:xfrm>
          <a:prstGeom prst="rect">
            <a:avLst/>
          </a:prstGeom>
          <a:ln>
            <a:noFill/>
          </a:ln>
        </p:spPr>
        <p:txBody>
          <a:bodyPr vert="horz" lIns="91440" tIns="45720" rIns="91440" bIns="45720" rtlCol="0">
            <a:noAutofit/>
          </a:bodyPr>
          <a:lstStyle>
            <a:lvl1pPr marL="0" indent="0" algn="l" defTabSz="914446" rtl="0" eaLnBrk="1" latinLnBrk="0" hangingPunct="1">
              <a:lnSpc>
                <a:spcPct val="110000"/>
              </a:lnSpc>
              <a:spcBef>
                <a:spcPts val="0"/>
              </a:spcBef>
              <a:spcAft>
                <a:spcPts val="601"/>
              </a:spcAft>
              <a:buFont typeface="Arial" panose="020B0604020202020204" pitchFamily="34" charset="0"/>
              <a:buNone/>
              <a:defRPr sz="110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1pPr>
            <a:lvl2pPr marL="88904"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2pPr>
            <a:lvl3pPr marL="18098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3pPr>
            <a:lvl4pPr marL="269887"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4pPr>
            <a:lvl5pPr marL="35879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5pPr>
            <a:lvl6pPr marL="2514726"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395"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a:lstStyle>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Encrypt Only Email Attachments</a:t>
            </a:r>
          </a:p>
          <a:p>
            <a:r>
              <a:rPr lang="en-AU" dirty="0">
                <a:solidFill>
                  <a:schemeClr val="tx1">
                    <a:lumMod val="75000"/>
                    <a:lumOff val="25000"/>
                  </a:schemeClr>
                </a:solidFill>
              </a:rPr>
              <a:t>Attachments sent through Encrypt Only emails have Export permissions removed.</a:t>
            </a:r>
          </a:p>
        </p:txBody>
      </p:sp>
      <p:sp>
        <p:nvSpPr>
          <p:cNvPr id="6" name="Text Placeholder 1">
            <a:extLst>
              <a:ext uri="{FF2B5EF4-FFF2-40B4-BE49-F238E27FC236}">
                <a16:creationId xmlns:a16="http://schemas.microsoft.com/office/drawing/2014/main" id="{98FCBB03-E5D0-4A9B-985D-8C27BCE4B680}"/>
              </a:ext>
            </a:extLst>
          </p:cNvPr>
          <p:cNvSpPr txBox="1">
            <a:spLocks/>
          </p:cNvSpPr>
          <p:nvPr/>
        </p:nvSpPr>
        <p:spPr>
          <a:xfrm>
            <a:off x="5729849" y="1619925"/>
            <a:ext cx="4097871" cy="1620265"/>
          </a:xfrm>
          <a:prstGeom prst="rect">
            <a:avLst/>
          </a:prstGeom>
        </p:spPr>
        <p:txBody>
          <a:bodyPr vert="horz" lIns="91440" tIns="45720" rIns="91440" bIns="45720" rtlCol="0">
            <a:noAutofit/>
          </a:bodyPr>
          <a:lstStyle>
            <a:lvl1pPr marL="0" indent="0" algn="l" defTabSz="914446" rtl="0" eaLnBrk="1" latinLnBrk="0" hangingPunct="1">
              <a:lnSpc>
                <a:spcPct val="110000"/>
              </a:lnSpc>
              <a:spcBef>
                <a:spcPts val="0"/>
              </a:spcBef>
              <a:spcAft>
                <a:spcPts val="601"/>
              </a:spcAft>
              <a:buFont typeface="Arial" panose="020B0604020202020204" pitchFamily="34" charset="0"/>
              <a:buNone/>
              <a:defRPr sz="110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1pPr>
            <a:lvl2pPr marL="88904"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2pPr>
            <a:lvl3pPr marL="18098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3pPr>
            <a:lvl4pPr marL="269887"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4pPr>
            <a:lvl5pPr marL="35879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5pPr>
            <a:lvl6pPr marL="2514726"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395"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a:lstStyle>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Sending Attachments in Encrypted Emails</a:t>
            </a:r>
          </a:p>
          <a:p>
            <a:r>
              <a:rPr lang="en-AU" dirty="0">
                <a:solidFill>
                  <a:schemeClr val="tx1">
                    <a:lumMod val="75000"/>
                    <a:lumOff val="25000"/>
                  </a:schemeClr>
                </a:solidFill>
              </a:rPr>
              <a:t>Prior to sending the encrypted email with attachments, a prompt will appear stating that only compatible Microsoft File formats will inherit rights protection.</a:t>
            </a:r>
          </a:p>
          <a:p>
            <a:pPr marL="228600" indent="-228600">
              <a:buAutoNum type="arabicPeriod"/>
            </a:pPr>
            <a:r>
              <a:rPr lang="en-AU" dirty="0">
                <a:solidFill>
                  <a:schemeClr val="tx1">
                    <a:lumMod val="75000"/>
                    <a:lumOff val="25000"/>
                  </a:schemeClr>
                </a:solidFill>
              </a:rPr>
              <a:t>Choose OK to send the file and attachments, OR</a:t>
            </a:r>
          </a:p>
          <a:p>
            <a:pPr marL="228600" indent="-228600">
              <a:buAutoNum type="arabicPeriod"/>
            </a:pPr>
            <a:r>
              <a:rPr lang="en-AU" dirty="0">
                <a:solidFill>
                  <a:schemeClr val="tx1">
                    <a:lumMod val="75000"/>
                    <a:lumOff val="25000"/>
                  </a:schemeClr>
                </a:solidFill>
              </a:rPr>
              <a:t>Check the box stating “Don’t show this message again” prior to selecting OK</a:t>
            </a:r>
          </a:p>
          <a:p>
            <a:pPr marL="228600" indent="-228600">
              <a:buAutoNum type="arabicPeriod"/>
            </a:pPr>
            <a:endParaRPr lang="en-AU" dirty="0"/>
          </a:p>
          <a:p>
            <a:r>
              <a:rPr lang="en-AU" dirty="0"/>
              <a:t> </a:t>
            </a:r>
          </a:p>
          <a:p>
            <a:endParaRPr lang="en-AU" dirty="0"/>
          </a:p>
        </p:txBody>
      </p:sp>
      <p:grpSp>
        <p:nvGrpSpPr>
          <p:cNvPr id="24" name="Group 23">
            <a:extLst>
              <a:ext uri="{FF2B5EF4-FFF2-40B4-BE49-F238E27FC236}">
                <a16:creationId xmlns:a16="http://schemas.microsoft.com/office/drawing/2014/main" id="{E0B7A5D6-561B-4EFE-BF8C-581432C19E64}"/>
              </a:ext>
            </a:extLst>
          </p:cNvPr>
          <p:cNvGrpSpPr/>
          <p:nvPr/>
        </p:nvGrpSpPr>
        <p:grpSpPr>
          <a:xfrm>
            <a:off x="5895785" y="3248139"/>
            <a:ext cx="3765997" cy="1567496"/>
            <a:chOff x="6061744" y="3130377"/>
            <a:chExt cx="3765997" cy="1567496"/>
          </a:xfrm>
        </p:grpSpPr>
        <p:pic>
          <p:nvPicPr>
            <p:cNvPr id="7" name="Picture 6">
              <a:extLst>
                <a:ext uri="{FF2B5EF4-FFF2-40B4-BE49-F238E27FC236}">
                  <a16:creationId xmlns:a16="http://schemas.microsoft.com/office/drawing/2014/main" id="{46E8A600-ABE4-4339-B30B-85A77F16E068}"/>
                </a:ext>
              </a:extLst>
            </p:cNvPr>
            <p:cNvPicPr>
              <a:picLocks noChangeAspect="1"/>
            </p:cNvPicPr>
            <p:nvPr/>
          </p:nvPicPr>
          <p:blipFill>
            <a:blip r:embed="rId2"/>
            <a:stretch>
              <a:fillRect/>
            </a:stretch>
          </p:blipFill>
          <p:spPr>
            <a:xfrm>
              <a:off x="6367850" y="3130377"/>
              <a:ext cx="3459891" cy="1242932"/>
            </a:xfrm>
            <a:prstGeom prst="rect">
              <a:avLst/>
            </a:prstGeom>
          </p:spPr>
        </p:pic>
        <p:grpSp>
          <p:nvGrpSpPr>
            <p:cNvPr id="8" name="Group 7">
              <a:extLst>
                <a:ext uri="{FF2B5EF4-FFF2-40B4-BE49-F238E27FC236}">
                  <a16:creationId xmlns:a16="http://schemas.microsoft.com/office/drawing/2014/main" id="{80579DB2-315D-4759-B960-B33E737F4F6B}"/>
                </a:ext>
              </a:extLst>
            </p:cNvPr>
            <p:cNvGrpSpPr/>
            <p:nvPr/>
          </p:nvGrpSpPr>
          <p:grpSpPr>
            <a:xfrm>
              <a:off x="7733377" y="4263459"/>
              <a:ext cx="228377" cy="434414"/>
              <a:chOff x="5581484" y="1894206"/>
              <a:chExt cx="228377" cy="434414"/>
            </a:xfrm>
          </p:grpSpPr>
          <p:sp>
            <p:nvSpPr>
              <p:cNvPr id="9" name="Oval 8">
                <a:extLst>
                  <a:ext uri="{FF2B5EF4-FFF2-40B4-BE49-F238E27FC236}">
                    <a16:creationId xmlns:a16="http://schemas.microsoft.com/office/drawing/2014/main" id="{082B1C7E-A044-43B2-AF67-0692DAD6022F}"/>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10" name="Straight Arrow Connector 9">
                <a:extLst>
                  <a:ext uri="{FF2B5EF4-FFF2-40B4-BE49-F238E27FC236}">
                    <a16:creationId xmlns:a16="http://schemas.microsoft.com/office/drawing/2014/main" id="{82CF5861-77E1-4D03-A9D4-AC5A7E061C4F}"/>
                  </a:ext>
                </a:extLst>
              </p:cNvPr>
              <p:cNvCxnSpPr>
                <a:cxnSpLocks/>
                <a:stCxn id="9" idx="0"/>
              </p:cNvCxnSpPr>
              <p:nvPr/>
            </p:nvCxnSpPr>
            <p:spPr>
              <a:xfrm flipV="1">
                <a:off x="5695673" y="1894206"/>
                <a:ext cx="0" cy="206037"/>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F966FF9C-1383-4F7B-937A-843F2FDBDE33}"/>
                </a:ext>
              </a:extLst>
            </p:cNvPr>
            <p:cNvGrpSpPr/>
            <p:nvPr/>
          </p:nvGrpSpPr>
          <p:grpSpPr>
            <a:xfrm>
              <a:off x="6061744" y="3838835"/>
              <a:ext cx="1551744" cy="430209"/>
              <a:chOff x="5809861" y="3022116"/>
              <a:chExt cx="1372265" cy="406884"/>
            </a:xfrm>
          </p:grpSpPr>
          <p:sp>
            <p:nvSpPr>
              <p:cNvPr id="15" name="Oval 14">
                <a:extLst>
                  <a:ext uri="{FF2B5EF4-FFF2-40B4-BE49-F238E27FC236}">
                    <a16:creationId xmlns:a16="http://schemas.microsoft.com/office/drawing/2014/main" id="{2F0E052A-EC57-41EC-B499-D4E0B6216252}"/>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16" name="Straight Arrow Connector 15">
                <a:extLst>
                  <a:ext uri="{FF2B5EF4-FFF2-40B4-BE49-F238E27FC236}">
                    <a16:creationId xmlns:a16="http://schemas.microsoft.com/office/drawing/2014/main" id="{9A592744-6B5E-4A4D-935E-257E2EB061F2}"/>
                  </a:ext>
                </a:extLst>
              </p:cNvPr>
              <p:cNvCxnSpPr>
                <a:cxnSpLocks/>
                <a:stCxn id="15" idx="6"/>
              </p:cNvCxnSpPr>
              <p:nvPr/>
            </p:nvCxnSpPr>
            <p:spPr>
              <a:xfrm flipV="1">
                <a:off x="6038238" y="3022116"/>
                <a:ext cx="209877" cy="292696"/>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9446219-9AA5-463C-9928-272E277FE5E7}"/>
                  </a:ext>
                </a:extLst>
              </p:cNvPr>
              <p:cNvCxnSpPr>
                <a:cxnSpLocks/>
                <a:stCxn id="15" idx="6"/>
              </p:cNvCxnSpPr>
              <p:nvPr/>
            </p:nvCxnSpPr>
            <p:spPr>
              <a:xfrm>
                <a:off x="6038238" y="3314812"/>
                <a:ext cx="1143888" cy="0"/>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grpSp>
        <p:nvGrpSpPr>
          <p:cNvPr id="20" name="Group 19">
            <a:extLst>
              <a:ext uri="{FF2B5EF4-FFF2-40B4-BE49-F238E27FC236}">
                <a16:creationId xmlns:a16="http://schemas.microsoft.com/office/drawing/2014/main" id="{0BBEAD15-08E3-495E-A806-4AEBCF2A00BF}"/>
              </a:ext>
            </a:extLst>
          </p:cNvPr>
          <p:cNvGrpSpPr/>
          <p:nvPr/>
        </p:nvGrpSpPr>
        <p:grpSpPr>
          <a:xfrm>
            <a:off x="0" y="5774719"/>
            <a:ext cx="5075332" cy="847974"/>
            <a:chOff x="0" y="5884078"/>
            <a:chExt cx="5075332" cy="757957"/>
          </a:xfrm>
        </p:grpSpPr>
        <p:sp>
          <p:nvSpPr>
            <p:cNvPr id="21" name="Rectangle 20">
              <a:extLst>
                <a:ext uri="{FF2B5EF4-FFF2-40B4-BE49-F238E27FC236}">
                  <a16:creationId xmlns:a16="http://schemas.microsoft.com/office/drawing/2014/main" id="{14E6D7EB-1110-4A25-AAD7-8CA946AD4303}"/>
                </a:ext>
              </a:extLst>
            </p:cNvPr>
            <p:cNvSpPr/>
            <p:nvPr/>
          </p:nvSpPr>
          <p:spPr>
            <a:xfrm>
              <a:off x="0" y="5884078"/>
              <a:ext cx="5075332" cy="757957"/>
            </a:xfrm>
            <a:prstGeom prst="rect">
              <a:avLst/>
            </a:prstGeom>
            <a:solidFill>
              <a:srgbClr val="002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sp>
          <p:nvSpPr>
            <p:cNvPr id="22" name="TextBox 21">
              <a:extLst>
                <a:ext uri="{FF2B5EF4-FFF2-40B4-BE49-F238E27FC236}">
                  <a16:creationId xmlns:a16="http://schemas.microsoft.com/office/drawing/2014/main" id="{67968765-F65A-4FC6-8387-1977A3C7F48F}"/>
                </a:ext>
              </a:extLst>
            </p:cNvPr>
            <p:cNvSpPr txBox="1"/>
            <p:nvPr/>
          </p:nvSpPr>
          <p:spPr>
            <a:xfrm>
              <a:off x="437746" y="5956268"/>
              <a:ext cx="4637586" cy="568778"/>
            </a:xfrm>
            <a:prstGeom prst="rect">
              <a:avLst/>
            </a:prstGeom>
            <a:noFill/>
            <a:ln>
              <a:noFill/>
            </a:ln>
          </p:spPr>
          <p:txBody>
            <a:bodyPr wrap="square">
              <a:spAutoFit/>
            </a:bodyPr>
            <a:lstStyle/>
            <a:p>
              <a:pPr marL="0" marR="0" lvl="0" indent="0" algn="l" defTabSz="914400" rtl="0" eaLnBrk="1" fontAlgn="auto" latinLnBrk="0" hangingPunct="1">
                <a:lnSpc>
                  <a:spcPct val="110000"/>
                </a:lnSpc>
                <a:spcBef>
                  <a:spcPts val="300"/>
                </a:spcBef>
                <a:spcAft>
                  <a:spcPts val="600"/>
                </a:spcAft>
                <a:buClrTx/>
                <a:buSzTx/>
                <a:buFontTx/>
                <a:buNone/>
                <a:tabLst/>
                <a:defRPr/>
              </a:pPr>
              <a:r>
                <a:rPr kumimoji="0" lang="en-US" sz="1100" b="0" i="0" u="none" strike="noStrike" kern="1200" cap="none" spc="0" normalizeH="0" baseline="0" noProof="0" dirty="0">
                  <a:ln>
                    <a:noFill/>
                  </a:ln>
                  <a:solidFill>
                    <a:schemeClr val="bg1"/>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 tip:</a:t>
              </a:r>
              <a:r>
                <a:rPr kumimoji="0" lang="en-US" sz="1100" b="0" i="0" u="none" strike="noStrike" kern="1200" cap="none" spc="0" normalizeH="0" baseline="0" noProof="0" dirty="0">
                  <a:ln>
                    <a:noFill/>
                  </a:ln>
                  <a:solidFill>
                    <a:schemeClr val="bg1"/>
                  </a:solidFill>
                  <a:effectLst/>
                  <a:uLnTx/>
                  <a:uFillTx/>
                  <a:latin typeface="Segoe UI" panose="020B0502040204020203" pitchFamily="34" charset="0"/>
                  <a:ea typeface="Segoe UI" panose="020B0502040204020203" pitchFamily="34" charset="0"/>
                  <a:cs typeface="Segoe UI" panose="020B0502040204020203" pitchFamily="34" charset="0"/>
                </a:rPr>
                <a:t> Attachments where collaboration is required; save the file into a SharePoint folder with the</a:t>
              </a:r>
              <a:r>
                <a:rPr lang="en-US" sz="1100" dirty="0">
                  <a:solidFill>
                    <a:schemeClr val="bg1"/>
                  </a:solidFill>
                  <a:latin typeface="Segoe UI" panose="020B0502040204020203" pitchFamily="34" charset="0"/>
                  <a:ea typeface="Segoe UI" panose="020B0502040204020203" pitchFamily="34" charset="0"/>
                  <a:cs typeface="Segoe UI" panose="020B0502040204020203" pitchFamily="34" charset="0"/>
                </a:rPr>
                <a:t> appropriate restrictions and send a document link in the encrypted email.</a:t>
              </a:r>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grpSp>
      <p:pic>
        <p:nvPicPr>
          <p:cNvPr id="25" name="Picture 24">
            <a:extLst>
              <a:ext uri="{FF2B5EF4-FFF2-40B4-BE49-F238E27FC236}">
                <a16:creationId xmlns:a16="http://schemas.microsoft.com/office/drawing/2014/main" id="{8DAB5370-80C7-4D1D-BED2-6D146D8A93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598" y="5933186"/>
            <a:ext cx="315414" cy="315414"/>
          </a:xfrm>
          <a:prstGeom prst="rect">
            <a:avLst/>
          </a:prstGeom>
        </p:spPr>
      </p:pic>
      <p:pic>
        <p:nvPicPr>
          <p:cNvPr id="26" name="Picture 25">
            <a:extLst>
              <a:ext uri="{FF2B5EF4-FFF2-40B4-BE49-F238E27FC236}">
                <a16:creationId xmlns:a16="http://schemas.microsoft.com/office/drawing/2014/main" id="{C3C83F3B-C26D-42E1-9D37-950D733EE0EE}"/>
              </a:ext>
            </a:extLst>
          </p:cNvPr>
          <p:cNvPicPr>
            <a:picLocks noChangeAspect="1"/>
          </p:cNvPicPr>
          <p:nvPr/>
        </p:nvPicPr>
        <p:blipFill rotWithShape="1">
          <a:blip r:embed="rId4"/>
          <a:srcRect l="19328" t="17199" r="24012" b="14641"/>
          <a:stretch/>
        </p:blipFill>
        <p:spPr>
          <a:xfrm>
            <a:off x="3259277" y="3791998"/>
            <a:ext cx="1741719" cy="1901275"/>
          </a:xfrm>
          <a:prstGeom prst="rect">
            <a:avLst/>
          </a:prstGeom>
        </p:spPr>
      </p:pic>
      <p:sp>
        <p:nvSpPr>
          <p:cNvPr id="27" name="Rectangle 26">
            <a:extLst>
              <a:ext uri="{FF2B5EF4-FFF2-40B4-BE49-F238E27FC236}">
                <a16:creationId xmlns:a16="http://schemas.microsoft.com/office/drawing/2014/main" id="{E496C87A-EDA6-4EFD-9D1B-404C109DBD5A}"/>
              </a:ext>
            </a:extLst>
          </p:cNvPr>
          <p:cNvSpPr/>
          <p:nvPr/>
        </p:nvSpPr>
        <p:spPr>
          <a:xfrm>
            <a:off x="5819059" y="5161148"/>
            <a:ext cx="3725093" cy="261610"/>
          </a:xfrm>
          <a:prstGeom prst="rect">
            <a:avLst/>
          </a:prstGeom>
        </p:spPr>
        <p:txBody>
          <a:bodyPr wrap="square">
            <a:spAutoFit/>
          </a:bodyPr>
          <a:lstStyle/>
          <a:p>
            <a:r>
              <a:rPr lang="en-AU" sz="1100" dirty="0">
                <a:solidFill>
                  <a:schemeClr val="tx1">
                    <a:lumMod val="75000"/>
                    <a:lumOff val="25000"/>
                  </a:schemeClr>
                </a:solidFill>
                <a:latin typeface="Segoe UI" panose="020B0502040204020203" pitchFamily="34" charset="0"/>
                <a:cs typeface="Segoe UI" panose="020B0502040204020203" pitchFamily="34" charset="0"/>
              </a:rPr>
              <a:t>To view your permissions to a document, refer to pg.9</a:t>
            </a:r>
            <a:endParaRPr lang="en-AU" sz="1100" dirty="0">
              <a:solidFill>
                <a:schemeClr val="tx1">
                  <a:lumMod val="75000"/>
                  <a:lumOff val="25000"/>
                </a:schemeClr>
              </a:solidFill>
              <a:highlight>
                <a:srgbClr val="FFFF00"/>
              </a:highlight>
              <a:latin typeface="Segoe UI" panose="020B0502040204020203" pitchFamily="34" charset="0"/>
              <a:cs typeface="Segoe UI" panose="020B0502040204020203" pitchFamily="34" charset="0"/>
            </a:endParaRPr>
          </a:p>
        </p:txBody>
      </p:sp>
      <p:sp>
        <p:nvSpPr>
          <p:cNvPr id="28" name="Text Placeholder 1">
            <a:extLst>
              <a:ext uri="{FF2B5EF4-FFF2-40B4-BE49-F238E27FC236}">
                <a16:creationId xmlns:a16="http://schemas.microsoft.com/office/drawing/2014/main" id="{805BC9C7-8D0C-402F-A19D-901392C49848}"/>
              </a:ext>
            </a:extLst>
          </p:cNvPr>
          <p:cNvSpPr txBox="1">
            <a:spLocks/>
          </p:cNvSpPr>
          <p:nvPr/>
        </p:nvSpPr>
        <p:spPr>
          <a:xfrm>
            <a:off x="3004668" y="2881698"/>
            <a:ext cx="2725181" cy="866021"/>
          </a:xfrm>
          <a:prstGeom prst="rect">
            <a:avLst/>
          </a:prstGeom>
          <a:ln>
            <a:noFill/>
          </a:ln>
        </p:spPr>
        <p:txBody>
          <a:bodyPr vert="horz" lIns="91440" tIns="45720" rIns="91440" bIns="45720" rtlCol="0">
            <a:noAutofit/>
          </a:bodyPr>
          <a:lstStyle>
            <a:lvl1pPr marL="0" indent="0" algn="l" defTabSz="914446" rtl="0" eaLnBrk="1" latinLnBrk="0" hangingPunct="1">
              <a:lnSpc>
                <a:spcPct val="110000"/>
              </a:lnSpc>
              <a:spcBef>
                <a:spcPts val="0"/>
              </a:spcBef>
              <a:spcAft>
                <a:spcPts val="601"/>
              </a:spcAft>
              <a:buFont typeface="Arial" panose="020B0604020202020204" pitchFamily="34" charset="0"/>
              <a:buNone/>
              <a:defRPr sz="110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1pPr>
            <a:lvl2pPr marL="88904"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2pPr>
            <a:lvl3pPr marL="18098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3pPr>
            <a:lvl4pPr marL="269887"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4pPr>
            <a:lvl5pPr marL="358793" indent="-88904" algn="l" defTabSz="914446" rtl="0" eaLnBrk="1" latinLnBrk="0" hangingPunct="1">
              <a:lnSpc>
                <a:spcPct val="90000"/>
              </a:lnSpc>
              <a:spcBef>
                <a:spcPts val="0"/>
              </a:spcBef>
              <a:spcAft>
                <a:spcPts val="601"/>
              </a:spcAft>
              <a:buFont typeface="Arial" panose="020B0604020202020204" pitchFamily="34" charset="0"/>
              <a:buChar char="•"/>
              <a:defRPr sz="1050" kern="1200" baseline="0">
                <a:solidFill>
                  <a:schemeClr val="tx1">
                    <a:lumMod val="65000"/>
                    <a:lumOff val="35000"/>
                  </a:schemeClr>
                </a:solidFill>
                <a:latin typeface="Segoe UI" panose="020B0502040204020203" pitchFamily="34" charset="0"/>
                <a:ea typeface="+mn-ea"/>
                <a:cs typeface="Segoe UI" panose="020B0502040204020203" pitchFamily="34" charset="0"/>
              </a:defRPr>
            </a:lvl5pPr>
            <a:lvl6pPr marL="2514726"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395" indent="-228611" algn="l" defTabSz="914446"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a:lstStyle>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Do Not Forward Email Attachments</a:t>
            </a:r>
          </a:p>
          <a:p>
            <a:r>
              <a:rPr lang="en-AU" dirty="0">
                <a:solidFill>
                  <a:schemeClr val="tx1">
                    <a:lumMod val="75000"/>
                    <a:lumOff val="25000"/>
                  </a:schemeClr>
                </a:solidFill>
              </a:rPr>
              <a:t>Attachments sent through Do Not Forward emails have Print, Copy &amp; Forward permissions removed.</a:t>
            </a:r>
          </a:p>
        </p:txBody>
      </p:sp>
      <p:pic>
        <p:nvPicPr>
          <p:cNvPr id="30" name="Picture 29">
            <a:extLst>
              <a:ext uri="{FF2B5EF4-FFF2-40B4-BE49-F238E27FC236}">
                <a16:creationId xmlns:a16="http://schemas.microsoft.com/office/drawing/2014/main" id="{0BF5B66E-0914-4E39-8767-12FD9EEB96BA}"/>
              </a:ext>
            </a:extLst>
          </p:cNvPr>
          <p:cNvPicPr>
            <a:picLocks noChangeAspect="1"/>
          </p:cNvPicPr>
          <p:nvPr/>
        </p:nvPicPr>
        <p:blipFill>
          <a:blip r:embed="rId5"/>
          <a:stretch>
            <a:fillRect/>
          </a:stretch>
        </p:blipFill>
        <p:spPr>
          <a:xfrm>
            <a:off x="561948" y="3791998"/>
            <a:ext cx="1896523" cy="1896523"/>
          </a:xfrm>
          <a:prstGeom prst="rect">
            <a:avLst/>
          </a:prstGeom>
        </p:spPr>
      </p:pic>
    </p:spTree>
    <p:extLst>
      <p:ext uri="{BB962C8B-B14F-4D97-AF65-F5344CB8AC3E}">
        <p14:creationId xmlns:p14="http://schemas.microsoft.com/office/powerpoint/2010/main" val="1049180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0" descr="A picture containing bird&#10;&#10;Description generated with very high confidence">
            <a:extLst>
              <a:ext uri="{FF2B5EF4-FFF2-40B4-BE49-F238E27FC236}">
                <a16:creationId xmlns:a16="http://schemas.microsoft.com/office/drawing/2014/main" id="{3B951558-D3ED-4F54-AE32-F50BB2323E4A}"/>
              </a:ext>
            </a:extLst>
          </p:cNvPr>
          <p:cNvPicPr>
            <a:picLocks noChangeAspect="1"/>
          </p:cNvPicPr>
          <p:nvPr/>
        </p:nvPicPr>
        <p:blipFill>
          <a:blip r:embed="rId2"/>
          <a:stretch>
            <a:fillRect/>
          </a:stretch>
        </p:blipFill>
        <p:spPr>
          <a:xfrm>
            <a:off x="5586333" y="3656662"/>
            <a:ext cx="3759246" cy="1369282"/>
          </a:xfrm>
          <a:prstGeom prst="rect">
            <a:avLst/>
          </a:prstGeom>
        </p:spPr>
      </p:pic>
      <p:pic>
        <p:nvPicPr>
          <p:cNvPr id="12" name="Picture 15" descr="A picture containing animal, bird&#10;&#10;Description generated with very high confidence">
            <a:extLst>
              <a:ext uri="{FF2B5EF4-FFF2-40B4-BE49-F238E27FC236}">
                <a16:creationId xmlns:a16="http://schemas.microsoft.com/office/drawing/2014/main" id="{3C392D7C-BCA6-4A10-890A-C4061A304371}"/>
              </a:ext>
            </a:extLst>
          </p:cNvPr>
          <p:cNvPicPr>
            <a:picLocks noChangeAspect="1"/>
          </p:cNvPicPr>
          <p:nvPr/>
        </p:nvPicPr>
        <p:blipFill>
          <a:blip r:embed="rId3"/>
          <a:stretch>
            <a:fillRect/>
          </a:stretch>
        </p:blipFill>
        <p:spPr>
          <a:xfrm>
            <a:off x="5145866" y="1805790"/>
            <a:ext cx="4730070" cy="639842"/>
          </a:xfrm>
          <a:prstGeom prst="rect">
            <a:avLst/>
          </a:prstGeom>
        </p:spPr>
      </p:pic>
      <p:sp>
        <p:nvSpPr>
          <p:cNvPr id="2" name="Text Placeholder 1">
            <a:extLst>
              <a:ext uri="{FF2B5EF4-FFF2-40B4-BE49-F238E27FC236}">
                <a16:creationId xmlns:a16="http://schemas.microsoft.com/office/drawing/2014/main" id="{45B56A2A-C107-4436-896C-6C1C9720F807}"/>
              </a:ext>
            </a:extLst>
          </p:cNvPr>
          <p:cNvSpPr>
            <a:spLocks noGrp="1"/>
          </p:cNvSpPr>
          <p:nvPr>
            <p:ph type="body" sz="quarter" idx="71"/>
          </p:nvPr>
        </p:nvSpPr>
        <p:spPr>
          <a:xfrm>
            <a:off x="315415" y="1436745"/>
            <a:ext cx="4637581" cy="4855900"/>
          </a:xfrm>
        </p:spPr>
        <p:txBody>
          <a:bodyPr vert="horz" lIns="91440" tIns="45720" rIns="91440" bIns="45720" rtlCol="0" anchor="t">
            <a:noAutofit/>
          </a:bodyPr>
          <a:lstStyle/>
          <a:p>
            <a:r>
              <a:rPr lang="en-AU" sz="1400" dirty="0">
                <a:solidFill>
                  <a:srgbClr val="E45205"/>
                </a:solidFill>
                <a:latin typeface="Segoe UI Semibold" panose="020B0702040204020203" pitchFamily="34" charset="0"/>
                <a:cs typeface="Segoe UI Semibold" panose="020B0702040204020203" pitchFamily="34" charset="0"/>
              </a:rPr>
              <a:t>What to expect when you receiving an encrypted email in Outlook</a:t>
            </a:r>
          </a:p>
          <a:p>
            <a:pPr marL="228600" indent="-228600">
              <a:buAutoNum type="arabicPeriod"/>
            </a:pPr>
            <a:r>
              <a:rPr lang="en-AU" dirty="0">
                <a:solidFill>
                  <a:schemeClr val="tx1">
                    <a:lumMod val="75000"/>
                    <a:lumOff val="25000"/>
                  </a:schemeClr>
                </a:solidFill>
              </a:rPr>
              <a:t>An alert symbol will appear in the email summary in the mail pane</a:t>
            </a:r>
          </a:p>
          <a:p>
            <a:pPr marL="228600" indent="-228600">
              <a:buAutoNum type="arabicPeriod"/>
            </a:pPr>
            <a:r>
              <a:rPr lang="en-AU" dirty="0">
                <a:solidFill>
                  <a:schemeClr val="tx1">
                    <a:lumMod val="75000"/>
                    <a:lumOff val="25000"/>
                  </a:schemeClr>
                </a:solidFill>
              </a:rPr>
              <a:t>An information banner will appear in the email stating what type of encrypted email was sent, as well as the person who granted permissions to the email and its attachments</a:t>
            </a:r>
          </a:p>
          <a:p>
            <a:pPr marL="228600" indent="-228600">
              <a:buAutoNum type="arabicPeriod"/>
            </a:pPr>
            <a:r>
              <a:rPr lang="en-AU" dirty="0">
                <a:solidFill>
                  <a:schemeClr val="tx1">
                    <a:lumMod val="75000"/>
                    <a:lumOff val="25000"/>
                  </a:schemeClr>
                </a:solidFill>
                <a:latin typeface="Segoe UI"/>
                <a:cs typeface="Segoe UI"/>
              </a:rPr>
              <a:t>When you open the email there will be a banner underneath the sender's name stating the type of encrypted email.</a:t>
            </a:r>
            <a:endParaRPr lang="en-AU" dirty="0">
              <a:solidFill>
                <a:schemeClr val="tx1">
                  <a:lumMod val="75000"/>
                  <a:lumOff val="25000"/>
                </a:schemeClr>
              </a:solidFill>
            </a:endParaRPr>
          </a:p>
          <a:p>
            <a:pPr marL="228600" indent="-228600">
              <a:buAutoNum type="arabicPeriod"/>
            </a:pPr>
            <a:endParaRPr lang="en-AU" dirty="0">
              <a:solidFill>
                <a:schemeClr val="tx1">
                  <a:lumMod val="75000"/>
                  <a:lumOff val="25000"/>
                </a:schemeClr>
              </a:solidFill>
            </a:endParaRPr>
          </a:p>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Receiving a Do Not Forward email in Microsoft Outlook</a:t>
            </a:r>
          </a:p>
          <a:p>
            <a:r>
              <a:rPr lang="en-AU" dirty="0">
                <a:solidFill>
                  <a:schemeClr val="tx1">
                    <a:lumMod val="75000"/>
                    <a:lumOff val="25000"/>
                  </a:schemeClr>
                </a:solidFill>
              </a:rPr>
              <a:t>Do Not Forward emails have the Forward function disabled.</a:t>
            </a:r>
          </a:p>
          <a:p>
            <a:r>
              <a:rPr lang="en-AU" dirty="0">
                <a:solidFill>
                  <a:schemeClr val="tx1">
                    <a:lumMod val="75000"/>
                    <a:lumOff val="25000"/>
                  </a:schemeClr>
                </a:solidFill>
              </a:rPr>
              <a:t>Should you wish to Reply or Reply All to a Do Not Forward email, you will be unable to add/remove any recipients to the To, CC or BCC fields.</a:t>
            </a:r>
          </a:p>
        </p:txBody>
      </p:sp>
      <p:sp>
        <p:nvSpPr>
          <p:cNvPr id="3" name="Slide Number Placeholder 2">
            <a:extLst>
              <a:ext uri="{FF2B5EF4-FFF2-40B4-BE49-F238E27FC236}">
                <a16:creationId xmlns:a16="http://schemas.microsoft.com/office/drawing/2014/main" id="{3BF1D225-5575-4279-A24B-3B50551452EB}"/>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6</a:t>
            </a:fld>
            <a:endParaRPr lang="en-GB"/>
          </a:p>
        </p:txBody>
      </p:sp>
      <p:sp>
        <p:nvSpPr>
          <p:cNvPr id="4" name="Title 3">
            <a:extLst>
              <a:ext uri="{FF2B5EF4-FFF2-40B4-BE49-F238E27FC236}">
                <a16:creationId xmlns:a16="http://schemas.microsoft.com/office/drawing/2014/main" id="{32A0554F-983C-4DF5-8E08-6DBEC6E053CE}"/>
              </a:ext>
            </a:extLst>
          </p:cNvPr>
          <p:cNvSpPr>
            <a:spLocks noGrp="1"/>
          </p:cNvSpPr>
          <p:nvPr>
            <p:ph type="title"/>
          </p:nvPr>
        </p:nvSpPr>
        <p:spPr/>
        <p:txBody>
          <a:bodyPr/>
          <a:lstStyle/>
          <a:p>
            <a:r>
              <a:rPr lang="en-AU" dirty="0"/>
              <a:t>Receiving Encrypted Emails</a:t>
            </a:r>
          </a:p>
        </p:txBody>
      </p:sp>
      <p:grpSp>
        <p:nvGrpSpPr>
          <p:cNvPr id="8" name="Group 7">
            <a:extLst>
              <a:ext uri="{FF2B5EF4-FFF2-40B4-BE49-F238E27FC236}">
                <a16:creationId xmlns:a16="http://schemas.microsoft.com/office/drawing/2014/main" id="{5926F5A3-926C-4667-AAA8-1C55137D7994}"/>
              </a:ext>
            </a:extLst>
          </p:cNvPr>
          <p:cNvGrpSpPr/>
          <p:nvPr/>
        </p:nvGrpSpPr>
        <p:grpSpPr>
          <a:xfrm>
            <a:off x="9532528" y="2263047"/>
            <a:ext cx="228377" cy="494190"/>
            <a:chOff x="5581484" y="1834430"/>
            <a:chExt cx="228377" cy="494190"/>
          </a:xfrm>
        </p:grpSpPr>
        <p:sp>
          <p:nvSpPr>
            <p:cNvPr id="9" name="Oval 8">
              <a:extLst>
                <a:ext uri="{FF2B5EF4-FFF2-40B4-BE49-F238E27FC236}">
                  <a16:creationId xmlns:a16="http://schemas.microsoft.com/office/drawing/2014/main" id="{B7CD651E-1CEC-4024-B88F-8C5EDEF27C21}"/>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10" name="Straight Arrow Connector 9">
              <a:extLst>
                <a:ext uri="{FF2B5EF4-FFF2-40B4-BE49-F238E27FC236}">
                  <a16:creationId xmlns:a16="http://schemas.microsoft.com/office/drawing/2014/main" id="{0DBE8F2D-5800-4A85-B532-5E18EEEC7AAF}"/>
                </a:ext>
              </a:extLst>
            </p:cNvPr>
            <p:cNvCxnSpPr>
              <a:cxnSpLocks/>
              <a:stCxn id="9" idx="0"/>
            </p:cNvCxnSpPr>
            <p:nvPr/>
          </p:nvCxnSpPr>
          <p:spPr>
            <a:xfrm flipH="1" flipV="1">
              <a:off x="5695672" y="1834430"/>
              <a:ext cx="1" cy="265813"/>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FA97B42D-F1AE-405A-AE4F-7E9BEB7B53F4}"/>
              </a:ext>
            </a:extLst>
          </p:cNvPr>
          <p:cNvGrpSpPr/>
          <p:nvPr/>
        </p:nvGrpSpPr>
        <p:grpSpPr>
          <a:xfrm>
            <a:off x="7060935" y="2316955"/>
            <a:ext cx="228377" cy="718751"/>
            <a:chOff x="5581484" y="1609869"/>
            <a:chExt cx="228377" cy="718751"/>
          </a:xfrm>
        </p:grpSpPr>
        <p:sp>
          <p:nvSpPr>
            <p:cNvPr id="14" name="Oval 13">
              <a:extLst>
                <a:ext uri="{FF2B5EF4-FFF2-40B4-BE49-F238E27FC236}">
                  <a16:creationId xmlns:a16="http://schemas.microsoft.com/office/drawing/2014/main" id="{92530EE8-3FB5-4CB4-83DF-32DEC902DD30}"/>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15" name="Straight Arrow Connector 14">
              <a:extLst>
                <a:ext uri="{FF2B5EF4-FFF2-40B4-BE49-F238E27FC236}">
                  <a16:creationId xmlns:a16="http://schemas.microsoft.com/office/drawing/2014/main" id="{FDA57184-D0BA-475E-BF1D-00DBC53FCB62}"/>
                </a:ext>
              </a:extLst>
            </p:cNvPr>
            <p:cNvCxnSpPr>
              <a:cxnSpLocks/>
              <a:stCxn id="14" idx="0"/>
            </p:cNvCxnSpPr>
            <p:nvPr/>
          </p:nvCxnSpPr>
          <p:spPr>
            <a:xfrm flipV="1">
              <a:off x="5695673" y="1609869"/>
              <a:ext cx="0" cy="490374"/>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EFAEA030-CD19-4CCF-B6D0-0944DF3F13A9}"/>
              </a:ext>
            </a:extLst>
          </p:cNvPr>
          <p:cNvGrpSpPr/>
          <p:nvPr/>
        </p:nvGrpSpPr>
        <p:grpSpPr>
          <a:xfrm>
            <a:off x="7254134" y="3323647"/>
            <a:ext cx="228377" cy="1144214"/>
            <a:chOff x="5581484" y="2100243"/>
            <a:chExt cx="228377" cy="1144214"/>
          </a:xfrm>
        </p:grpSpPr>
        <p:sp>
          <p:nvSpPr>
            <p:cNvPr id="19" name="Oval 18">
              <a:extLst>
                <a:ext uri="{FF2B5EF4-FFF2-40B4-BE49-F238E27FC236}">
                  <a16:creationId xmlns:a16="http://schemas.microsoft.com/office/drawing/2014/main" id="{EB36169E-1CA9-473A-98F4-062F0E74BA31}"/>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3</a:t>
              </a:r>
            </a:p>
          </p:txBody>
        </p:sp>
        <p:cxnSp>
          <p:nvCxnSpPr>
            <p:cNvPr id="20" name="Straight Arrow Connector 19">
              <a:extLst>
                <a:ext uri="{FF2B5EF4-FFF2-40B4-BE49-F238E27FC236}">
                  <a16:creationId xmlns:a16="http://schemas.microsoft.com/office/drawing/2014/main" id="{0511FF82-575A-4F29-9A26-8CE233662D98}"/>
                </a:ext>
              </a:extLst>
            </p:cNvPr>
            <p:cNvCxnSpPr>
              <a:cxnSpLocks/>
              <a:stCxn id="19" idx="4"/>
            </p:cNvCxnSpPr>
            <p:nvPr/>
          </p:nvCxnSpPr>
          <p:spPr>
            <a:xfrm flipH="1">
              <a:off x="5695672" y="2328620"/>
              <a:ext cx="1" cy="915837"/>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371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63" name="Picture 62">
            <a:extLst>
              <a:ext uri="{FF2B5EF4-FFF2-40B4-BE49-F238E27FC236}">
                <a16:creationId xmlns:a16="http://schemas.microsoft.com/office/drawing/2014/main" id="{1EEF1D5E-6DF4-4754-B0B0-53E90186407F}"/>
              </a:ext>
            </a:extLst>
          </p:cNvPr>
          <p:cNvPicPr>
            <a:picLocks noChangeAspect="1"/>
          </p:cNvPicPr>
          <p:nvPr/>
        </p:nvPicPr>
        <p:blipFill>
          <a:blip r:embed="rId3"/>
          <a:stretch>
            <a:fillRect/>
          </a:stretch>
        </p:blipFill>
        <p:spPr>
          <a:xfrm>
            <a:off x="4640077" y="3845496"/>
            <a:ext cx="2766732" cy="2220667"/>
          </a:xfrm>
          <a:prstGeom prst="rect">
            <a:avLst/>
          </a:prstGeom>
          <a:ln>
            <a:solidFill>
              <a:schemeClr val="bg2"/>
            </a:solidFill>
          </a:ln>
        </p:spPr>
      </p:pic>
      <p:pic>
        <p:nvPicPr>
          <p:cNvPr id="1027" name="Picture 3" descr="_1_0D4E55080D4E4CA4000457ACCA258391">
            <a:extLst>
              <a:ext uri="{FF2B5EF4-FFF2-40B4-BE49-F238E27FC236}">
                <a16:creationId xmlns:a16="http://schemas.microsoft.com/office/drawing/2014/main" id="{A3EEA635-80B7-413E-9432-A76932E6745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4561" t="-827" r="3128" b="5318"/>
          <a:stretch/>
        </p:blipFill>
        <p:spPr bwMode="auto">
          <a:xfrm>
            <a:off x="2447461" y="3851755"/>
            <a:ext cx="2143646" cy="2220667"/>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
        <p:nvSpPr>
          <p:cNvPr id="2" name="Text Placeholder 1">
            <a:extLst>
              <a:ext uri="{FF2B5EF4-FFF2-40B4-BE49-F238E27FC236}">
                <a16:creationId xmlns:a16="http://schemas.microsoft.com/office/drawing/2014/main" id="{45B56A2A-C107-4436-896C-6C1C9720F807}"/>
              </a:ext>
            </a:extLst>
          </p:cNvPr>
          <p:cNvSpPr>
            <a:spLocks noGrp="1"/>
          </p:cNvSpPr>
          <p:nvPr>
            <p:ph type="body" sz="quarter" idx="71"/>
          </p:nvPr>
        </p:nvSpPr>
        <p:spPr>
          <a:xfrm>
            <a:off x="315414" y="1436745"/>
            <a:ext cx="9355811" cy="1834720"/>
          </a:xfrm>
        </p:spPr>
        <p:txBody>
          <a:bodyPr/>
          <a:lstStyle/>
          <a:p>
            <a:r>
              <a:rPr lang="en-AU" sz="1400" dirty="0">
                <a:solidFill>
                  <a:srgbClr val="E45205"/>
                </a:solidFill>
                <a:latin typeface="Segoe UI Semibold" panose="020B0702040204020203" pitchFamily="34" charset="0"/>
                <a:cs typeface="Segoe UI Semibold" panose="020B0702040204020203" pitchFamily="34" charset="0"/>
              </a:rPr>
              <a:t>Receiving an Encrypted email in a non-Microsoft email service (e.g. Lotus Notes)</a:t>
            </a:r>
          </a:p>
          <a:p>
            <a:pPr marL="228600" indent="-228600">
              <a:buAutoNum type="arabicPeriod"/>
            </a:pPr>
            <a:r>
              <a:rPr lang="en-AU" dirty="0">
                <a:solidFill>
                  <a:schemeClr val="tx1">
                    <a:lumMod val="75000"/>
                    <a:lumOff val="25000"/>
                  </a:schemeClr>
                </a:solidFill>
              </a:rPr>
              <a:t>You will receive an email containing an Office 365 window stating that a protected message has been sent to you</a:t>
            </a:r>
          </a:p>
          <a:p>
            <a:pPr marL="228600" indent="-228600">
              <a:buAutoNum type="arabicPeriod"/>
            </a:pPr>
            <a:r>
              <a:rPr lang="en-AU" dirty="0">
                <a:solidFill>
                  <a:schemeClr val="tx1">
                    <a:lumMod val="75000"/>
                    <a:lumOff val="25000"/>
                  </a:schemeClr>
                </a:solidFill>
              </a:rPr>
              <a:t>Click </a:t>
            </a:r>
            <a:r>
              <a:rPr lang="en-AU" b="1" dirty="0">
                <a:solidFill>
                  <a:schemeClr val="tx1">
                    <a:lumMod val="75000"/>
                    <a:lumOff val="25000"/>
                  </a:schemeClr>
                </a:solidFill>
              </a:rPr>
              <a:t>Read the Message </a:t>
            </a:r>
            <a:r>
              <a:rPr lang="en-AU" dirty="0">
                <a:solidFill>
                  <a:schemeClr val="tx1">
                    <a:lumMod val="75000"/>
                    <a:lumOff val="25000"/>
                  </a:schemeClr>
                </a:solidFill>
              </a:rPr>
              <a:t>to view the protected email</a:t>
            </a:r>
          </a:p>
          <a:p>
            <a:pPr marL="228600" indent="-228600">
              <a:buAutoNum type="arabicPeriod"/>
            </a:pPr>
            <a:r>
              <a:rPr lang="en-AU" dirty="0">
                <a:solidFill>
                  <a:schemeClr val="tx1">
                    <a:lumMod val="75000"/>
                    <a:lumOff val="25000"/>
                  </a:schemeClr>
                </a:solidFill>
              </a:rPr>
              <a:t>You will be prompted for authentication by either signing in to Microsoft Office OR with a one-time passcode </a:t>
            </a:r>
          </a:p>
          <a:p>
            <a:pPr marL="228600" indent="-228600">
              <a:buAutoNum type="arabicPeriod"/>
            </a:pPr>
            <a:r>
              <a:rPr lang="en-AU" dirty="0">
                <a:solidFill>
                  <a:schemeClr val="tx1">
                    <a:lumMod val="75000"/>
                    <a:lumOff val="25000"/>
                  </a:schemeClr>
                </a:solidFill>
              </a:rPr>
              <a:t>Choose sign in with a one-time passcode</a:t>
            </a:r>
          </a:p>
          <a:p>
            <a:pPr marL="228600" indent="-228600">
              <a:buAutoNum type="arabicPeriod"/>
            </a:pPr>
            <a:r>
              <a:rPr lang="en-AU" dirty="0">
                <a:solidFill>
                  <a:schemeClr val="tx1">
                    <a:lumMod val="75000"/>
                    <a:lumOff val="25000"/>
                  </a:schemeClr>
                </a:solidFill>
              </a:rPr>
              <a:t>An 8 digit code will be sent to you form </a:t>
            </a:r>
            <a:r>
              <a:rPr lang="en-AU" dirty="0">
                <a:solidFill>
                  <a:schemeClr val="tx1">
                    <a:lumMod val="75000"/>
                    <a:lumOff val="25000"/>
                  </a:schemeClr>
                </a:solidFill>
                <a:hlinkClick r:id="rId5">
                  <a:extLst>
                    <a:ext uri="{A12FA001-AC4F-418D-AE19-62706E023703}">
                      <ahyp:hlinkClr xmlns:ahyp="http://schemas.microsoft.com/office/drawing/2018/hyperlinkcolor" val="tx"/>
                    </a:ext>
                  </a:extLst>
                </a:hlinkClick>
              </a:rPr>
              <a:t>MicrosoftOffice365@messaging.Microsoft.com</a:t>
            </a:r>
            <a:r>
              <a:rPr lang="en-AU" dirty="0">
                <a:solidFill>
                  <a:schemeClr val="tx1">
                    <a:lumMod val="75000"/>
                    <a:lumOff val="25000"/>
                  </a:schemeClr>
                </a:solidFill>
              </a:rPr>
              <a:t> </a:t>
            </a:r>
          </a:p>
          <a:p>
            <a:pPr marL="228600" indent="-228600">
              <a:buAutoNum type="arabicPeriod"/>
            </a:pPr>
            <a:r>
              <a:rPr lang="en-AU" dirty="0">
                <a:solidFill>
                  <a:schemeClr val="tx1">
                    <a:lumMod val="75000"/>
                    <a:lumOff val="25000"/>
                  </a:schemeClr>
                </a:solidFill>
              </a:rPr>
              <a:t>Enter the code to authenticate your account</a:t>
            </a:r>
          </a:p>
          <a:p>
            <a:pPr marL="228600" indent="-228600">
              <a:buAutoNum type="arabicPeriod"/>
            </a:pPr>
            <a:endParaRPr lang="en-AU"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3BF1D225-5575-4279-A24B-3B50551452EB}"/>
              </a:ext>
            </a:extLst>
          </p:cNvPr>
          <p:cNvSpPr>
            <a:spLocks noGrp="1"/>
          </p:cNvSpPr>
          <p:nvPr>
            <p:ph type="sldNum" sz="quarter" idx="49"/>
          </p:nvPr>
        </p:nvSpPr>
        <p:spPr>
          <a:xfrm>
            <a:off x="8895523" y="6438901"/>
            <a:ext cx="684152" cy="292100"/>
          </a:xfrm>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7</a:t>
            </a:fld>
            <a:endParaRPr lang="en-GB"/>
          </a:p>
        </p:txBody>
      </p:sp>
      <p:sp>
        <p:nvSpPr>
          <p:cNvPr id="4" name="Title 3">
            <a:extLst>
              <a:ext uri="{FF2B5EF4-FFF2-40B4-BE49-F238E27FC236}">
                <a16:creationId xmlns:a16="http://schemas.microsoft.com/office/drawing/2014/main" id="{32A0554F-983C-4DF5-8E08-6DBEC6E053CE}"/>
              </a:ext>
            </a:extLst>
          </p:cNvPr>
          <p:cNvSpPr>
            <a:spLocks noGrp="1"/>
          </p:cNvSpPr>
          <p:nvPr>
            <p:ph type="title"/>
          </p:nvPr>
        </p:nvSpPr>
        <p:spPr/>
        <p:txBody>
          <a:bodyPr/>
          <a:lstStyle/>
          <a:p>
            <a:r>
              <a:rPr lang="en-AU" dirty="0"/>
              <a:t>Receiving Encrypted Emails</a:t>
            </a:r>
          </a:p>
        </p:txBody>
      </p:sp>
      <p:pic>
        <p:nvPicPr>
          <p:cNvPr id="1026" name="Picture 2" descr="_1_0D4E51200D4E4CA4000457ACCA258391">
            <a:extLst>
              <a:ext uri="{FF2B5EF4-FFF2-40B4-BE49-F238E27FC236}">
                <a16:creationId xmlns:a16="http://schemas.microsoft.com/office/drawing/2014/main" id="{96B87662-E457-4DF6-86DF-ACE0CD14016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12382" b="10402"/>
          <a:stretch/>
        </p:blipFill>
        <p:spPr bwMode="auto">
          <a:xfrm>
            <a:off x="219654" y="3851749"/>
            <a:ext cx="2178837" cy="2220673"/>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5926F5A3-926C-4667-AAA8-1C55137D7994}"/>
              </a:ext>
            </a:extLst>
          </p:cNvPr>
          <p:cNvGrpSpPr/>
          <p:nvPr/>
        </p:nvGrpSpPr>
        <p:grpSpPr>
          <a:xfrm>
            <a:off x="1693364" y="3471490"/>
            <a:ext cx="228377" cy="1221201"/>
            <a:chOff x="5581484" y="2100243"/>
            <a:chExt cx="228377" cy="1221201"/>
          </a:xfrm>
        </p:grpSpPr>
        <p:sp>
          <p:nvSpPr>
            <p:cNvPr id="9" name="Oval 8">
              <a:extLst>
                <a:ext uri="{FF2B5EF4-FFF2-40B4-BE49-F238E27FC236}">
                  <a16:creationId xmlns:a16="http://schemas.microsoft.com/office/drawing/2014/main" id="{B7CD651E-1CEC-4024-B88F-8C5EDEF27C21}"/>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10" name="Straight Arrow Connector 9">
              <a:extLst>
                <a:ext uri="{FF2B5EF4-FFF2-40B4-BE49-F238E27FC236}">
                  <a16:creationId xmlns:a16="http://schemas.microsoft.com/office/drawing/2014/main" id="{0DBE8F2D-5800-4A85-B532-5E18EEEC7AAF}"/>
                </a:ext>
              </a:extLst>
            </p:cNvPr>
            <p:cNvCxnSpPr>
              <a:cxnSpLocks/>
              <a:stCxn id="9" idx="4"/>
            </p:cNvCxnSpPr>
            <p:nvPr/>
          </p:nvCxnSpPr>
          <p:spPr>
            <a:xfrm flipH="1">
              <a:off x="5688527" y="2328620"/>
              <a:ext cx="7146" cy="992824"/>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FA97B42D-F1AE-405A-AE4F-7E9BEB7B53F4}"/>
              </a:ext>
            </a:extLst>
          </p:cNvPr>
          <p:cNvGrpSpPr/>
          <p:nvPr/>
        </p:nvGrpSpPr>
        <p:grpSpPr>
          <a:xfrm>
            <a:off x="750359" y="5429250"/>
            <a:ext cx="228377" cy="995556"/>
            <a:chOff x="5581484" y="1333064"/>
            <a:chExt cx="228377" cy="995556"/>
          </a:xfrm>
        </p:grpSpPr>
        <p:sp>
          <p:nvSpPr>
            <p:cNvPr id="14" name="Oval 13">
              <a:extLst>
                <a:ext uri="{FF2B5EF4-FFF2-40B4-BE49-F238E27FC236}">
                  <a16:creationId xmlns:a16="http://schemas.microsoft.com/office/drawing/2014/main" id="{92530EE8-3FB5-4CB4-83DF-32DEC902DD30}"/>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15" name="Straight Arrow Connector 14">
              <a:extLst>
                <a:ext uri="{FF2B5EF4-FFF2-40B4-BE49-F238E27FC236}">
                  <a16:creationId xmlns:a16="http://schemas.microsoft.com/office/drawing/2014/main" id="{FDA57184-D0BA-475E-BF1D-00DBC53FCB62}"/>
                </a:ext>
              </a:extLst>
            </p:cNvPr>
            <p:cNvCxnSpPr>
              <a:cxnSpLocks/>
              <a:stCxn id="14" idx="0"/>
            </p:cNvCxnSpPr>
            <p:nvPr/>
          </p:nvCxnSpPr>
          <p:spPr>
            <a:xfrm flipV="1">
              <a:off x="5695673" y="1333064"/>
              <a:ext cx="0" cy="767179"/>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EFAEA030-CD19-4CCF-B6D0-0944DF3F13A9}"/>
              </a:ext>
            </a:extLst>
          </p:cNvPr>
          <p:cNvGrpSpPr/>
          <p:nvPr/>
        </p:nvGrpSpPr>
        <p:grpSpPr>
          <a:xfrm>
            <a:off x="2981347" y="5537633"/>
            <a:ext cx="228377" cy="887180"/>
            <a:chOff x="5581484" y="1410905"/>
            <a:chExt cx="228377" cy="887180"/>
          </a:xfrm>
        </p:grpSpPr>
        <p:sp>
          <p:nvSpPr>
            <p:cNvPr id="19" name="Oval 18">
              <a:extLst>
                <a:ext uri="{FF2B5EF4-FFF2-40B4-BE49-F238E27FC236}">
                  <a16:creationId xmlns:a16="http://schemas.microsoft.com/office/drawing/2014/main" id="{EB36169E-1CA9-473A-98F4-062F0E74BA31}"/>
                </a:ext>
              </a:extLst>
            </p:cNvPr>
            <p:cNvSpPr/>
            <p:nvPr/>
          </p:nvSpPr>
          <p:spPr>
            <a:xfrm>
              <a:off x="5581484" y="2069708"/>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4</a:t>
              </a:r>
            </a:p>
          </p:txBody>
        </p:sp>
        <p:cxnSp>
          <p:nvCxnSpPr>
            <p:cNvPr id="20" name="Straight Arrow Connector 19">
              <a:extLst>
                <a:ext uri="{FF2B5EF4-FFF2-40B4-BE49-F238E27FC236}">
                  <a16:creationId xmlns:a16="http://schemas.microsoft.com/office/drawing/2014/main" id="{0511FF82-575A-4F29-9A26-8CE233662D98}"/>
                </a:ext>
              </a:extLst>
            </p:cNvPr>
            <p:cNvCxnSpPr>
              <a:cxnSpLocks/>
              <a:stCxn id="19" idx="0"/>
            </p:cNvCxnSpPr>
            <p:nvPr/>
          </p:nvCxnSpPr>
          <p:spPr>
            <a:xfrm flipH="1" flipV="1">
              <a:off x="5695672" y="1410905"/>
              <a:ext cx="1" cy="658803"/>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55B3A8AD-9063-438D-A604-72B630AAB38F}"/>
              </a:ext>
            </a:extLst>
          </p:cNvPr>
          <p:cNvGrpSpPr/>
          <p:nvPr/>
        </p:nvGrpSpPr>
        <p:grpSpPr>
          <a:xfrm>
            <a:off x="3922241" y="3471490"/>
            <a:ext cx="228377" cy="1291010"/>
            <a:chOff x="5583398" y="1986055"/>
            <a:chExt cx="228377" cy="1291010"/>
          </a:xfrm>
        </p:grpSpPr>
        <p:sp>
          <p:nvSpPr>
            <p:cNvPr id="43" name="Oval 42">
              <a:extLst>
                <a:ext uri="{FF2B5EF4-FFF2-40B4-BE49-F238E27FC236}">
                  <a16:creationId xmlns:a16="http://schemas.microsoft.com/office/drawing/2014/main" id="{A414C2FD-5025-4E42-AF4A-6F8C206AC272}"/>
                </a:ext>
              </a:extLst>
            </p:cNvPr>
            <p:cNvSpPr/>
            <p:nvPr/>
          </p:nvSpPr>
          <p:spPr>
            <a:xfrm>
              <a:off x="5583398" y="1986055"/>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3</a:t>
              </a:r>
            </a:p>
          </p:txBody>
        </p:sp>
        <p:cxnSp>
          <p:nvCxnSpPr>
            <p:cNvPr id="44" name="Straight Arrow Connector 43">
              <a:extLst>
                <a:ext uri="{FF2B5EF4-FFF2-40B4-BE49-F238E27FC236}">
                  <a16:creationId xmlns:a16="http://schemas.microsoft.com/office/drawing/2014/main" id="{DCDBB524-0CC1-4914-8612-474C676EC357}"/>
                </a:ext>
              </a:extLst>
            </p:cNvPr>
            <p:cNvCxnSpPr>
              <a:cxnSpLocks/>
              <a:stCxn id="43" idx="4"/>
            </p:cNvCxnSpPr>
            <p:nvPr/>
          </p:nvCxnSpPr>
          <p:spPr>
            <a:xfrm>
              <a:off x="5697587" y="2214432"/>
              <a:ext cx="8799" cy="1062633"/>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79281F08-D587-4FD4-B34C-E5AF85BA4EB8}"/>
              </a:ext>
            </a:extLst>
          </p:cNvPr>
          <p:cNvGrpSpPr/>
          <p:nvPr/>
        </p:nvGrpSpPr>
        <p:grpSpPr>
          <a:xfrm>
            <a:off x="5562420" y="3471491"/>
            <a:ext cx="495484" cy="1489130"/>
            <a:chOff x="5809861" y="3200623"/>
            <a:chExt cx="438175" cy="1408394"/>
          </a:xfrm>
        </p:grpSpPr>
        <p:sp>
          <p:nvSpPr>
            <p:cNvPr id="48" name="Oval 47">
              <a:extLst>
                <a:ext uri="{FF2B5EF4-FFF2-40B4-BE49-F238E27FC236}">
                  <a16:creationId xmlns:a16="http://schemas.microsoft.com/office/drawing/2014/main" id="{212A4BE8-2688-4FA8-8287-CD951072E46C}"/>
                </a:ext>
              </a:extLst>
            </p:cNvPr>
            <p:cNvSpPr/>
            <p:nvPr/>
          </p:nvSpPr>
          <p:spPr>
            <a:xfrm>
              <a:off x="5809861" y="320062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5</a:t>
              </a:r>
            </a:p>
          </p:txBody>
        </p:sp>
        <p:cxnSp>
          <p:nvCxnSpPr>
            <p:cNvPr id="49" name="Straight Arrow Connector 48">
              <a:extLst>
                <a:ext uri="{FF2B5EF4-FFF2-40B4-BE49-F238E27FC236}">
                  <a16:creationId xmlns:a16="http://schemas.microsoft.com/office/drawing/2014/main" id="{B40687AC-9F1B-4747-8B39-DA6ABFA46C5F}"/>
                </a:ext>
              </a:extLst>
            </p:cNvPr>
            <p:cNvCxnSpPr>
              <a:cxnSpLocks/>
              <a:stCxn id="48" idx="4"/>
            </p:cNvCxnSpPr>
            <p:nvPr/>
          </p:nvCxnSpPr>
          <p:spPr>
            <a:xfrm>
              <a:off x="5924049" y="3429000"/>
              <a:ext cx="323987" cy="1180017"/>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329FC1D-8306-4B35-BB63-9E18C8075E68}"/>
                </a:ext>
              </a:extLst>
            </p:cNvPr>
            <p:cNvCxnSpPr>
              <a:cxnSpLocks/>
              <a:stCxn id="48" idx="4"/>
            </p:cNvCxnSpPr>
            <p:nvPr/>
          </p:nvCxnSpPr>
          <p:spPr>
            <a:xfrm>
              <a:off x="5924049" y="3429000"/>
              <a:ext cx="1" cy="371046"/>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pic>
        <p:nvPicPr>
          <p:cNvPr id="82" name="Picture 2" descr="_1_0D4E57E80D4E4CA4000457ACCA258391">
            <a:extLst>
              <a:ext uri="{FF2B5EF4-FFF2-40B4-BE49-F238E27FC236}">
                <a16:creationId xmlns:a16="http://schemas.microsoft.com/office/drawing/2014/main" id="{71AA3193-FA8F-4ED7-8041-DF4D1C0D8573}"/>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47503" b="6586"/>
          <a:stretch/>
        </p:blipFill>
        <p:spPr bwMode="auto">
          <a:xfrm>
            <a:off x="7455779" y="3845496"/>
            <a:ext cx="2232217" cy="2220667"/>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grpSp>
        <p:nvGrpSpPr>
          <p:cNvPr id="83" name="Group 82">
            <a:extLst>
              <a:ext uri="{FF2B5EF4-FFF2-40B4-BE49-F238E27FC236}">
                <a16:creationId xmlns:a16="http://schemas.microsoft.com/office/drawing/2014/main" id="{98F80EBA-A62F-4BE6-A9AF-B0D6352E9945}"/>
              </a:ext>
            </a:extLst>
          </p:cNvPr>
          <p:cNvGrpSpPr/>
          <p:nvPr/>
        </p:nvGrpSpPr>
        <p:grpSpPr>
          <a:xfrm>
            <a:off x="8731230" y="3471490"/>
            <a:ext cx="228377" cy="1681535"/>
            <a:chOff x="5581484" y="2100243"/>
            <a:chExt cx="228377" cy="1681535"/>
          </a:xfrm>
        </p:grpSpPr>
        <p:sp>
          <p:nvSpPr>
            <p:cNvPr id="84" name="Oval 83">
              <a:extLst>
                <a:ext uri="{FF2B5EF4-FFF2-40B4-BE49-F238E27FC236}">
                  <a16:creationId xmlns:a16="http://schemas.microsoft.com/office/drawing/2014/main" id="{551F4C0F-F4FA-4134-9C95-0B7F73A7D3D7}"/>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6</a:t>
              </a:r>
            </a:p>
          </p:txBody>
        </p:sp>
        <p:cxnSp>
          <p:nvCxnSpPr>
            <p:cNvPr id="85" name="Straight Arrow Connector 84">
              <a:extLst>
                <a:ext uri="{FF2B5EF4-FFF2-40B4-BE49-F238E27FC236}">
                  <a16:creationId xmlns:a16="http://schemas.microsoft.com/office/drawing/2014/main" id="{28D2F7B9-6E3B-4731-BC7C-709594B075ED}"/>
                </a:ext>
              </a:extLst>
            </p:cNvPr>
            <p:cNvCxnSpPr>
              <a:cxnSpLocks/>
              <a:stCxn id="84" idx="4"/>
            </p:cNvCxnSpPr>
            <p:nvPr/>
          </p:nvCxnSpPr>
          <p:spPr>
            <a:xfrm flipH="1">
              <a:off x="5665911" y="2328620"/>
              <a:ext cx="29762" cy="1453158"/>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6638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052" name="Group 2051">
            <a:extLst>
              <a:ext uri="{FF2B5EF4-FFF2-40B4-BE49-F238E27FC236}">
                <a16:creationId xmlns:a16="http://schemas.microsoft.com/office/drawing/2014/main" id="{78050447-E703-408D-81C3-BA8EC32D5DC7}"/>
              </a:ext>
            </a:extLst>
          </p:cNvPr>
          <p:cNvGrpSpPr/>
          <p:nvPr/>
        </p:nvGrpSpPr>
        <p:grpSpPr>
          <a:xfrm>
            <a:off x="5395785" y="1748270"/>
            <a:ext cx="4252105" cy="1081582"/>
            <a:chOff x="5504862" y="4442684"/>
            <a:chExt cx="4252105" cy="1081582"/>
          </a:xfrm>
        </p:grpSpPr>
        <p:grpSp>
          <p:nvGrpSpPr>
            <p:cNvPr id="11" name="Group 10">
              <a:extLst>
                <a:ext uri="{FF2B5EF4-FFF2-40B4-BE49-F238E27FC236}">
                  <a16:creationId xmlns:a16="http://schemas.microsoft.com/office/drawing/2014/main" id="{85F4F3EE-43D7-4934-A287-F99C169B599B}"/>
                </a:ext>
              </a:extLst>
            </p:cNvPr>
            <p:cNvGrpSpPr/>
            <p:nvPr/>
          </p:nvGrpSpPr>
          <p:grpSpPr>
            <a:xfrm>
              <a:off x="5504862" y="4442684"/>
              <a:ext cx="4252105" cy="1081582"/>
              <a:chOff x="4048000" y="4817134"/>
              <a:chExt cx="5708967" cy="1452155"/>
            </a:xfrm>
          </p:grpSpPr>
          <p:pic>
            <p:nvPicPr>
              <p:cNvPr id="2051" name="Picture 3" descr="_1_0D4E5B140D4E4CA4000457ACCA258391">
                <a:extLst>
                  <a:ext uri="{FF2B5EF4-FFF2-40B4-BE49-F238E27FC236}">
                    <a16:creationId xmlns:a16="http://schemas.microsoft.com/office/drawing/2014/main" id="{ABB165D7-15D4-4D38-96D3-69577FA86C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3386" b="43949"/>
              <a:stretch/>
            </p:blipFill>
            <p:spPr bwMode="auto">
              <a:xfrm>
                <a:off x="4048000" y="4817134"/>
                <a:ext cx="4129226" cy="14521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21" name="Picture 3" descr="_1_0D4E5B140D4E4CA4000457ACCA258391">
                <a:extLst>
                  <a:ext uri="{FF2B5EF4-FFF2-40B4-BE49-F238E27FC236}">
                    <a16:creationId xmlns:a16="http://schemas.microsoft.com/office/drawing/2014/main" id="{AC5811F7-6F29-4D13-90F6-821FBF28157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156" b="43949"/>
              <a:stretch/>
            </p:blipFill>
            <p:spPr bwMode="auto">
              <a:xfrm>
                <a:off x="8176260" y="4817134"/>
                <a:ext cx="1580707" cy="14521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sp>
          <p:nvSpPr>
            <p:cNvPr id="2049" name="Rectangle 2048">
              <a:extLst>
                <a:ext uri="{FF2B5EF4-FFF2-40B4-BE49-F238E27FC236}">
                  <a16:creationId xmlns:a16="http://schemas.microsoft.com/office/drawing/2014/main" id="{C5169E0F-E442-40E0-8622-1C2D52CA1BA0}"/>
                </a:ext>
              </a:extLst>
            </p:cNvPr>
            <p:cNvSpPr/>
            <p:nvPr/>
          </p:nvSpPr>
          <p:spPr>
            <a:xfrm>
              <a:off x="5504862" y="4442684"/>
              <a:ext cx="4252098" cy="1081582"/>
            </a:xfrm>
            <a:prstGeom prst="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grpSp>
      <p:sp>
        <p:nvSpPr>
          <p:cNvPr id="2" name="Text Placeholder 1">
            <a:extLst>
              <a:ext uri="{FF2B5EF4-FFF2-40B4-BE49-F238E27FC236}">
                <a16:creationId xmlns:a16="http://schemas.microsoft.com/office/drawing/2014/main" id="{45B56A2A-C107-4436-896C-6C1C9720F807}"/>
              </a:ext>
            </a:extLst>
          </p:cNvPr>
          <p:cNvSpPr>
            <a:spLocks noGrp="1"/>
          </p:cNvSpPr>
          <p:nvPr>
            <p:ph type="body" sz="quarter" idx="71"/>
          </p:nvPr>
        </p:nvSpPr>
        <p:spPr>
          <a:xfrm>
            <a:off x="315415" y="1436745"/>
            <a:ext cx="4851389" cy="4855900"/>
          </a:xfrm>
        </p:spPr>
        <p:txBody>
          <a:bodyPr/>
          <a:lstStyle/>
          <a:p>
            <a:r>
              <a:rPr lang="en-AU" sz="1400" dirty="0">
                <a:solidFill>
                  <a:srgbClr val="E45205"/>
                </a:solidFill>
                <a:latin typeface="Segoe UI Semibold" panose="020B0702040204020203" pitchFamily="34" charset="0"/>
                <a:cs typeface="Segoe UI Semibold" panose="020B0702040204020203" pitchFamily="34" charset="0"/>
              </a:rPr>
              <a:t>Receiving an Encrypted email in a non-Microsoft email service (e.g. Lotus Notes) continued</a:t>
            </a:r>
          </a:p>
          <a:p>
            <a:pPr marL="228600" indent="-228600">
              <a:buAutoNum type="arabicPeriod"/>
            </a:pPr>
            <a:r>
              <a:rPr lang="en-AU" dirty="0">
                <a:solidFill>
                  <a:schemeClr val="tx1">
                    <a:lumMod val="75000"/>
                    <a:lumOff val="25000"/>
                  </a:schemeClr>
                </a:solidFill>
              </a:rPr>
              <a:t>The Office 365 Message Encryption (OME) Portal opens the protected email message</a:t>
            </a:r>
          </a:p>
          <a:p>
            <a:pPr marL="228600" indent="-228600">
              <a:buAutoNum type="arabicPeriod"/>
            </a:pPr>
            <a:r>
              <a:rPr lang="en-AU" dirty="0">
                <a:solidFill>
                  <a:schemeClr val="tx1">
                    <a:lumMod val="75000"/>
                    <a:lumOff val="25000"/>
                  </a:schemeClr>
                </a:solidFill>
              </a:rPr>
              <a:t>All correspondence (Reply, Reply All, Forward) needs to occur within the OME Portal</a:t>
            </a:r>
          </a:p>
          <a:p>
            <a:pPr marL="228600" indent="-228600">
              <a:buAutoNum type="arabicPeriod"/>
            </a:pPr>
            <a:endParaRPr lang="en-AU" dirty="0">
              <a:solidFill>
                <a:schemeClr val="tx1">
                  <a:lumMod val="75000"/>
                  <a:lumOff val="25000"/>
                </a:schemeClr>
              </a:solidFill>
            </a:endParaRPr>
          </a:p>
          <a:p>
            <a:r>
              <a:rPr lang="en-AU" dirty="0">
                <a:solidFill>
                  <a:schemeClr val="tx1">
                    <a:lumMod val="75000"/>
                    <a:lumOff val="25000"/>
                  </a:schemeClr>
                </a:solidFill>
                <a:latin typeface="Segoe UI Semibold" panose="020B0702040204020203" pitchFamily="34" charset="0"/>
                <a:cs typeface="Segoe UI Semibold" panose="020B0702040204020203" pitchFamily="34" charset="0"/>
              </a:rPr>
              <a:t>Receiving a Do Not Forward email in OME Portal</a:t>
            </a:r>
          </a:p>
          <a:p>
            <a:r>
              <a:rPr lang="en-AU" dirty="0">
                <a:solidFill>
                  <a:schemeClr val="tx1">
                    <a:lumMod val="75000"/>
                    <a:lumOff val="25000"/>
                  </a:schemeClr>
                </a:solidFill>
              </a:rPr>
              <a:t>Do Not Forward emails have the forward function disabled.</a:t>
            </a:r>
          </a:p>
          <a:p>
            <a:r>
              <a:rPr lang="en-AU" dirty="0">
                <a:solidFill>
                  <a:schemeClr val="tx1">
                    <a:lumMod val="75000"/>
                    <a:lumOff val="25000"/>
                  </a:schemeClr>
                </a:solidFill>
              </a:rPr>
              <a:t>Should you wish to Reply or Reply All to a Do Not Forward email, you will be unable to add/remove any recipients to the To, CC or BCC fields.</a:t>
            </a:r>
          </a:p>
          <a:p>
            <a:endParaRPr lang="en-AU" dirty="0">
              <a:solidFill>
                <a:schemeClr val="tx1">
                  <a:lumMod val="75000"/>
                  <a:lumOff val="25000"/>
                </a:schemeClr>
              </a:solidFill>
            </a:endParaRPr>
          </a:p>
          <a:p>
            <a:r>
              <a:rPr lang="en-AU" sz="1400" dirty="0">
                <a:solidFill>
                  <a:srgbClr val="E45205"/>
                </a:solidFill>
                <a:latin typeface="Segoe UI Semibold" panose="020B0702040204020203" pitchFamily="34" charset="0"/>
                <a:cs typeface="Segoe UI Semibold" panose="020B0702040204020203" pitchFamily="34" charset="0"/>
              </a:rPr>
              <a:t>Attempting to forward an email from a non-Microsoft service (e.g. Notes)</a:t>
            </a:r>
          </a:p>
          <a:p>
            <a:r>
              <a:rPr lang="en-AU" dirty="0">
                <a:solidFill>
                  <a:schemeClr val="tx1">
                    <a:lumMod val="75000"/>
                    <a:lumOff val="25000"/>
                  </a:schemeClr>
                </a:solidFill>
              </a:rPr>
              <a:t>Forwarding functionality has only been disabled within the OME portal for Do Not Forward encrypted emails. </a:t>
            </a:r>
          </a:p>
          <a:p>
            <a:r>
              <a:rPr lang="en-AU" dirty="0">
                <a:solidFill>
                  <a:schemeClr val="tx1">
                    <a:lumMod val="75000"/>
                    <a:lumOff val="25000"/>
                  </a:schemeClr>
                </a:solidFill>
              </a:rPr>
              <a:t>This means you will still have the ability to forward the email you received in Lotus Notes (or other non-Microsoft email services). However, new recipients will not be able to open the link to view the original email.</a:t>
            </a:r>
          </a:p>
        </p:txBody>
      </p:sp>
      <p:sp>
        <p:nvSpPr>
          <p:cNvPr id="3" name="Slide Number Placeholder 2">
            <a:extLst>
              <a:ext uri="{FF2B5EF4-FFF2-40B4-BE49-F238E27FC236}">
                <a16:creationId xmlns:a16="http://schemas.microsoft.com/office/drawing/2014/main" id="{3BF1D225-5575-4279-A24B-3B50551452EB}"/>
              </a:ext>
            </a:extLst>
          </p:cNvPr>
          <p:cNvSpPr>
            <a:spLocks noGrp="1"/>
          </p:cNvSpPr>
          <p:nvPr>
            <p:ph type="sldNum" sz="quarter" idx="49"/>
          </p:nvPr>
        </p:nvSpPr>
        <p:spPr>
          <a:xfrm>
            <a:off x="8895523" y="6438901"/>
            <a:ext cx="684152" cy="292100"/>
          </a:xfrm>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8</a:t>
            </a:fld>
            <a:endParaRPr lang="en-GB"/>
          </a:p>
        </p:txBody>
      </p:sp>
      <p:sp>
        <p:nvSpPr>
          <p:cNvPr id="4" name="Title 3">
            <a:extLst>
              <a:ext uri="{FF2B5EF4-FFF2-40B4-BE49-F238E27FC236}">
                <a16:creationId xmlns:a16="http://schemas.microsoft.com/office/drawing/2014/main" id="{32A0554F-983C-4DF5-8E08-6DBEC6E053CE}"/>
              </a:ext>
            </a:extLst>
          </p:cNvPr>
          <p:cNvSpPr>
            <a:spLocks noGrp="1"/>
          </p:cNvSpPr>
          <p:nvPr>
            <p:ph type="title"/>
          </p:nvPr>
        </p:nvSpPr>
        <p:spPr/>
        <p:txBody>
          <a:bodyPr/>
          <a:lstStyle/>
          <a:p>
            <a:r>
              <a:rPr lang="en-AU" dirty="0"/>
              <a:t>Receiving Encrypted Emails</a:t>
            </a:r>
          </a:p>
        </p:txBody>
      </p:sp>
      <p:grpSp>
        <p:nvGrpSpPr>
          <p:cNvPr id="13" name="Group 12">
            <a:extLst>
              <a:ext uri="{FF2B5EF4-FFF2-40B4-BE49-F238E27FC236}">
                <a16:creationId xmlns:a16="http://schemas.microsoft.com/office/drawing/2014/main" id="{FA97B42D-F1AE-405A-AE4F-7E9BEB7B53F4}"/>
              </a:ext>
            </a:extLst>
          </p:cNvPr>
          <p:cNvGrpSpPr/>
          <p:nvPr/>
        </p:nvGrpSpPr>
        <p:grpSpPr>
          <a:xfrm>
            <a:off x="5490614" y="1436745"/>
            <a:ext cx="228377" cy="683797"/>
            <a:chOff x="5581484" y="2100243"/>
            <a:chExt cx="228377" cy="667590"/>
          </a:xfrm>
        </p:grpSpPr>
        <p:sp>
          <p:nvSpPr>
            <p:cNvPr id="14" name="Oval 13">
              <a:extLst>
                <a:ext uri="{FF2B5EF4-FFF2-40B4-BE49-F238E27FC236}">
                  <a16:creationId xmlns:a16="http://schemas.microsoft.com/office/drawing/2014/main" id="{92530EE8-3FB5-4CB4-83DF-32DEC902DD30}"/>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1</a:t>
              </a:r>
            </a:p>
          </p:txBody>
        </p:sp>
        <p:cxnSp>
          <p:nvCxnSpPr>
            <p:cNvPr id="15" name="Straight Arrow Connector 14">
              <a:extLst>
                <a:ext uri="{FF2B5EF4-FFF2-40B4-BE49-F238E27FC236}">
                  <a16:creationId xmlns:a16="http://schemas.microsoft.com/office/drawing/2014/main" id="{FDA57184-D0BA-475E-BF1D-00DBC53FCB62}"/>
                </a:ext>
              </a:extLst>
            </p:cNvPr>
            <p:cNvCxnSpPr>
              <a:cxnSpLocks/>
            </p:cNvCxnSpPr>
            <p:nvPr/>
          </p:nvCxnSpPr>
          <p:spPr>
            <a:xfrm>
              <a:off x="5695672" y="2328620"/>
              <a:ext cx="0" cy="439213"/>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EFAEA030-CD19-4CCF-B6D0-0944DF3F13A9}"/>
              </a:ext>
            </a:extLst>
          </p:cNvPr>
          <p:cNvGrpSpPr/>
          <p:nvPr/>
        </p:nvGrpSpPr>
        <p:grpSpPr>
          <a:xfrm>
            <a:off x="9231881" y="1436746"/>
            <a:ext cx="228377" cy="852315"/>
            <a:chOff x="5581484" y="2100243"/>
            <a:chExt cx="228377" cy="852315"/>
          </a:xfrm>
        </p:grpSpPr>
        <p:sp>
          <p:nvSpPr>
            <p:cNvPr id="19" name="Oval 18">
              <a:extLst>
                <a:ext uri="{FF2B5EF4-FFF2-40B4-BE49-F238E27FC236}">
                  <a16:creationId xmlns:a16="http://schemas.microsoft.com/office/drawing/2014/main" id="{EB36169E-1CA9-473A-98F4-062F0E74BA31}"/>
                </a:ext>
              </a:extLst>
            </p:cNvPr>
            <p:cNvSpPr/>
            <p:nvPr/>
          </p:nvSpPr>
          <p:spPr>
            <a:xfrm>
              <a:off x="5581484" y="2100243"/>
              <a:ext cx="228377" cy="22837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r>
                <a:rPr lang="en-AU" sz="1000" dirty="0">
                  <a:solidFill>
                    <a:schemeClr val="accent1"/>
                  </a:solidFill>
                </a:rPr>
                <a:t>2</a:t>
              </a:r>
            </a:p>
          </p:txBody>
        </p:sp>
        <p:cxnSp>
          <p:nvCxnSpPr>
            <p:cNvPr id="20" name="Straight Arrow Connector 19">
              <a:extLst>
                <a:ext uri="{FF2B5EF4-FFF2-40B4-BE49-F238E27FC236}">
                  <a16:creationId xmlns:a16="http://schemas.microsoft.com/office/drawing/2014/main" id="{0511FF82-575A-4F29-9A26-8CE233662D98}"/>
                </a:ext>
              </a:extLst>
            </p:cNvPr>
            <p:cNvCxnSpPr>
              <a:cxnSpLocks/>
              <a:stCxn id="19" idx="4"/>
            </p:cNvCxnSpPr>
            <p:nvPr/>
          </p:nvCxnSpPr>
          <p:spPr>
            <a:xfrm>
              <a:off x="5695673" y="2328620"/>
              <a:ext cx="0" cy="623938"/>
            </a:xfrm>
            <a:prstGeom prst="straightConnector1">
              <a:avLst/>
            </a:prstGeom>
            <a:ln w="25400">
              <a:solidFill>
                <a:schemeClr val="accent1"/>
              </a:solidFill>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2057" name="Group 2056">
            <a:extLst>
              <a:ext uri="{FF2B5EF4-FFF2-40B4-BE49-F238E27FC236}">
                <a16:creationId xmlns:a16="http://schemas.microsoft.com/office/drawing/2014/main" id="{B2BB054F-8C04-4228-8C89-131074DA7DB3}"/>
              </a:ext>
            </a:extLst>
          </p:cNvPr>
          <p:cNvGrpSpPr/>
          <p:nvPr/>
        </p:nvGrpSpPr>
        <p:grpSpPr>
          <a:xfrm>
            <a:off x="5490614" y="4337027"/>
            <a:ext cx="2776150" cy="2393974"/>
            <a:chOff x="5802051" y="3783316"/>
            <a:chExt cx="2909920" cy="2509329"/>
          </a:xfrm>
        </p:grpSpPr>
        <p:grpSp>
          <p:nvGrpSpPr>
            <p:cNvPr id="2054" name="Group 2053">
              <a:extLst>
                <a:ext uri="{FF2B5EF4-FFF2-40B4-BE49-F238E27FC236}">
                  <a16:creationId xmlns:a16="http://schemas.microsoft.com/office/drawing/2014/main" id="{92932762-9C90-4FD0-8B8C-C2971539E213}"/>
                </a:ext>
              </a:extLst>
            </p:cNvPr>
            <p:cNvGrpSpPr/>
            <p:nvPr/>
          </p:nvGrpSpPr>
          <p:grpSpPr>
            <a:xfrm>
              <a:off x="5802051" y="3783316"/>
              <a:ext cx="2909920" cy="2499804"/>
              <a:chOff x="5099640" y="3784183"/>
              <a:chExt cx="6134101" cy="5269577"/>
            </a:xfrm>
          </p:grpSpPr>
          <p:pic>
            <p:nvPicPr>
              <p:cNvPr id="38" name="Picture 2" descr="_1_0D4E51200D4E4CA4000457ACCA258391">
                <a:extLst>
                  <a:ext uri="{FF2B5EF4-FFF2-40B4-BE49-F238E27FC236}">
                    <a16:creationId xmlns:a16="http://schemas.microsoft.com/office/drawing/2014/main" id="{D53482B5-6173-4613-9481-7573B5D169A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6245" b="31371"/>
              <a:stretch/>
            </p:blipFill>
            <p:spPr bwMode="auto">
              <a:xfrm>
                <a:off x="5119721" y="4060514"/>
                <a:ext cx="6114019" cy="4993246"/>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2053" name="Picture 2052">
                <a:extLst>
                  <a:ext uri="{FF2B5EF4-FFF2-40B4-BE49-F238E27FC236}">
                    <a16:creationId xmlns:a16="http://schemas.microsoft.com/office/drawing/2014/main" id="{0304C349-5B63-4DA5-9380-6AE4B16BB461}"/>
                  </a:ext>
                </a:extLst>
              </p:cNvPr>
              <p:cNvPicPr>
                <a:picLocks noChangeAspect="1"/>
              </p:cNvPicPr>
              <p:nvPr/>
            </p:nvPicPr>
            <p:blipFill rotWithShape="1">
              <a:blip r:embed="rId4"/>
              <a:srcRect b="68353"/>
              <a:stretch/>
            </p:blipFill>
            <p:spPr>
              <a:xfrm>
                <a:off x="5099640" y="3784183"/>
                <a:ext cx="6134101" cy="349662"/>
              </a:xfrm>
              <a:prstGeom prst="rect">
                <a:avLst/>
              </a:prstGeom>
              <a:ln>
                <a:solidFill>
                  <a:schemeClr val="bg2">
                    <a:lumMod val="90000"/>
                  </a:schemeClr>
                </a:solidFill>
              </a:ln>
            </p:spPr>
          </p:pic>
        </p:grpSp>
        <p:sp>
          <p:nvSpPr>
            <p:cNvPr id="2056" name="Rectangle 2055">
              <a:extLst>
                <a:ext uri="{FF2B5EF4-FFF2-40B4-BE49-F238E27FC236}">
                  <a16:creationId xmlns:a16="http://schemas.microsoft.com/office/drawing/2014/main" id="{7677E553-57AB-4F09-A5F1-8D1714ED0E14}"/>
                </a:ext>
              </a:extLst>
            </p:cNvPr>
            <p:cNvSpPr/>
            <p:nvPr/>
          </p:nvSpPr>
          <p:spPr>
            <a:xfrm>
              <a:off x="5802051" y="3783316"/>
              <a:ext cx="2909919" cy="2509329"/>
            </a:xfrm>
            <a:prstGeom prst="rect">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sp>
          <p:nvSpPr>
            <p:cNvPr id="2055" name="Rectangle 2054">
              <a:extLst>
                <a:ext uri="{FF2B5EF4-FFF2-40B4-BE49-F238E27FC236}">
                  <a16:creationId xmlns:a16="http://schemas.microsoft.com/office/drawing/2014/main" id="{6CBB3898-F154-44D8-ABA1-67F28B06FE2F}"/>
                </a:ext>
              </a:extLst>
            </p:cNvPr>
            <p:cNvSpPr/>
            <p:nvPr/>
          </p:nvSpPr>
          <p:spPr>
            <a:xfrm>
              <a:off x="6916262" y="3783316"/>
              <a:ext cx="411921" cy="168329"/>
            </a:xfrm>
            <a:prstGeom prst="rect">
              <a:avLst/>
            </a:prstGeom>
            <a:noFill/>
            <a:ln w="19050">
              <a:solidFill>
                <a:srgbClr val="D83B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grpSp>
      <p:grpSp>
        <p:nvGrpSpPr>
          <p:cNvPr id="2063" name="Group 2062">
            <a:extLst>
              <a:ext uri="{FF2B5EF4-FFF2-40B4-BE49-F238E27FC236}">
                <a16:creationId xmlns:a16="http://schemas.microsoft.com/office/drawing/2014/main" id="{29C2A66B-40F4-4AFA-B39A-D279504F0660}"/>
              </a:ext>
            </a:extLst>
          </p:cNvPr>
          <p:cNvGrpSpPr/>
          <p:nvPr/>
        </p:nvGrpSpPr>
        <p:grpSpPr>
          <a:xfrm>
            <a:off x="5499702" y="2923406"/>
            <a:ext cx="2666819" cy="1343268"/>
            <a:chOff x="5395784" y="2907457"/>
            <a:chExt cx="3178140" cy="1600819"/>
          </a:xfrm>
        </p:grpSpPr>
        <p:pic>
          <p:nvPicPr>
            <p:cNvPr id="2062" name="Picture 2061">
              <a:extLst>
                <a:ext uri="{FF2B5EF4-FFF2-40B4-BE49-F238E27FC236}">
                  <a16:creationId xmlns:a16="http://schemas.microsoft.com/office/drawing/2014/main" id="{CFF2894A-4390-4333-AF4B-F982A45B4077}"/>
                </a:ext>
              </a:extLst>
            </p:cNvPr>
            <p:cNvPicPr>
              <a:picLocks noChangeAspect="1"/>
            </p:cNvPicPr>
            <p:nvPr/>
          </p:nvPicPr>
          <p:blipFill rotWithShape="1">
            <a:blip r:embed="rId5"/>
            <a:srcRect t="1" b="77718"/>
            <a:stretch/>
          </p:blipFill>
          <p:spPr>
            <a:xfrm>
              <a:off x="5395785" y="2907457"/>
              <a:ext cx="3178139" cy="873712"/>
            </a:xfrm>
            <a:prstGeom prst="rect">
              <a:avLst/>
            </a:prstGeom>
          </p:spPr>
        </p:pic>
        <p:pic>
          <p:nvPicPr>
            <p:cNvPr id="49" name="Picture 48">
              <a:extLst>
                <a:ext uri="{FF2B5EF4-FFF2-40B4-BE49-F238E27FC236}">
                  <a16:creationId xmlns:a16="http://schemas.microsoft.com/office/drawing/2014/main" id="{DF6C81B2-285F-407C-9518-0C47F0C75375}"/>
                </a:ext>
              </a:extLst>
            </p:cNvPr>
            <p:cNvPicPr>
              <a:picLocks noChangeAspect="1"/>
            </p:cNvPicPr>
            <p:nvPr/>
          </p:nvPicPr>
          <p:blipFill rotWithShape="1">
            <a:blip r:embed="rId5"/>
            <a:srcRect t="44327" b="35953"/>
            <a:stretch/>
          </p:blipFill>
          <p:spPr>
            <a:xfrm>
              <a:off x="5395784" y="3734982"/>
              <a:ext cx="3178139" cy="773294"/>
            </a:xfrm>
            <a:prstGeom prst="rect">
              <a:avLst/>
            </a:prstGeom>
          </p:spPr>
        </p:pic>
      </p:grpSp>
      <p:sp>
        <p:nvSpPr>
          <p:cNvPr id="51" name="Rectangle 50">
            <a:extLst>
              <a:ext uri="{FF2B5EF4-FFF2-40B4-BE49-F238E27FC236}">
                <a16:creationId xmlns:a16="http://schemas.microsoft.com/office/drawing/2014/main" id="{677819BD-E3E5-4C45-8831-049318EF2E2A}"/>
              </a:ext>
            </a:extLst>
          </p:cNvPr>
          <p:cNvSpPr/>
          <p:nvPr/>
        </p:nvSpPr>
        <p:spPr>
          <a:xfrm>
            <a:off x="5522498" y="3330130"/>
            <a:ext cx="2644022" cy="217310"/>
          </a:xfrm>
          <a:prstGeom prst="rect">
            <a:avLst/>
          </a:prstGeom>
          <a:noFill/>
          <a:ln w="19050">
            <a:solidFill>
              <a:srgbClr val="D83B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spTree>
    <p:extLst>
      <p:ext uri="{BB962C8B-B14F-4D97-AF65-F5344CB8AC3E}">
        <p14:creationId xmlns:p14="http://schemas.microsoft.com/office/powerpoint/2010/main" val="3485026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1233A3-943C-4208-95D0-A976569B6604}"/>
              </a:ext>
            </a:extLst>
          </p:cNvPr>
          <p:cNvSpPr>
            <a:spLocks noGrp="1"/>
          </p:cNvSpPr>
          <p:nvPr>
            <p:ph type="body" sz="quarter" idx="71"/>
          </p:nvPr>
        </p:nvSpPr>
        <p:spPr>
          <a:xfrm>
            <a:off x="315414" y="1436745"/>
            <a:ext cx="4975677" cy="4122348"/>
          </a:xfrm>
        </p:spPr>
        <p:txBody>
          <a:bodyPr/>
          <a:lstStyle/>
          <a:p>
            <a:pPr lvl="0"/>
            <a:r>
              <a:rPr lang="en-AU" sz="1400" dirty="0">
                <a:solidFill>
                  <a:srgbClr val="E45205"/>
                </a:solidFill>
                <a:latin typeface="Segoe UI Semibold" panose="020B0702040204020203" pitchFamily="34" charset="0"/>
                <a:cs typeface="Segoe UI Semibold" panose="020B0702040204020203" pitchFamily="34" charset="0"/>
              </a:rPr>
              <a:t>Do Not Forward Email Attachments</a:t>
            </a:r>
          </a:p>
          <a:p>
            <a:r>
              <a:rPr lang="en-AU" dirty="0">
                <a:solidFill>
                  <a:schemeClr val="tx1">
                    <a:lumMod val="75000"/>
                    <a:lumOff val="25000"/>
                  </a:schemeClr>
                </a:solidFill>
              </a:rPr>
              <a:t>Attachments added to Do Not Forward emails cannot be copied, printed or forwarded. This restriction also includes attempting to take a screenshot of the document (e.g. by using the Snippet tool) or attempting to Print Screen the page.</a:t>
            </a:r>
          </a:p>
          <a:p>
            <a:r>
              <a:rPr lang="en-AU" dirty="0">
                <a:solidFill>
                  <a:schemeClr val="tx1">
                    <a:lumMod val="75000"/>
                    <a:lumOff val="25000"/>
                  </a:schemeClr>
                </a:solidFill>
              </a:rPr>
              <a:t>Ensure you are aware of these restrictions when sending attachments using the Do Not Forward feature.</a:t>
            </a:r>
          </a:p>
          <a:p>
            <a:r>
              <a:rPr lang="en-AU" dirty="0">
                <a:solidFill>
                  <a:schemeClr val="tx1">
                    <a:lumMod val="75000"/>
                    <a:lumOff val="25000"/>
                  </a:schemeClr>
                </a:solidFill>
              </a:rPr>
              <a:t>If you need to collaborate on a document with others, make sure to send a document link from SharePoint or TRIM rather than attaching the file. </a:t>
            </a:r>
          </a:p>
        </p:txBody>
      </p:sp>
      <p:sp>
        <p:nvSpPr>
          <p:cNvPr id="3" name="Slide Number Placeholder 2">
            <a:extLst>
              <a:ext uri="{FF2B5EF4-FFF2-40B4-BE49-F238E27FC236}">
                <a16:creationId xmlns:a16="http://schemas.microsoft.com/office/drawing/2014/main" id="{83A1F1FB-420B-423A-B4B3-950652A2FEF5}"/>
              </a:ext>
            </a:extLst>
          </p:cNvPr>
          <p:cNvSpPr>
            <a:spLocks noGrp="1"/>
          </p:cNvSpPr>
          <p:nvPr>
            <p:ph type="sldNum" sz="quarter" idx="49"/>
          </p:nvPr>
        </p:nvSpPr>
        <p:spPr/>
        <p:txBody>
          <a:bodyPr/>
          <a:lstStyle/>
          <a:p>
            <a:r>
              <a:rPr lang="en-GB">
                <a:latin typeface="Segoe UI" panose="020B0502040204020203" pitchFamily="34" charset="0"/>
                <a:cs typeface="Segoe UI" panose="020B0502040204020203" pitchFamily="34" charset="0"/>
              </a:rPr>
              <a:t>Page</a:t>
            </a:r>
            <a:r>
              <a:rPr lang="en-GB"/>
              <a:t> </a:t>
            </a:r>
            <a:fld id="{9F892DDB-88E6-4E99-A869-69E8DD4F3421}" type="slidenum">
              <a:rPr lang="en-GB" smtClean="0"/>
              <a:pPr/>
              <a:t>9</a:t>
            </a:fld>
            <a:endParaRPr lang="en-GB"/>
          </a:p>
        </p:txBody>
      </p:sp>
      <p:sp>
        <p:nvSpPr>
          <p:cNvPr id="4" name="Title 3">
            <a:extLst>
              <a:ext uri="{FF2B5EF4-FFF2-40B4-BE49-F238E27FC236}">
                <a16:creationId xmlns:a16="http://schemas.microsoft.com/office/drawing/2014/main" id="{ED6F12FD-573E-4542-9481-7076FB115B5A}"/>
              </a:ext>
            </a:extLst>
          </p:cNvPr>
          <p:cNvSpPr>
            <a:spLocks noGrp="1"/>
          </p:cNvSpPr>
          <p:nvPr>
            <p:ph type="title"/>
          </p:nvPr>
        </p:nvSpPr>
        <p:spPr>
          <a:xfrm>
            <a:off x="315414" y="379354"/>
            <a:ext cx="7510532" cy="476250"/>
          </a:xfrm>
        </p:spPr>
        <p:txBody>
          <a:bodyPr/>
          <a:lstStyle/>
          <a:p>
            <a:r>
              <a:rPr lang="en-AU" dirty="0"/>
              <a:t>Receiving Attachments from Encrypted Emails</a:t>
            </a:r>
          </a:p>
        </p:txBody>
      </p:sp>
      <p:sp>
        <p:nvSpPr>
          <p:cNvPr id="8" name="TextBox 7">
            <a:extLst>
              <a:ext uri="{FF2B5EF4-FFF2-40B4-BE49-F238E27FC236}">
                <a16:creationId xmlns:a16="http://schemas.microsoft.com/office/drawing/2014/main" id="{4FCB1531-7C5D-4698-9DD7-BBC865E3759B}"/>
              </a:ext>
            </a:extLst>
          </p:cNvPr>
          <p:cNvSpPr txBox="1"/>
          <p:nvPr/>
        </p:nvSpPr>
        <p:spPr>
          <a:xfrm>
            <a:off x="315414" y="3649231"/>
            <a:ext cx="4906339" cy="1585819"/>
          </a:xfrm>
          <a:prstGeom prst="rect">
            <a:avLst/>
          </a:prstGeom>
          <a:noFill/>
        </p:spPr>
        <p:txBody>
          <a:bodyPr wrap="square" rtlCol="0">
            <a:spAutoFit/>
          </a:bodyPr>
          <a:lstStyle/>
          <a:p>
            <a:pPr lvl="0" defTabSz="914446">
              <a:lnSpc>
                <a:spcPct val="110000"/>
              </a:lnSpc>
              <a:spcAft>
                <a:spcPts val="601"/>
              </a:spcAft>
            </a:pPr>
            <a:r>
              <a:rPr lang="en-AU" sz="1400" dirty="0">
                <a:solidFill>
                  <a:srgbClr val="E45205"/>
                </a:solidFill>
                <a:latin typeface="Segoe UI Semibold" panose="020B0702040204020203" pitchFamily="34" charset="0"/>
                <a:cs typeface="Segoe UI Semibold" panose="020B0702040204020203" pitchFamily="34" charset="0"/>
              </a:rPr>
              <a:t>Microsoft Office Products earlier than 2010</a:t>
            </a: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Recipients using Microsoft Office products released earlier than 2010 may not be able to open files attached to an encrypted email. </a:t>
            </a:r>
          </a:p>
          <a:p>
            <a:pPr lvl="0" defTabSz="914446">
              <a:lnSpc>
                <a:spcPct val="110000"/>
              </a:lnSpc>
              <a:spcAft>
                <a:spcPts val="601"/>
              </a:spcAft>
            </a:pPr>
            <a:r>
              <a:rPr lang="en-AU" sz="1100" dirty="0">
                <a:solidFill>
                  <a:schemeClr val="tx1">
                    <a:lumMod val="75000"/>
                    <a:lumOff val="25000"/>
                  </a:schemeClr>
                </a:solidFill>
                <a:latin typeface="Segoe UI" panose="020B0502040204020203" pitchFamily="34" charset="0"/>
                <a:cs typeface="Segoe UI" panose="020B0502040204020203" pitchFamily="34" charset="0"/>
              </a:rPr>
              <a:t>This is because Microsoft Office products released earlier than 2010 do not have the adds rights protection feature. These recipients will however be able to access the document/s using Microsoft Online products (e.g. Word Online, Excel Online, PowerPoint Online).</a:t>
            </a:r>
            <a:endParaRPr lang="en-AU" sz="1300" dirty="0">
              <a:solidFill>
                <a:schemeClr val="tx1">
                  <a:lumMod val="75000"/>
                  <a:lumOff val="25000"/>
                </a:schemeClr>
              </a:solidFill>
            </a:endParaRPr>
          </a:p>
        </p:txBody>
      </p:sp>
      <p:pic>
        <p:nvPicPr>
          <p:cNvPr id="36" name="Picture 35">
            <a:extLst>
              <a:ext uri="{FF2B5EF4-FFF2-40B4-BE49-F238E27FC236}">
                <a16:creationId xmlns:a16="http://schemas.microsoft.com/office/drawing/2014/main" id="{86649270-D6F7-4043-9F44-E9E231CA40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598" y="5933186"/>
            <a:ext cx="315414" cy="315414"/>
          </a:xfrm>
          <a:prstGeom prst="rect">
            <a:avLst/>
          </a:prstGeom>
        </p:spPr>
      </p:pic>
      <p:pic>
        <p:nvPicPr>
          <p:cNvPr id="17" name="Picture 16">
            <a:extLst>
              <a:ext uri="{FF2B5EF4-FFF2-40B4-BE49-F238E27FC236}">
                <a16:creationId xmlns:a16="http://schemas.microsoft.com/office/drawing/2014/main" id="{992E2C32-C62E-457B-85A7-F521FCDAA171}"/>
              </a:ext>
            </a:extLst>
          </p:cNvPr>
          <p:cNvPicPr>
            <a:picLocks noChangeAspect="1"/>
          </p:cNvPicPr>
          <p:nvPr/>
        </p:nvPicPr>
        <p:blipFill>
          <a:blip r:embed="rId3"/>
          <a:stretch>
            <a:fillRect/>
          </a:stretch>
        </p:blipFill>
        <p:spPr>
          <a:xfrm>
            <a:off x="6027658" y="4039922"/>
            <a:ext cx="1883762" cy="2398979"/>
          </a:xfrm>
          <a:prstGeom prst="rect">
            <a:avLst/>
          </a:prstGeom>
        </p:spPr>
      </p:pic>
      <p:sp>
        <p:nvSpPr>
          <p:cNvPr id="41" name="Rectangle 40">
            <a:extLst>
              <a:ext uri="{FF2B5EF4-FFF2-40B4-BE49-F238E27FC236}">
                <a16:creationId xmlns:a16="http://schemas.microsoft.com/office/drawing/2014/main" id="{0C5B111C-6650-4C62-AF43-52128899B22E}"/>
              </a:ext>
            </a:extLst>
          </p:cNvPr>
          <p:cNvSpPr/>
          <p:nvPr/>
        </p:nvSpPr>
        <p:spPr>
          <a:xfrm>
            <a:off x="6195798" y="4740275"/>
            <a:ext cx="741577" cy="276225"/>
          </a:xfrm>
          <a:prstGeom prst="rect">
            <a:avLst/>
          </a:prstGeom>
          <a:noFill/>
          <a:ln w="19050">
            <a:solidFill>
              <a:srgbClr val="D83B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spcBef>
                <a:spcPts val="0"/>
              </a:spcBef>
              <a:spcAft>
                <a:spcPts val="600"/>
              </a:spcAft>
            </a:pPr>
            <a:endParaRPr lang="en-AU" sz="1300" dirty="0" err="1"/>
          </a:p>
        </p:txBody>
      </p:sp>
      <p:pic>
        <p:nvPicPr>
          <p:cNvPr id="25" name="Picture 24">
            <a:extLst>
              <a:ext uri="{FF2B5EF4-FFF2-40B4-BE49-F238E27FC236}">
                <a16:creationId xmlns:a16="http://schemas.microsoft.com/office/drawing/2014/main" id="{8727FF66-3E6C-4F2A-9C61-1AC241DA4FAC}"/>
              </a:ext>
            </a:extLst>
          </p:cNvPr>
          <p:cNvPicPr>
            <a:picLocks noChangeAspect="1"/>
          </p:cNvPicPr>
          <p:nvPr/>
        </p:nvPicPr>
        <p:blipFill>
          <a:blip r:embed="rId4"/>
          <a:stretch>
            <a:fillRect/>
          </a:stretch>
        </p:blipFill>
        <p:spPr>
          <a:xfrm>
            <a:off x="6027658" y="1547903"/>
            <a:ext cx="2590562" cy="2350782"/>
          </a:xfrm>
          <a:prstGeom prst="rect">
            <a:avLst/>
          </a:prstGeom>
        </p:spPr>
      </p:pic>
    </p:spTree>
    <p:extLst>
      <p:ext uri="{BB962C8B-B14F-4D97-AF65-F5344CB8AC3E}">
        <p14:creationId xmlns:p14="http://schemas.microsoft.com/office/powerpoint/2010/main" val="238466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 name="ARTICULATE_DESIGN_ID_OFFICE THEME" val="akrCsf2B"/>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rightStar_Template_April_2017">
  <a:themeElements>
    <a:clrScheme name="Bright Star">
      <a:dk1>
        <a:sysClr val="windowText" lastClr="000000"/>
      </a:dk1>
      <a:lt1>
        <a:sysClr val="window" lastClr="FFFFFF"/>
      </a:lt1>
      <a:dk2>
        <a:srgbClr val="44546A"/>
      </a:dk2>
      <a:lt2>
        <a:srgbClr val="E7E6E6"/>
      </a:lt2>
      <a:accent1>
        <a:srgbClr val="D0052B"/>
      </a:accent1>
      <a:accent2>
        <a:srgbClr val="4A4E54"/>
      </a:accent2>
      <a:accent3>
        <a:srgbClr val="FF4237"/>
      </a:accent3>
      <a:accent4>
        <a:srgbClr val="31BDAE"/>
      </a:accent4>
      <a:accent5>
        <a:srgbClr val="FFC82A"/>
      </a:accent5>
      <a:accent6>
        <a:srgbClr val="403960"/>
      </a:accent6>
      <a:hlink>
        <a:srgbClr val="0563C1"/>
      </a:hlink>
      <a:folHlink>
        <a:srgbClr val="954F72"/>
      </a:folHlink>
    </a:clrScheme>
    <a:fontScheme name="Connected Working fonts">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95000"/>
          </a:lnSpc>
          <a:spcBef>
            <a:spcPts val="0"/>
          </a:spcBef>
          <a:spcAft>
            <a:spcPts val="600"/>
          </a:spcAft>
          <a:defRPr sz="13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flat">
          <a:solidFill>
            <a:schemeClr val="accent2"/>
          </a:solidFill>
          <a:miter lim="800000"/>
          <a:tailEnd type="none"/>
        </a:ln>
      </a:spPr>
      <a:bodyPr/>
      <a:lstStyle/>
      <a:style>
        <a:lnRef idx="1">
          <a:schemeClr val="dk1"/>
        </a:lnRef>
        <a:fillRef idx="0">
          <a:schemeClr val="dk1"/>
        </a:fillRef>
        <a:effectRef idx="0">
          <a:schemeClr val="dk1"/>
        </a:effectRef>
        <a:fontRef idx="minor">
          <a:schemeClr val="tx1"/>
        </a:fontRef>
      </a:style>
    </a:lnDef>
    <a:txDef>
      <a:spPr>
        <a:noFill/>
      </a:spPr>
      <a:bodyPr wrap="square" rtlCol="0">
        <a:spAutoFit/>
      </a:bodyPr>
      <a:lstStyle>
        <a:defPPr>
          <a:lnSpc>
            <a:spcPct val="95000"/>
          </a:lnSpc>
          <a:spcBef>
            <a:spcPts val="0"/>
          </a:spcBef>
          <a:spcAft>
            <a:spcPts val="600"/>
          </a:spcAft>
          <a:defRPr sz="1300" dirty="0" smtClean="0"/>
        </a:defPPr>
      </a:lstStyle>
    </a:txDef>
  </a:objectDefaults>
  <a:extraClrSchemeLst/>
  <a:extLst>
    <a:ext uri="{05A4C25C-085E-4340-85A3-A5531E510DB2}">
      <thm15:themeFamily xmlns:thm15="http://schemas.microsoft.com/office/thememl/2012/main" name="Presentation1" id="{2DAFA829-0776-2F40-8D9C-9E65E134FC77}" vid="{BB3EDD1E-79C6-B94D-9F09-13EE0B4F7E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a814c407-8879-48c8-abd9-042415e69092">
      <UserInfo>
        <DisplayName>Tim Lloyd (DHHS)</DisplayName>
        <AccountId>6</AccountId>
        <AccountType/>
      </UserInfo>
      <UserInfo>
        <DisplayName>Natalia Dobias (DHHS)</DisplayName>
        <AccountId>92</AccountId>
        <AccountType/>
      </UserInfo>
      <UserInfo>
        <DisplayName>Sarah Aquilina (DHHS)</DisplayName>
        <AccountId>79</AccountId>
        <AccountType/>
      </UserInfo>
      <UserInfo>
        <DisplayName>Ritesh Rathod (DHHS)</DisplayName>
        <AccountId>82</AccountId>
        <AccountType/>
      </UserInfo>
      <UserInfo>
        <DisplayName>Warren Tan (DHHS)</DisplayName>
        <AccountId>96</AccountId>
        <AccountType/>
      </UserInfo>
      <UserInfo>
        <DisplayName>Robert Mastrantuono (DHHS)</DisplayName>
        <AccountId>103</AccountId>
        <AccountType/>
      </UserInfo>
      <UserInfo>
        <DisplayName>Hazel De Silva (DHHS)</DisplayName>
        <AccountId>129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03F4E4A685BE41B63AD9BBBFEF6B99" ma:contentTypeVersion="4" ma:contentTypeDescription="Create a new document." ma:contentTypeScope="" ma:versionID="88f01a19b62caa4b9671cf7cba4e98e5">
  <xsd:schema xmlns:xsd="http://www.w3.org/2001/XMLSchema" xmlns:xs="http://www.w3.org/2001/XMLSchema" xmlns:p="http://schemas.microsoft.com/office/2006/metadata/properties" xmlns:ns2="74b620fe-cfab-4075-a98e-77cffb384477" xmlns:ns3="a814c407-8879-48c8-abd9-042415e69092" targetNamespace="http://schemas.microsoft.com/office/2006/metadata/properties" ma:root="true" ma:fieldsID="66cd5950d9de732fdd446496e807e6b0" ns2:_="" ns3:_="">
    <xsd:import namespace="74b620fe-cfab-4075-a98e-77cffb384477"/>
    <xsd:import namespace="a814c407-8879-48c8-abd9-042415e6909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b620fe-cfab-4075-a98e-77cffb3844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814c407-8879-48c8-abd9-042415e6909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A1826-1A1A-458C-9D6D-B7B430C7DC5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ff738664-5437-40af-b348-f3248d64dc25"/>
    <ds:schemaRef ds:uri="6b3b165f-a48b-42be-87f3-7cf7bd9d2ccc"/>
    <ds:schemaRef ds:uri="http://www.w3.org/XML/1998/namespace"/>
    <ds:schemaRef ds:uri="a814c407-8879-48c8-abd9-042415e69092"/>
  </ds:schemaRefs>
</ds:datastoreItem>
</file>

<file path=customXml/itemProps2.xml><?xml version="1.0" encoding="utf-8"?>
<ds:datastoreItem xmlns:ds="http://schemas.openxmlformats.org/officeDocument/2006/customXml" ds:itemID="{87CEAD5F-9B6C-4EFC-A60B-FFA6613A609E}">
  <ds:schemaRefs>
    <ds:schemaRef ds:uri="http://schemas.microsoft.com/sharepoint/v3/contenttype/forms"/>
  </ds:schemaRefs>
</ds:datastoreItem>
</file>

<file path=customXml/itemProps3.xml><?xml version="1.0" encoding="utf-8"?>
<ds:datastoreItem xmlns:ds="http://schemas.openxmlformats.org/officeDocument/2006/customXml" ds:itemID="{ACEFAE6A-1B1C-43F8-894B-6A6A2E9B32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b620fe-cfab-4075-a98e-77cffb384477"/>
    <ds:schemaRef ds:uri="a814c407-8879-48c8-abd9-042415e690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6221</TotalTime>
  <Words>1741</Words>
  <Application>Microsoft Office PowerPoint</Application>
  <PresentationFormat>A4 Paper (210x297 mm)</PresentationFormat>
  <Paragraphs>149</Paragraphs>
  <Slides>10</Slides>
  <Notes>1</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Segoe UI</vt:lpstr>
      <vt:lpstr>Segoe UI Semibold</vt:lpstr>
      <vt:lpstr>BrightStar_Template_April_2017</vt:lpstr>
      <vt:lpstr>Connected Working</vt:lpstr>
      <vt:lpstr>Encrypted Emails in Outlook</vt:lpstr>
      <vt:lpstr>How to send an encrypted email</vt:lpstr>
      <vt:lpstr>How to send an encrypted email</vt:lpstr>
      <vt:lpstr>Encrypted Email Attachments</vt:lpstr>
      <vt:lpstr>Receiving Encrypted Emails</vt:lpstr>
      <vt:lpstr>Receiving Encrypted Emails</vt:lpstr>
      <vt:lpstr>Receiving Encrypted Emails</vt:lpstr>
      <vt:lpstr>Receiving Attachments from Encrypted Emails</vt:lpstr>
      <vt:lpstr>Receiving Attachments from Encrypted Emails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Perl</dc:creator>
  <cp:lastModifiedBy>Claire Whyte (DFFH)</cp:lastModifiedBy>
  <cp:revision>163</cp:revision>
  <cp:lastPrinted>1601-01-01T00:00:00Z</cp:lastPrinted>
  <dcterms:created xsi:type="dcterms:W3CDTF">1601-01-01T00:00:00Z</dcterms:created>
  <dcterms:modified xsi:type="dcterms:W3CDTF">2021-03-25T22:53:17Z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43AA7E17-F8A5-471B-949C-B053B4B9F15E</vt:lpwstr>
  </property>
  <property fmtid="{D5CDD505-2E9C-101B-9397-08002B2CF9AE}" pid="3" name="ArticulatePath">
    <vt:lpwstr>BrightStar_Template_v5. FINAL</vt:lpwstr>
  </property>
  <property fmtid="{D5CDD505-2E9C-101B-9397-08002B2CF9AE}" pid="4" name="ContentTypeId">
    <vt:lpwstr>0x0101000A03F4E4A685BE41B63AD9BBBFEF6B99</vt:lpwstr>
  </property>
  <property fmtid="{D5CDD505-2E9C-101B-9397-08002B2CF9AE}" pid="5" name="VerticalIndustries">
    <vt:lpwstr>209;#healthcare providers|1c78ccf1-ca05-4672-b41d-aeb713905de9</vt:lpwstr>
  </property>
  <property fmtid="{D5CDD505-2E9C-101B-9397-08002B2CF9AE}" pid="6" name="MSProducts">
    <vt:lpwstr>33;#Office 365|79b3b58e-e806-4c92-b1ab-8c086f06098a</vt:lpwstr>
  </property>
  <property fmtid="{D5CDD505-2E9C-101B-9397-08002B2CF9AE}" pid="7" name="ServicesIPTypes">
    <vt:lpwstr/>
  </property>
  <property fmtid="{D5CDD505-2E9C-101B-9397-08002B2CF9AE}" pid="8" name="MSLanguage">
    <vt:lpwstr/>
  </property>
  <property fmtid="{D5CDD505-2E9C-101B-9397-08002B2CF9AE}" pid="9" name="_dlc_DocIdItemGuid">
    <vt:lpwstr>9fadeaaf-dd4b-4c60-bfa0-cf6035ac9e08</vt:lpwstr>
  </property>
  <property fmtid="{D5CDD505-2E9C-101B-9397-08002B2CF9AE}" pid="10" name="AuthorIds_UIVersion_5632">
    <vt:lpwstr>97</vt:lpwstr>
  </property>
  <property fmtid="{D5CDD505-2E9C-101B-9397-08002B2CF9AE}" pid="11" name="MSIP_Label_f42aa342-8706-4288-bd11-ebb85995028c_Enabled">
    <vt:lpwstr>True</vt:lpwstr>
  </property>
  <property fmtid="{D5CDD505-2E9C-101B-9397-08002B2CF9AE}" pid="12" name="MSIP_Label_f42aa342-8706-4288-bd11-ebb85995028c_SiteId">
    <vt:lpwstr>72f988bf-86f1-41af-91ab-2d7cd011db47</vt:lpwstr>
  </property>
  <property fmtid="{D5CDD505-2E9C-101B-9397-08002B2CF9AE}" pid="13" name="MSIP_Label_f42aa342-8706-4288-bd11-ebb85995028c_Owner">
    <vt:lpwstr>jogrubbe@microsoft.com</vt:lpwstr>
  </property>
  <property fmtid="{D5CDD505-2E9C-101B-9397-08002B2CF9AE}" pid="14" name="MSIP_Label_f42aa342-8706-4288-bd11-ebb85995028c_SetDate">
    <vt:lpwstr>2018-05-20T04:29:00.1967339Z</vt:lpwstr>
  </property>
  <property fmtid="{D5CDD505-2E9C-101B-9397-08002B2CF9AE}" pid="15" name="MSIP_Label_f42aa342-8706-4288-bd11-ebb85995028c_Name">
    <vt:lpwstr>General</vt:lpwstr>
  </property>
  <property fmtid="{D5CDD505-2E9C-101B-9397-08002B2CF9AE}" pid="16" name="MSIP_Label_f42aa342-8706-4288-bd11-ebb85995028c_Application">
    <vt:lpwstr>Microsoft Azure Information Protection</vt:lpwstr>
  </property>
  <property fmtid="{D5CDD505-2E9C-101B-9397-08002B2CF9AE}" pid="17" name="MSIP_Label_f42aa342-8706-4288-bd11-ebb85995028c_Extended_MSFT_Method">
    <vt:lpwstr>Automatic</vt:lpwstr>
  </property>
  <property fmtid="{D5CDD505-2E9C-101B-9397-08002B2CF9AE}" pid="18" name="AuthorIds_UIVersion_2048">
    <vt:lpwstr>97</vt:lpwstr>
  </property>
  <property fmtid="{D5CDD505-2E9C-101B-9397-08002B2CF9AE}" pid="19" name="MSIP_Label_efdf5488-3066-4b6c-8fea-9472b8a1f34c_Enabled">
    <vt:lpwstr>true</vt:lpwstr>
  </property>
  <property fmtid="{D5CDD505-2E9C-101B-9397-08002B2CF9AE}" pid="20" name="MSIP_Label_efdf5488-3066-4b6c-8fea-9472b8a1f34c_SetDate">
    <vt:lpwstr>2021-03-18T06:18:09Z</vt:lpwstr>
  </property>
  <property fmtid="{D5CDD505-2E9C-101B-9397-08002B2CF9AE}" pid="21" name="MSIP_Label_efdf5488-3066-4b6c-8fea-9472b8a1f34c_Method">
    <vt:lpwstr>Privileged</vt:lpwstr>
  </property>
  <property fmtid="{D5CDD505-2E9C-101B-9397-08002B2CF9AE}" pid="22" name="MSIP_Label_efdf5488-3066-4b6c-8fea-9472b8a1f34c_Name">
    <vt:lpwstr>efdf5488-3066-4b6c-8fea-9472b8a1f34c</vt:lpwstr>
  </property>
  <property fmtid="{D5CDD505-2E9C-101B-9397-08002B2CF9AE}" pid="23" name="MSIP_Label_efdf5488-3066-4b6c-8fea-9472b8a1f34c_SiteId">
    <vt:lpwstr>c0e0601f-0fac-449c-9c88-a104c4eb9f28</vt:lpwstr>
  </property>
  <property fmtid="{D5CDD505-2E9C-101B-9397-08002B2CF9AE}" pid="24" name="MSIP_Label_efdf5488-3066-4b6c-8fea-9472b8a1f34c_ActionId">
    <vt:lpwstr>7f206155-2f72-4093-b646-706441bb8f96</vt:lpwstr>
  </property>
  <property fmtid="{D5CDD505-2E9C-101B-9397-08002B2CF9AE}" pid="25" name="MSIP_Label_efdf5488-3066-4b6c-8fea-9472b8a1f34c_ContentBits">
    <vt:lpwstr>0</vt:lpwstr>
  </property>
</Properties>
</file>